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73" r:id="rId2"/>
    <p:sldId id="305" r:id="rId3"/>
    <p:sldId id="304" r:id="rId4"/>
    <p:sldId id="306" r:id="rId5"/>
    <p:sldId id="307" r:id="rId6"/>
    <p:sldId id="308" r:id="rId7"/>
  </p:sldIdLst>
  <p:sldSz cx="12192000" cy="6858000"/>
  <p:notesSz cx="7104063" cy="102346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EF8"/>
    <a:srgbClr val="FF5050"/>
    <a:srgbClr val="3399FF"/>
    <a:srgbClr val="7F7F7F"/>
    <a:srgbClr val="FFE7E7"/>
    <a:srgbClr val="FFAFB1"/>
    <a:srgbClr val="FFDCDC"/>
    <a:srgbClr val="000000"/>
    <a:srgbClr val="FCFC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48" autoAdjust="0"/>
    <p:restoredTop sz="93918" autoAdjust="0"/>
  </p:normalViewPr>
  <p:slideViewPr>
    <p:cSldViewPr snapToGrid="0">
      <p:cViewPr varScale="1">
        <p:scale>
          <a:sx n="123" d="100"/>
          <a:sy n="123" d="100"/>
        </p:scale>
        <p:origin x="196" y="64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21FDFFAD-4826-4673-9C1F-990FE226FD0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0"/>
            <a:ext cx="3078206" cy="513284"/>
          </a:xfrm>
          <a:prstGeom prst="rect">
            <a:avLst/>
          </a:prstGeom>
        </p:spPr>
        <p:txBody>
          <a:bodyPr vert="horz" lIns="94660" tIns="47330" rIns="94660" bIns="4733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35E5079-5DE4-48CE-ACDD-F952868ADD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202" y="0"/>
            <a:ext cx="3078206" cy="513284"/>
          </a:xfrm>
          <a:prstGeom prst="rect">
            <a:avLst/>
          </a:prstGeom>
        </p:spPr>
        <p:txBody>
          <a:bodyPr vert="horz" lIns="94660" tIns="47330" rIns="94660" bIns="47330" rtlCol="0"/>
          <a:lstStyle>
            <a:lvl1pPr algn="r">
              <a:defRPr sz="1200"/>
            </a:lvl1pPr>
          </a:lstStyle>
          <a:p>
            <a:fld id="{F4DAB64F-E5BA-49FC-90BD-8547081323E2}" type="datetimeFigureOut">
              <a:rPr kumimoji="1" lang="ja-JP" altLang="en-US" smtClean="0"/>
              <a:t>2018/10/6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C38B2AC-AB7C-4577-A8A5-11E6751276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721331"/>
            <a:ext cx="3078206" cy="513284"/>
          </a:xfrm>
          <a:prstGeom prst="rect">
            <a:avLst/>
          </a:prstGeom>
        </p:spPr>
        <p:txBody>
          <a:bodyPr vert="horz" lIns="94660" tIns="47330" rIns="94660" bIns="4733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F62F19F8-6A38-416B-9651-B5119ABBB12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202" y="9721331"/>
            <a:ext cx="3078206" cy="513284"/>
          </a:xfrm>
          <a:prstGeom prst="rect">
            <a:avLst/>
          </a:prstGeom>
        </p:spPr>
        <p:txBody>
          <a:bodyPr vert="horz" lIns="94660" tIns="47330" rIns="94660" bIns="47330" rtlCol="0" anchor="b"/>
          <a:lstStyle>
            <a:lvl1pPr algn="r">
              <a:defRPr sz="1200"/>
            </a:lvl1pPr>
          </a:lstStyle>
          <a:p>
            <a:fld id="{2A5A3515-FCE9-454F-ACFC-A28DD32AE3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60113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206" cy="513284"/>
          </a:xfrm>
          <a:prstGeom prst="rect">
            <a:avLst/>
          </a:prstGeom>
        </p:spPr>
        <p:txBody>
          <a:bodyPr vert="horz" lIns="94668" tIns="47334" rIns="94668" bIns="47334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4201" y="0"/>
            <a:ext cx="3078206" cy="513284"/>
          </a:xfrm>
          <a:prstGeom prst="rect">
            <a:avLst/>
          </a:prstGeom>
        </p:spPr>
        <p:txBody>
          <a:bodyPr vert="horz" lIns="94668" tIns="47334" rIns="94668" bIns="47334" rtlCol="0"/>
          <a:lstStyle>
            <a:lvl1pPr algn="r">
              <a:defRPr sz="1200"/>
            </a:lvl1pPr>
          </a:lstStyle>
          <a:p>
            <a:fld id="{021C5C90-69E7-4E97-9094-8F29AA4B1901}" type="datetimeFigureOut">
              <a:rPr kumimoji="1" lang="ja-JP" altLang="en-US" smtClean="0"/>
              <a:t>2018/10/6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20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68" tIns="47334" rIns="94668" bIns="47334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739" y="4925235"/>
            <a:ext cx="5682588" cy="4029439"/>
          </a:xfrm>
          <a:prstGeom prst="rect">
            <a:avLst/>
          </a:prstGeom>
        </p:spPr>
        <p:txBody>
          <a:bodyPr vert="horz" lIns="94668" tIns="47334" rIns="94668" bIns="47334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721330"/>
            <a:ext cx="3078206" cy="513284"/>
          </a:xfrm>
          <a:prstGeom prst="rect">
            <a:avLst/>
          </a:prstGeom>
        </p:spPr>
        <p:txBody>
          <a:bodyPr vert="horz" lIns="94668" tIns="47334" rIns="94668" bIns="47334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4201" y="9721330"/>
            <a:ext cx="3078206" cy="513284"/>
          </a:xfrm>
          <a:prstGeom prst="rect">
            <a:avLst/>
          </a:prstGeom>
        </p:spPr>
        <p:txBody>
          <a:bodyPr vert="horz" lIns="94668" tIns="47334" rIns="94668" bIns="47334" rtlCol="0" anchor="b"/>
          <a:lstStyle>
            <a:lvl1pPr algn="r">
              <a:defRPr sz="1200"/>
            </a:lvl1pPr>
          </a:lstStyle>
          <a:p>
            <a:fld id="{F1190951-B2CA-42A6-A735-20106C2ADD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3452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ご紹介いただいたタイトルで、テレビ方式研究部の岩村が発表いたします。よろしくお願いします。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90951-B2CA-42A6-A735-20106C2ADD4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215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6179A39-3839-435B-906F-A77EB5E401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F0F1180C-EB2A-42DC-9309-3137D5E766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E6BE314-C4D9-4D7A-8B1B-7691A25A1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91428AC-0B75-4619-B746-2FAEFD84A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0532C0F-28F2-4219-A295-96660BD6A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8930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3D6D4C-8246-413B-A53D-643CF00CD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979262B-EC93-48FD-9AD1-C7002C9B70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24EBF14-E5E5-42EA-AF2D-21231B2C4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F41FD84-5837-443A-9267-C536A7A8F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E56CD89-2F39-4BEE-835C-F9147E455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3699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796BE11B-ECF8-4139-A8E1-68FB54B76F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8F611B3-D7C6-4E69-B249-E66C3EBA3A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6A5136C-7A82-4D51-86D7-09A2F86DC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735A8EB-1D29-4954-962B-80ABCA3AC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20B3E3F-987F-4F55-8E1E-3EB9225F7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9290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F5352E-7BA3-4EB8-A9FA-8F0FFF390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E1F9E8D-9071-43B8-9EF7-45C4816281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B1155E7-154B-4298-BF01-7FEC52F54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3498CD8-5D3F-453D-B580-B579011A7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268F851-0EA6-4DF1-80EA-AD1818AE6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4407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51AC2EF-3140-4A13-900D-4F90E64FC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650642E-EC51-4CBE-BA16-D8F7E9EC17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D6DC622-948E-4730-BF8D-EC727C5BB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1E3C34-AB15-4005-A1A5-5896D548B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103D881-E830-4DFE-8048-AB90784EA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1947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0036598-7225-47BB-A7EC-165333BF4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8CA21EA-AB2F-496A-B372-4EFAF5B02C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F4842E2-DE06-482F-B6EE-503228A316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F870104-97DD-41E0-9EB3-47B0C7E58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2018/10/6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E13AC03-F0BC-4E6F-BFE2-117C8D24A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072D413-E43C-4FA1-BF4C-54CDACB86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6389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405F8F7-9AA2-49F6-8CA8-4FAF1F8F6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D59BED3-DA2D-47A3-9CAF-914638C28E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CA09DCC-7DD3-4F52-8249-BB51C2634D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6BB2EEF-1D8E-4A52-91F9-93C6F23703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980F277-E586-4F4C-82CE-040EC8B853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7CFC4E1-F7C9-4616-AD21-78A7DFA12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2018/10/6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C77F67B-74E8-481C-BECC-6732A1CE8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F5D3A90-F8FE-4073-BB83-19EEC4A37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7706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469B12-0527-4ED0-ADA7-0CDF75D8B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4CEAC8D-D2F6-41B5-BEB7-81F2D7C45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2018/10/6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CEB0A96-8C88-4464-AEB5-758B8B30A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D741716-7DD7-4963-83DD-4915FFC74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5983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ADF6382-BE2A-400A-ABE0-DE986F612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2018/10/6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1212092-A947-4803-A3C1-8AFF49891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8DD2E57-CD5C-45B4-8EDF-F7801462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4757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F370940-FC73-47F4-AB95-EF1516FC0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52666BB-A95E-48B6-BB9B-8306D236D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0155FE1-8B26-4D69-A984-06C306A49B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69E4899-5CA9-4474-9409-8F37EE74E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2018/10/6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9FA0CBA-7B52-4B7D-9BEE-EAF8A3AF2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173E7DE-B467-4C4B-A9BC-041230465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5378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5678C0-A8F3-4FF0-BD70-BD7E30753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11861EE9-10FF-4698-A331-E7B8F0212C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6D1EF9B-77C6-4F98-B7AB-268899158D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018FED2-972C-427A-B2E2-7350475FD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04FE2-25EE-43AC-942C-5EB3BB446133}" type="datetimeFigureOut">
              <a:rPr kumimoji="1" lang="ja-JP" altLang="en-US" smtClean="0"/>
              <a:t>2018/10/6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2B99F54-0790-4580-BFAA-1DC9440A4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43E6A3A-A765-4FCE-8CDF-A6950D9D3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1092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5862008-676A-404A-9774-02598C37C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E4B606E-F83E-4095-B10D-67B5B96B36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34C50C-3637-49F4-B7C8-00AE0DA564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04FE2-25EE-43AC-942C-5EB3BB446133}" type="datetimeFigureOut">
              <a:rPr kumimoji="1" lang="ja-JP" altLang="en-US" smtClean="0"/>
              <a:t>2018/10/6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29CDEA3-BC44-4C27-ABDA-891CB5014D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77FF79F-35C6-4FEF-A305-B9DDD16178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940C8-24EF-4C4D-9A44-1F7C143E49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536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0EB90646-5F33-4DC6-97B7-5B637E9DB7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2482" y="2019062"/>
            <a:ext cx="9144000" cy="1688992"/>
          </a:xfrm>
        </p:spPr>
        <p:txBody>
          <a:bodyPr>
            <a:normAutofit/>
          </a:bodyPr>
          <a:lstStyle/>
          <a:p>
            <a:r>
              <a:rPr lang="en-US" altLang="ja-JP" sz="4800" dirty="0"/>
              <a:t>Angular</a:t>
            </a:r>
            <a:r>
              <a:rPr lang="ja-JP" altLang="en-US" sz="4800" dirty="0"/>
              <a:t> </a:t>
            </a:r>
            <a:r>
              <a:rPr lang="en-US" altLang="ja-JP" sz="4800" dirty="0"/>
              <a:t>Merge</a:t>
            </a:r>
            <a:r>
              <a:rPr lang="ja-JP" altLang="en-US" sz="4800" dirty="0"/>
              <a:t> </a:t>
            </a:r>
            <a:r>
              <a:rPr lang="en-US" altLang="ja-JP" sz="4800" dirty="0"/>
              <a:t>Prediction</a:t>
            </a:r>
            <a:endParaRPr kumimoji="1" lang="ja-JP" altLang="en-US" sz="4800" dirty="0"/>
          </a:p>
        </p:txBody>
      </p:sp>
      <p:sp>
        <p:nvSpPr>
          <p:cNvPr id="5" name="サブタイトル 4">
            <a:extLst>
              <a:ext uri="{FF2B5EF4-FFF2-40B4-BE49-F238E27FC236}">
                <a16:creationId xmlns:a16="http://schemas.microsoft.com/office/drawing/2014/main" id="{BF4E0FA8-5397-412C-AB07-4BB2D98E12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6382" y="4582223"/>
            <a:ext cx="9144000" cy="1655762"/>
          </a:xfrm>
        </p:spPr>
        <p:txBody>
          <a:bodyPr>
            <a:normAutofit/>
          </a:bodyPr>
          <a:lstStyle/>
          <a:p>
            <a:pPr algn="r"/>
            <a:r>
              <a:rPr kumimoji="1" lang="en-US" altLang="ja-JP" sz="2800" dirty="0"/>
              <a:t>Shunsuke</a:t>
            </a:r>
            <a:r>
              <a:rPr kumimoji="1" lang="ja-JP" altLang="en-US" sz="2800" dirty="0"/>
              <a:t> </a:t>
            </a:r>
            <a:r>
              <a:rPr kumimoji="1" lang="en-US" altLang="ja-JP" sz="2800" dirty="0"/>
              <a:t>Iwamura, </a:t>
            </a:r>
            <a:r>
              <a:rPr lang="en-US" altLang="ja-JP" sz="2800" dirty="0"/>
              <a:t>NHK</a:t>
            </a:r>
            <a:endParaRPr kumimoji="1" lang="en-US" altLang="ja-JP" sz="28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2DB8FE5-2869-4B33-9A8A-2C27C961A4EB}"/>
              </a:ext>
            </a:extLst>
          </p:cNvPr>
          <p:cNvSpPr txBox="1"/>
          <p:nvPr/>
        </p:nvSpPr>
        <p:spPr>
          <a:xfrm>
            <a:off x="411880" y="353038"/>
            <a:ext cx="2182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/>
              <a:t>JVET-L0411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12375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512167-F5DA-4957-BAC5-68B13BC5D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Algorithm overview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DB96FBA-4436-4ACA-8F49-B45612E435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6260" y="1798438"/>
            <a:ext cx="8908628" cy="4351338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/>
              <a:t>Additional merge mode where sub-block MVs of current CU are copied from MVs of reconstructed block located in the specific direction.</a:t>
            </a:r>
          </a:p>
          <a:p>
            <a:endParaRPr lang="en-US" altLang="ja-JP" dirty="0"/>
          </a:p>
          <a:p>
            <a:r>
              <a:rPr lang="en-US" altLang="ja-JP" dirty="0"/>
              <a:t>Similar to intra angular prediction, but number of angular direction is 5 (bottom-left, left, above-left, above, above-right )</a:t>
            </a:r>
          </a:p>
          <a:p>
            <a:endParaRPr lang="en-US" altLang="ja-JP" dirty="0"/>
          </a:p>
          <a:p>
            <a:r>
              <a:rPr lang="en-US" altLang="ja-JP" dirty="0"/>
              <a:t>granularity :4x4 for small block, 8x8 for large block </a:t>
            </a:r>
          </a:p>
          <a:p>
            <a:r>
              <a:rPr lang="en-US" altLang="ja-JP" dirty="0"/>
              <a:t>Directions of MVs (</a:t>
            </a:r>
            <a:r>
              <a:rPr lang="en-US" altLang="ja-JP" dirty="0" err="1"/>
              <a:t>inter_pred_idc</a:t>
            </a:r>
            <a:r>
              <a:rPr lang="en-US" altLang="ja-JP" dirty="0"/>
              <a:t> and </a:t>
            </a:r>
            <a:r>
              <a:rPr lang="en-US" altLang="ja-JP" dirty="0" err="1"/>
              <a:t>ref_idx</a:t>
            </a:r>
            <a:r>
              <a:rPr lang="en-US" altLang="ja-JP" dirty="0"/>
              <a:t>) are also copied from the corresponding reconstructed block</a:t>
            </a:r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5FFD89B-B98D-4A4F-A736-4D79F03B7108}"/>
              </a:ext>
            </a:extLst>
          </p:cNvPr>
          <p:cNvSpPr/>
          <p:nvPr/>
        </p:nvSpPr>
        <p:spPr>
          <a:xfrm flipH="1">
            <a:off x="1374595" y="2429006"/>
            <a:ext cx="353969" cy="35396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0CDC3C5-CC1C-40C3-BC5A-48E3F5FDB046}"/>
              </a:ext>
            </a:extLst>
          </p:cNvPr>
          <p:cNvSpPr/>
          <p:nvPr/>
        </p:nvSpPr>
        <p:spPr>
          <a:xfrm flipH="1">
            <a:off x="1728564" y="2429006"/>
            <a:ext cx="353969" cy="35396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C2E1A92-9601-424E-881C-8CCFDCFAF1C0}"/>
              </a:ext>
            </a:extLst>
          </p:cNvPr>
          <p:cNvSpPr/>
          <p:nvPr/>
        </p:nvSpPr>
        <p:spPr>
          <a:xfrm flipH="1">
            <a:off x="2082533" y="2075037"/>
            <a:ext cx="707939" cy="70793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053BC12-3A17-4C9A-8E7B-2E03B31C221C}"/>
              </a:ext>
            </a:extLst>
          </p:cNvPr>
          <p:cNvSpPr/>
          <p:nvPr/>
        </p:nvSpPr>
        <p:spPr>
          <a:xfrm flipH="1">
            <a:off x="666656" y="2075037"/>
            <a:ext cx="707939" cy="70793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C260D645-506C-4E18-9ABB-F5D985117191}"/>
              </a:ext>
            </a:extLst>
          </p:cNvPr>
          <p:cNvSpPr/>
          <p:nvPr/>
        </p:nvSpPr>
        <p:spPr>
          <a:xfrm flipH="1">
            <a:off x="666656" y="2782976"/>
            <a:ext cx="707939" cy="70793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C0296676-B213-45B7-8B36-997C0F6546EA}"/>
              </a:ext>
            </a:extLst>
          </p:cNvPr>
          <p:cNvSpPr/>
          <p:nvPr/>
        </p:nvSpPr>
        <p:spPr>
          <a:xfrm flipH="1">
            <a:off x="1020625" y="3490914"/>
            <a:ext cx="353969" cy="35396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D3517CF0-2BD0-45B2-9154-FF6F043D842C}"/>
              </a:ext>
            </a:extLst>
          </p:cNvPr>
          <p:cNvSpPr/>
          <p:nvPr/>
        </p:nvSpPr>
        <p:spPr>
          <a:xfrm flipH="1">
            <a:off x="1020625" y="3844883"/>
            <a:ext cx="353969" cy="35396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30388C8E-A284-4485-936F-3B23B89ECE04}"/>
              </a:ext>
            </a:extLst>
          </p:cNvPr>
          <p:cNvCxnSpPr>
            <a:cxnSpLocks/>
          </p:cNvCxnSpPr>
          <p:nvPr/>
        </p:nvCxnSpPr>
        <p:spPr>
          <a:xfrm flipH="1" flipV="1">
            <a:off x="1054816" y="3921719"/>
            <a:ext cx="128913" cy="10477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B31213E7-48C1-4AA6-AB22-462AA4BB668B}"/>
              </a:ext>
            </a:extLst>
          </p:cNvPr>
          <p:cNvSpPr/>
          <p:nvPr/>
        </p:nvSpPr>
        <p:spPr>
          <a:xfrm flipH="1">
            <a:off x="1374595" y="2782976"/>
            <a:ext cx="1415877" cy="141587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lvl="0" algn="ctr"/>
            <a:endParaRPr lang="ja-JP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29E4447-0ECE-4FE9-A568-E9B85E4DB56F}"/>
              </a:ext>
            </a:extLst>
          </p:cNvPr>
          <p:cNvSpPr/>
          <p:nvPr/>
        </p:nvSpPr>
        <p:spPr>
          <a:xfrm flipH="1">
            <a:off x="657402" y="4196997"/>
            <a:ext cx="707939" cy="70793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B79041F-5638-4456-A26B-8630B5D7420A}"/>
              </a:ext>
            </a:extLst>
          </p:cNvPr>
          <p:cNvSpPr/>
          <p:nvPr/>
        </p:nvSpPr>
        <p:spPr>
          <a:xfrm flipH="1">
            <a:off x="1011371" y="4906670"/>
            <a:ext cx="353969" cy="35396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94329173-DC47-4AB2-9C21-2BF455A17576}"/>
              </a:ext>
            </a:extLst>
          </p:cNvPr>
          <p:cNvSpPr/>
          <p:nvPr/>
        </p:nvSpPr>
        <p:spPr>
          <a:xfrm flipH="1">
            <a:off x="1011371" y="5262374"/>
            <a:ext cx="353969" cy="35396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6" name="直線矢印コネクタ 15">
            <a:extLst>
              <a:ext uri="{FF2B5EF4-FFF2-40B4-BE49-F238E27FC236}">
                <a16:creationId xmlns:a16="http://schemas.microsoft.com/office/drawing/2014/main" id="{1B7FD4F2-D4D0-4616-ACB0-886AC6A45045}"/>
              </a:ext>
            </a:extLst>
          </p:cNvPr>
          <p:cNvCxnSpPr>
            <a:cxnSpLocks/>
          </p:cNvCxnSpPr>
          <p:nvPr/>
        </p:nvCxnSpPr>
        <p:spPr>
          <a:xfrm flipV="1">
            <a:off x="988986" y="4275688"/>
            <a:ext cx="290215" cy="3091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006E07C1-0F96-4143-8829-720ABA3222F1}"/>
              </a:ext>
            </a:extLst>
          </p:cNvPr>
          <p:cNvCxnSpPr>
            <a:cxnSpLocks/>
          </p:cNvCxnSpPr>
          <p:nvPr/>
        </p:nvCxnSpPr>
        <p:spPr>
          <a:xfrm flipV="1">
            <a:off x="1180577" y="4861496"/>
            <a:ext cx="127264" cy="24055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D2E2006F-5F6A-48BC-A50A-8B5EB1949480}"/>
              </a:ext>
            </a:extLst>
          </p:cNvPr>
          <p:cNvCxnSpPr>
            <a:cxnSpLocks/>
          </p:cNvCxnSpPr>
          <p:nvPr/>
        </p:nvCxnSpPr>
        <p:spPr>
          <a:xfrm flipV="1">
            <a:off x="1188356" y="5109097"/>
            <a:ext cx="192256" cy="35541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E0C90D82-9536-4B2C-B723-A582FD5D77CB}"/>
              </a:ext>
            </a:extLst>
          </p:cNvPr>
          <p:cNvGrpSpPr/>
          <p:nvPr/>
        </p:nvGrpSpPr>
        <p:grpSpPr>
          <a:xfrm>
            <a:off x="1539598" y="2930536"/>
            <a:ext cx="1131235" cy="1079434"/>
            <a:chOff x="1534020" y="2937926"/>
            <a:chExt cx="1241974" cy="1185102"/>
          </a:xfrm>
        </p:grpSpPr>
        <p:cxnSp>
          <p:nvCxnSpPr>
            <p:cNvPr id="20" name="直線矢印コネクタ 19">
              <a:extLst>
                <a:ext uri="{FF2B5EF4-FFF2-40B4-BE49-F238E27FC236}">
                  <a16:creationId xmlns:a16="http://schemas.microsoft.com/office/drawing/2014/main" id="{7245184C-F541-4A62-860B-594C07AF4E0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540933" y="2947476"/>
              <a:ext cx="1160974" cy="1160974"/>
            </a:xfrm>
            <a:prstGeom prst="straightConnector1">
              <a:avLst/>
            </a:prstGeom>
            <a:ln w="762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矢印コネクタ 20">
              <a:extLst>
                <a:ext uri="{FF2B5EF4-FFF2-40B4-BE49-F238E27FC236}">
                  <a16:creationId xmlns:a16="http://schemas.microsoft.com/office/drawing/2014/main" id="{07372AA0-6F80-44E1-AA3F-D1DD3576C4A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924533" y="2942701"/>
              <a:ext cx="814725" cy="814725"/>
            </a:xfrm>
            <a:prstGeom prst="straightConnector1">
              <a:avLst/>
            </a:prstGeom>
            <a:ln w="762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矢印コネクタ 21">
              <a:extLst>
                <a:ext uri="{FF2B5EF4-FFF2-40B4-BE49-F238E27FC236}">
                  <a16:creationId xmlns:a16="http://schemas.microsoft.com/office/drawing/2014/main" id="{A3308101-3D78-4E0F-B113-DAF84C1F289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08133" y="2937926"/>
              <a:ext cx="467861" cy="467861"/>
            </a:xfrm>
            <a:prstGeom prst="straightConnector1">
              <a:avLst/>
            </a:prstGeom>
            <a:ln w="762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矢印コネクタ 22">
              <a:extLst>
                <a:ext uri="{FF2B5EF4-FFF2-40B4-BE49-F238E27FC236}">
                  <a16:creationId xmlns:a16="http://schemas.microsoft.com/office/drawing/2014/main" id="{2D9E0381-4FA5-4424-89A6-5DA1D5AD20A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537708" y="3310096"/>
              <a:ext cx="812932" cy="812932"/>
            </a:xfrm>
            <a:prstGeom prst="straightConnector1">
              <a:avLst/>
            </a:prstGeom>
            <a:ln w="762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矢印コネクタ 23">
              <a:extLst>
                <a:ext uri="{FF2B5EF4-FFF2-40B4-BE49-F238E27FC236}">
                  <a16:creationId xmlns:a16="http://schemas.microsoft.com/office/drawing/2014/main" id="{8362DC9C-32D2-4457-9A79-56729530A35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534020" y="3674446"/>
              <a:ext cx="396146" cy="396146"/>
            </a:xfrm>
            <a:prstGeom prst="straightConnector1">
              <a:avLst/>
            </a:prstGeom>
            <a:ln w="762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D39A3AB7-85FF-4224-8B0A-9C0942B98719}"/>
              </a:ext>
            </a:extLst>
          </p:cNvPr>
          <p:cNvCxnSpPr>
            <a:cxnSpLocks/>
          </p:cNvCxnSpPr>
          <p:nvPr/>
        </p:nvCxnSpPr>
        <p:spPr>
          <a:xfrm>
            <a:off x="2092317" y="2788466"/>
            <a:ext cx="0" cy="1415877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E262AFBF-A373-415D-9C2A-86D9C0B061BB}"/>
              </a:ext>
            </a:extLst>
          </p:cNvPr>
          <p:cNvCxnSpPr/>
          <p:nvPr/>
        </p:nvCxnSpPr>
        <p:spPr>
          <a:xfrm>
            <a:off x="1741975" y="2788466"/>
            <a:ext cx="0" cy="1415877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0D90F514-516F-4954-AB56-E6318535A699}"/>
              </a:ext>
            </a:extLst>
          </p:cNvPr>
          <p:cNvCxnSpPr/>
          <p:nvPr/>
        </p:nvCxnSpPr>
        <p:spPr>
          <a:xfrm>
            <a:off x="2451636" y="2788466"/>
            <a:ext cx="0" cy="1415877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33270D94-074E-42ED-BF1C-A48BE3863692}"/>
              </a:ext>
            </a:extLst>
          </p:cNvPr>
          <p:cNvCxnSpPr>
            <a:stCxn id="12" idx="3"/>
            <a:endCxn id="12" idx="1"/>
          </p:cNvCxnSpPr>
          <p:nvPr/>
        </p:nvCxnSpPr>
        <p:spPr>
          <a:xfrm>
            <a:off x="1372811" y="3483202"/>
            <a:ext cx="1415877" cy="0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BC0A848A-A530-4ED1-AEA2-7AD5A3ECEB16}"/>
              </a:ext>
            </a:extLst>
          </p:cNvPr>
          <p:cNvCxnSpPr/>
          <p:nvPr/>
        </p:nvCxnSpPr>
        <p:spPr>
          <a:xfrm>
            <a:off x="1384379" y="3142435"/>
            <a:ext cx="1415877" cy="0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820C8545-6A36-428B-B57A-ECC68119513B}"/>
              </a:ext>
            </a:extLst>
          </p:cNvPr>
          <p:cNvCxnSpPr/>
          <p:nvPr/>
        </p:nvCxnSpPr>
        <p:spPr>
          <a:xfrm>
            <a:off x="1384379" y="3850374"/>
            <a:ext cx="1415877" cy="0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193CD2EF-5F16-48C8-B257-2D8C38C86BEE}"/>
              </a:ext>
            </a:extLst>
          </p:cNvPr>
          <p:cNvSpPr/>
          <p:nvPr/>
        </p:nvSpPr>
        <p:spPr>
          <a:xfrm>
            <a:off x="2464433" y="2801669"/>
            <a:ext cx="316886" cy="3352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44A74C0E-8E95-4E3C-8AEF-3D93E70AC0B6}"/>
              </a:ext>
            </a:extLst>
          </p:cNvPr>
          <p:cNvSpPr/>
          <p:nvPr/>
        </p:nvSpPr>
        <p:spPr>
          <a:xfrm>
            <a:off x="2108175" y="2798979"/>
            <a:ext cx="337208" cy="3352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9753F191-EDA7-4954-95E6-74B6A689112E}"/>
              </a:ext>
            </a:extLst>
          </p:cNvPr>
          <p:cNvSpPr/>
          <p:nvPr/>
        </p:nvSpPr>
        <p:spPr>
          <a:xfrm>
            <a:off x="2464433" y="3147928"/>
            <a:ext cx="312916" cy="32918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19533FDE-E88E-43C3-99B4-40EB2941FF5C}"/>
              </a:ext>
            </a:extLst>
          </p:cNvPr>
          <p:cNvSpPr/>
          <p:nvPr/>
        </p:nvSpPr>
        <p:spPr>
          <a:xfrm>
            <a:off x="1759824" y="2801198"/>
            <a:ext cx="327898" cy="3352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AC23161E-0577-44BB-9B74-A11DEB7C1021}"/>
              </a:ext>
            </a:extLst>
          </p:cNvPr>
          <p:cNvSpPr/>
          <p:nvPr/>
        </p:nvSpPr>
        <p:spPr>
          <a:xfrm>
            <a:off x="2101099" y="3150146"/>
            <a:ext cx="341903" cy="3352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C8728797-61A3-4975-ACC5-604C6D1AC164}"/>
              </a:ext>
            </a:extLst>
          </p:cNvPr>
          <p:cNvSpPr/>
          <p:nvPr/>
        </p:nvSpPr>
        <p:spPr>
          <a:xfrm>
            <a:off x="2462052" y="3492110"/>
            <a:ext cx="311240" cy="35409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14E38890-0AF8-4537-8E3A-BDDF8E957F34}"/>
              </a:ext>
            </a:extLst>
          </p:cNvPr>
          <p:cNvSpPr/>
          <p:nvPr/>
        </p:nvSpPr>
        <p:spPr>
          <a:xfrm>
            <a:off x="1395252" y="2796152"/>
            <a:ext cx="337022" cy="3352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29059D86-583A-4DB0-9B56-86AADB26675C}"/>
              </a:ext>
            </a:extLst>
          </p:cNvPr>
          <p:cNvSpPr/>
          <p:nvPr/>
        </p:nvSpPr>
        <p:spPr>
          <a:xfrm>
            <a:off x="1751998" y="3150146"/>
            <a:ext cx="327898" cy="3352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5BBF1B2E-549B-41D2-B306-228CE9493774}"/>
              </a:ext>
            </a:extLst>
          </p:cNvPr>
          <p:cNvSpPr/>
          <p:nvPr/>
        </p:nvSpPr>
        <p:spPr>
          <a:xfrm>
            <a:off x="2096291" y="3493780"/>
            <a:ext cx="353853" cy="34766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829F4DB-95F6-4F22-A870-050122AC74FF}"/>
              </a:ext>
            </a:extLst>
          </p:cNvPr>
          <p:cNvSpPr/>
          <p:nvPr/>
        </p:nvSpPr>
        <p:spPr>
          <a:xfrm>
            <a:off x="2457289" y="3858111"/>
            <a:ext cx="320060" cy="31982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325164A1-FD17-4B96-932F-9A4563110E83}"/>
              </a:ext>
            </a:extLst>
          </p:cNvPr>
          <p:cNvSpPr/>
          <p:nvPr/>
        </p:nvSpPr>
        <p:spPr>
          <a:xfrm>
            <a:off x="2093899" y="2086408"/>
            <a:ext cx="686654" cy="67835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3D286D63-2DBD-4B46-9BE0-81CCDA505B5C}"/>
              </a:ext>
            </a:extLst>
          </p:cNvPr>
          <p:cNvSpPr/>
          <p:nvPr/>
        </p:nvSpPr>
        <p:spPr>
          <a:xfrm>
            <a:off x="1744717" y="2435609"/>
            <a:ext cx="327898" cy="3352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C161CD54-6BD2-4B7F-98EF-5018091297C2}"/>
              </a:ext>
            </a:extLst>
          </p:cNvPr>
          <p:cNvSpPr/>
          <p:nvPr/>
        </p:nvSpPr>
        <p:spPr>
          <a:xfrm>
            <a:off x="1390990" y="2439349"/>
            <a:ext cx="327898" cy="3305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8BB16F78-F502-4347-8710-E4753BF1E81F}"/>
              </a:ext>
            </a:extLst>
          </p:cNvPr>
          <p:cNvSpPr/>
          <p:nvPr/>
        </p:nvSpPr>
        <p:spPr>
          <a:xfrm>
            <a:off x="683051" y="2079317"/>
            <a:ext cx="682491" cy="69732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CACBBE32-2F4E-407D-859B-07DDC970814B}"/>
              </a:ext>
            </a:extLst>
          </p:cNvPr>
          <p:cNvSpPr/>
          <p:nvPr/>
        </p:nvSpPr>
        <p:spPr>
          <a:xfrm>
            <a:off x="676114" y="2786627"/>
            <a:ext cx="684021" cy="6976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C60A79D2-736B-46E9-BC77-6CD0AB2F1495}"/>
              </a:ext>
            </a:extLst>
          </p:cNvPr>
          <p:cNvSpPr/>
          <p:nvPr/>
        </p:nvSpPr>
        <p:spPr>
          <a:xfrm>
            <a:off x="1390489" y="3150146"/>
            <a:ext cx="343462" cy="3352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B7432DE6-6F99-45F5-BD21-77EDB1D60E34}"/>
              </a:ext>
            </a:extLst>
          </p:cNvPr>
          <p:cNvSpPr/>
          <p:nvPr/>
        </p:nvSpPr>
        <p:spPr>
          <a:xfrm>
            <a:off x="1750347" y="3491399"/>
            <a:ext cx="330836" cy="3524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E0A1E932-B0D9-40A5-B613-990BD564EE8E}"/>
              </a:ext>
            </a:extLst>
          </p:cNvPr>
          <p:cNvSpPr/>
          <p:nvPr/>
        </p:nvSpPr>
        <p:spPr>
          <a:xfrm>
            <a:off x="2102483" y="3854569"/>
            <a:ext cx="345589" cy="32977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BFC0FC88-FF7C-4D90-8D53-9313440931F6}"/>
              </a:ext>
            </a:extLst>
          </p:cNvPr>
          <p:cNvSpPr/>
          <p:nvPr/>
        </p:nvSpPr>
        <p:spPr>
          <a:xfrm>
            <a:off x="1395252" y="3493780"/>
            <a:ext cx="341277" cy="3483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0957B3FC-50DF-4CDE-9EE1-971AC029CEF6}"/>
              </a:ext>
            </a:extLst>
          </p:cNvPr>
          <p:cNvSpPr/>
          <p:nvPr/>
        </p:nvSpPr>
        <p:spPr>
          <a:xfrm>
            <a:off x="1752925" y="3856010"/>
            <a:ext cx="330836" cy="3259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4652623A-F89F-4CF6-A616-1D78DD8FD45A}"/>
              </a:ext>
            </a:extLst>
          </p:cNvPr>
          <p:cNvSpPr/>
          <p:nvPr/>
        </p:nvSpPr>
        <p:spPr>
          <a:xfrm>
            <a:off x="1028244" y="3500982"/>
            <a:ext cx="327898" cy="3352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9245AEB5-E413-474B-9DCF-670C6BDB0AFF}"/>
              </a:ext>
            </a:extLst>
          </p:cNvPr>
          <p:cNvSpPr/>
          <p:nvPr/>
        </p:nvSpPr>
        <p:spPr>
          <a:xfrm>
            <a:off x="1389207" y="3854852"/>
            <a:ext cx="344182" cy="31996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3" name="直線矢印コネクタ 52">
            <a:extLst>
              <a:ext uri="{FF2B5EF4-FFF2-40B4-BE49-F238E27FC236}">
                <a16:creationId xmlns:a16="http://schemas.microsoft.com/office/drawing/2014/main" id="{BCFF6716-A359-473A-ACD6-0317A799D6AE}"/>
              </a:ext>
            </a:extLst>
          </p:cNvPr>
          <p:cNvCxnSpPr>
            <a:cxnSpLocks/>
          </p:cNvCxnSpPr>
          <p:nvPr/>
        </p:nvCxnSpPr>
        <p:spPr>
          <a:xfrm flipH="1" flipV="1">
            <a:off x="792876" y="2149526"/>
            <a:ext cx="235714" cy="27948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矢印コネクタ 53">
            <a:extLst>
              <a:ext uri="{FF2B5EF4-FFF2-40B4-BE49-F238E27FC236}">
                <a16:creationId xmlns:a16="http://schemas.microsoft.com/office/drawing/2014/main" id="{688C0707-D828-45A8-BD4B-E57FC3031B2E}"/>
              </a:ext>
            </a:extLst>
          </p:cNvPr>
          <p:cNvCxnSpPr>
            <a:cxnSpLocks/>
          </p:cNvCxnSpPr>
          <p:nvPr/>
        </p:nvCxnSpPr>
        <p:spPr>
          <a:xfrm flipH="1" flipV="1">
            <a:off x="884069" y="2892248"/>
            <a:ext cx="144521" cy="24469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矢印コネクタ 54">
            <a:extLst>
              <a:ext uri="{FF2B5EF4-FFF2-40B4-BE49-F238E27FC236}">
                <a16:creationId xmlns:a16="http://schemas.microsoft.com/office/drawing/2014/main" id="{62AC3BD7-3F66-463B-A369-B4D79A002144}"/>
              </a:ext>
            </a:extLst>
          </p:cNvPr>
          <p:cNvCxnSpPr>
            <a:cxnSpLocks/>
          </p:cNvCxnSpPr>
          <p:nvPr/>
        </p:nvCxnSpPr>
        <p:spPr>
          <a:xfrm flipH="1" flipV="1">
            <a:off x="1057583" y="3443638"/>
            <a:ext cx="126145" cy="21963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線矢印コネクタ 55">
            <a:extLst>
              <a:ext uri="{FF2B5EF4-FFF2-40B4-BE49-F238E27FC236}">
                <a16:creationId xmlns:a16="http://schemas.microsoft.com/office/drawing/2014/main" id="{ED8096C3-9A41-4AC1-88C5-D2695380FEC1}"/>
              </a:ext>
            </a:extLst>
          </p:cNvPr>
          <p:cNvCxnSpPr>
            <a:cxnSpLocks/>
          </p:cNvCxnSpPr>
          <p:nvPr/>
        </p:nvCxnSpPr>
        <p:spPr>
          <a:xfrm flipV="1">
            <a:off x="1912223" y="2378618"/>
            <a:ext cx="127264" cy="24055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矢印コネクタ 56">
            <a:extLst>
              <a:ext uri="{FF2B5EF4-FFF2-40B4-BE49-F238E27FC236}">
                <a16:creationId xmlns:a16="http://schemas.microsoft.com/office/drawing/2014/main" id="{B116358A-49F9-4AB8-95AC-DE23C6CF8062}"/>
              </a:ext>
            </a:extLst>
          </p:cNvPr>
          <p:cNvCxnSpPr>
            <a:cxnSpLocks/>
          </p:cNvCxnSpPr>
          <p:nvPr/>
        </p:nvCxnSpPr>
        <p:spPr>
          <a:xfrm flipV="1">
            <a:off x="1544273" y="2263750"/>
            <a:ext cx="192256" cy="35541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線矢印コネクタ 57">
            <a:extLst>
              <a:ext uri="{FF2B5EF4-FFF2-40B4-BE49-F238E27FC236}">
                <a16:creationId xmlns:a16="http://schemas.microsoft.com/office/drawing/2014/main" id="{4CD1A0AD-9536-4D02-80BB-5D83DA02F771}"/>
              </a:ext>
            </a:extLst>
          </p:cNvPr>
          <p:cNvCxnSpPr>
            <a:cxnSpLocks/>
          </p:cNvCxnSpPr>
          <p:nvPr/>
        </p:nvCxnSpPr>
        <p:spPr>
          <a:xfrm flipV="1">
            <a:off x="2436503" y="2119862"/>
            <a:ext cx="290215" cy="3091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矢印コネクタ 58">
            <a:extLst>
              <a:ext uri="{FF2B5EF4-FFF2-40B4-BE49-F238E27FC236}">
                <a16:creationId xmlns:a16="http://schemas.microsoft.com/office/drawing/2014/main" id="{3ADA15F8-629A-438C-A99B-E443269E5AE3}"/>
              </a:ext>
            </a:extLst>
          </p:cNvPr>
          <p:cNvCxnSpPr>
            <a:cxnSpLocks/>
          </p:cNvCxnSpPr>
          <p:nvPr/>
        </p:nvCxnSpPr>
        <p:spPr>
          <a:xfrm flipV="1">
            <a:off x="2622685" y="2662908"/>
            <a:ext cx="290215" cy="3091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矢印コネクタ 59">
            <a:extLst>
              <a:ext uri="{FF2B5EF4-FFF2-40B4-BE49-F238E27FC236}">
                <a16:creationId xmlns:a16="http://schemas.microsoft.com/office/drawing/2014/main" id="{848F81B6-8A8C-4BCB-8C69-17BA44B0D344}"/>
              </a:ext>
            </a:extLst>
          </p:cNvPr>
          <p:cNvCxnSpPr>
            <a:cxnSpLocks/>
          </p:cNvCxnSpPr>
          <p:nvPr/>
        </p:nvCxnSpPr>
        <p:spPr>
          <a:xfrm flipV="1">
            <a:off x="2265576" y="2717311"/>
            <a:ext cx="127264" cy="24055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矢印コネクタ 60">
            <a:extLst>
              <a:ext uri="{FF2B5EF4-FFF2-40B4-BE49-F238E27FC236}">
                <a16:creationId xmlns:a16="http://schemas.microsoft.com/office/drawing/2014/main" id="{279FF07C-F8D9-45F6-9102-3F727C880A61}"/>
              </a:ext>
            </a:extLst>
          </p:cNvPr>
          <p:cNvCxnSpPr>
            <a:cxnSpLocks/>
          </p:cNvCxnSpPr>
          <p:nvPr/>
        </p:nvCxnSpPr>
        <p:spPr>
          <a:xfrm flipV="1">
            <a:off x="2624937" y="3067975"/>
            <a:ext cx="127264" cy="24055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線矢印コネクタ 61">
            <a:extLst>
              <a:ext uri="{FF2B5EF4-FFF2-40B4-BE49-F238E27FC236}">
                <a16:creationId xmlns:a16="http://schemas.microsoft.com/office/drawing/2014/main" id="{49194660-E833-4BE6-8288-A59F30D4AC4F}"/>
              </a:ext>
            </a:extLst>
          </p:cNvPr>
          <p:cNvCxnSpPr>
            <a:cxnSpLocks/>
          </p:cNvCxnSpPr>
          <p:nvPr/>
        </p:nvCxnSpPr>
        <p:spPr>
          <a:xfrm flipV="1">
            <a:off x="1903641" y="2606329"/>
            <a:ext cx="192256" cy="35541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矢印コネクタ 62">
            <a:extLst>
              <a:ext uri="{FF2B5EF4-FFF2-40B4-BE49-F238E27FC236}">
                <a16:creationId xmlns:a16="http://schemas.microsoft.com/office/drawing/2014/main" id="{503AEB82-0788-4B8B-A9BF-A06B7C20A322}"/>
              </a:ext>
            </a:extLst>
          </p:cNvPr>
          <p:cNvCxnSpPr>
            <a:cxnSpLocks/>
          </p:cNvCxnSpPr>
          <p:nvPr/>
        </p:nvCxnSpPr>
        <p:spPr>
          <a:xfrm flipV="1">
            <a:off x="2262615" y="2956994"/>
            <a:ext cx="192256" cy="35541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矢印コネクタ 63">
            <a:extLst>
              <a:ext uri="{FF2B5EF4-FFF2-40B4-BE49-F238E27FC236}">
                <a16:creationId xmlns:a16="http://schemas.microsoft.com/office/drawing/2014/main" id="{7B54A540-EDB8-4E12-B092-82F6B668E2DA}"/>
              </a:ext>
            </a:extLst>
          </p:cNvPr>
          <p:cNvCxnSpPr>
            <a:cxnSpLocks/>
          </p:cNvCxnSpPr>
          <p:nvPr/>
        </p:nvCxnSpPr>
        <p:spPr>
          <a:xfrm flipV="1">
            <a:off x="2613297" y="3308940"/>
            <a:ext cx="192256" cy="35541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矢印コネクタ 64">
            <a:extLst>
              <a:ext uri="{FF2B5EF4-FFF2-40B4-BE49-F238E27FC236}">
                <a16:creationId xmlns:a16="http://schemas.microsoft.com/office/drawing/2014/main" id="{48F85700-1852-4328-9588-651BB921C990}"/>
              </a:ext>
            </a:extLst>
          </p:cNvPr>
          <p:cNvCxnSpPr>
            <a:cxnSpLocks/>
          </p:cNvCxnSpPr>
          <p:nvPr/>
        </p:nvCxnSpPr>
        <p:spPr>
          <a:xfrm flipH="1" flipV="1">
            <a:off x="1326602" y="2675867"/>
            <a:ext cx="235714" cy="27948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矢印コネクタ 65">
            <a:extLst>
              <a:ext uri="{FF2B5EF4-FFF2-40B4-BE49-F238E27FC236}">
                <a16:creationId xmlns:a16="http://schemas.microsoft.com/office/drawing/2014/main" id="{EC28D980-A613-4109-85CE-3FB0318094E7}"/>
              </a:ext>
            </a:extLst>
          </p:cNvPr>
          <p:cNvCxnSpPr>
            <a:cxnSpLocks/>
          </p:cNvCxnSpPr>
          <p:nvPr/>
        </p:nvCxnSpPr>
        <p:spPr>
          <a:xfrm flipH="1" flipV="1">
            <a:off x="1674621" y="3028525"/>
            <a:ext cx="235714" cy="27948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線矢印コネクタ 66">
            <a:extLst>
              <a:ext uri="{FF2B5EF4-FFF2-40B4-BE49-F238E27FC236}">
                <a16:creationId xmlns:a16="http://schemas.microsoft.com/office/drawing/2014/main" id="{346144EC-554A-4B06-B897-D5EF6D5A548E}"/>
              </a:ext>
            </a:extLst>
          </p:cNvPr>
          <p:cNvCxnSpPr>
            <a:cxnSpLocks/>
          </p:cNvCxnSpPr>
          <p:nvPr/>
        </p:nvCxnSpPr>
        <p:spPr>
          <a:xfrm flipH="1" flipV="1">
            <a:off x="2024540" y="3388130"/>
            <a:ext cx="235714" cy="27948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矢印コネクタ 67">
            <a:extLst>
              <a:ext uri="{FF2B5EF4-FFF2-40B4-BE49-F238E27FC236}">
                <a16:creationId xmlns:a16="http://schemas.microsoft.com/office/drawing/2014/main" id="{C6898E8C-2539-4CE5-930C-51CF6D382AB8}"/>
              </a:ext>
            </a:extLst>
          </p:cNvPr>
          <p:cNvCxnSpPr>
            <a:cxnSpLocks/>
          </p:cNvCxnSpPr>
          <p:nvPr/>
        </p:nvCxnSpPr>
        <p:spPr>
          <a:xfrm flipH="1" flipV="1">
            <a:off x="2380280" y="3733796"/>
            <a:ext cx="235714" cy="27948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線矢印コネクタ 68">
            <a:extLst>
              <a:ext uri="{FF2B5EF4-FFF2-40B4-BE49-F238E27FC236}">
                <a16:creationId xmlns:a16="http://schemas.microsoft.com/office/drawing/2014/main" id="{51CF20E8-A980-42A6-8C6C-98681D9624F1}"/>
              </a:ext>
            </a:extLst>
          </p:cNvPr>
          <p:cNvCxnSpPr>
            <a:cxnSpLocks/>
          </p:cNvCxnSpPr>
          <p:nvPr/>
        </p:nvCxnSpPr>
        <p:spPr>
          <a:xfrm flipH="1" flipV="1">
            <a:off x="1419742" y="3070095"/>
            <a:ext cx="144521" cy="24469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線矢印コネクタ 69">
            <a:extLst>
              <a:ext uri="{FF2B5EF4-FFF2-40B4-BE49-F238E27FC236}">
                <a16:creationId xmlns:a16="http://schemas.microsoft.com/office/drawing/2014/main" id="{BDE4B433-0CE2-47CF-9E16-F7A84EC77B31}"/>
              </a:ext>
            </a:extLst>
          </p:cNvPr>
          <p:cNvCxnSpPr>
            <a:cxnSpLocks/>
          </p:cNvCxnSpPr>
          <p:nvPr/>
        </p:nvCxnSpPr>
        <p:spPr>
          <a:xfrm flipH="1" flipV="1">
            <a:off x="1419742" y="3422956"/>
            <a:ext cx="144521" cy="24469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線矢印コネクタ 70">
            <a:extLst>
              <a:ext uri="{FF2B5EF4-FFF2-40B4-BE49-F238E27FC236}">
                <a16:creationId xmlns:a16="http://schemas.microsoft.com/office/drawing/2014/main" id="{8A585B2C-8AD7-4C8A-BD04-11550279EA78}"/>
              </a:ext>
            </a:extLst>
          </p:cNvPr>
          <p:cNvCxnSpPr>
            <a:cxnSpLocks/>
          </p:cNvCxnSpPr>
          <p:nvPr/>
        </p:nvCxnSpPr>
        <p:spPr>
          <a:xfrm flipH="1" flipV="1">
            <a:off x="1758044" y="3422956"/>
            <a:ext cx="144521" cy="24469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矢印コネクタ 71">
            <a:extLst>
              <a:ext uri="{FF2B5EF4-FFF2-40B4-BE49-F238E27FC236}">
                <a16:creationId xmlns:a16="http://schemas.microsoft.com/office/drawing/2014/main" id="{C0534133-9CDA-4EE6-96A9-AA7A7126AE92}"/>
              </a:ext>
            </a:extLst>
          </p:cNvPr>
          <p:cNvCxnSpPr>
            <a:cxnSpLocks/>
          </p:cNvCxnSpPr>
          <p:nvPr/>
        </p:nvCxnSpPr>
        <p:spPr>
          <a:xfrm flipH="1" flipV="1">
            <a:off x="1758044" y="3776578"/>
            <a:ext cx="144521" cy="24469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線矢印コネクタ 72">
            <a:extLst>
              <a:ext uri="{FF2B5EF4-FFF2-40B4-BE49-F238E27FC236}">
                <a16:creationId xmlns:a16="http://schemas.microsoft.com/office/drawing/2014/main" id="{D3D7611A-DC44-485D-83A1-6F799BB4FB75}"/>
              </a:ext>
            </a:extLst>
          </p:cNvPr>
          <p:cNvCxnSpPr>
            <a:cxnSpLocks/>
          </p:cNvCxnSpPr>
          <p:nvPr/>
        </p:nvCxnSpPr>
        <p:spPr>
          <a:xfrm flipH="1" flipV="1">
            <a:off x="2131823" y="3776578"/>
            <a:ext cx="144521" cy="24469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線矢印コネクタ 73">
            <a:extLst>
              <a:ext uri="{FF2B5EF4-FFF2-40B4-BE49-F238E27FC236}">
                <a16:creationId xmlns:a16="http://schemas.microsoft.com/office/drawing/2014/main" id="{8FE5D2CA-75D4-4CB3-A50F-35EBFD01DD31}"/>
              </a:ext>
            </a:extLst>
          </p:cNvPr>
          <p:cNvCxnSpPr>
            <a:cxnSpLocks/>
          </p:cNvCxnSpPr>
          <p:nvPr/>
        </p:nvCxnSpPr>
        <p:spPr>
          <a:xfrm flipH="1" flipV="1">
            <a:off x="1418019" y="3796877"/>
            <a:ext cx="126145" cy="21963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グループ化 74">
            <a:extLst>
              <a:ext uri="{FF2B5EF4-FFF2-40B4-BE49-F238E27FC236}">
                <a16:creationId xmlns:a16="http://schemas.microsoft.com/office/drawing/2014/main" id="{6781502D-F29A-49A9-9DD8-0512187F342C}"/>
              </a:ext>
            </a:extLst>
          </p:cNvPr>
          <p:cNvGrpSpPr/>
          <p:nvPr/>
        </p:nvGrpSpPr>
        <p:grpSpPr>
          <a:xfrm>
            <a:off x="1337992" y="2625809"/>
            <a:ext cx="1590951" cy="1446874"/>
            <a:chOff x="2141607" y="2597171"/>
            <a:chExt cx="1746692" cy="1588511"/>
          </a:xfrm>
        </p:grpSpPr>
        <p:cxnSp>
          <p:nvCxnSpPr>
            <p:cNvPr id="76" name="直線矢印コネクタ 75">
              <a:extLst>
                <a:ext uri="{FF2B5EF4-FFF2-40B4-BE49-F238E27FC236}">
                  <a16:creationId xmlns:a16="http://schemas.microsoft.com/office/drawing/2014/main" id="{E7E25268-49DD-4529-8DEF-76D09F2D2A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91676" y="2597171"/>
              <a:ext cx="211076" cy="390209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線矢印コネクタ 76">
              <a:extLst>
                <a:ext uri="{FF2B5EF4-FFF2-40B4-BE49-F238E27FC236}">
                  <a16:creationId xmlns:a16="http://schemas.microsoft.com/office/drawing/2014/main" id="{3FECF7BE-DE36-4473-9E4B-187464C6D2E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66383" y="2987380"/>
              <a:ext cx="211076" cy="390209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線矢印コネクタ 77">
              <a:extLst>
                <a:ext uri="{FF2B5EF4-FFF2-40B4-BE49-F238E27FC236}">
                  <a16:creationId xmlns:a16="http://schemas.microsoft.com/office/drawing/2014/main" id="{03154D8A-BD37-4C44-A7BE-3570DAD5ABF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70140" y="3377589"/>
              <a:ext cx="211076" cy="390209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線矢印コネクタ 78">
              <a:extLst>
                <a:ext uri="{FF2B5EF4-FFF2-40B4-BE49-F238E27FC236}">
                  <a16:creationId xmlns:a16="http://schemas.microsoft.com/office/drawing/2014/main" id="{F9C87929-0710-4261-BDCB-594BFB91D37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69103" y="2723282"/>
              <a:ext cx="139722" cy="264098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線矢印コネクタ 79">
              <a:extLst>
                <a:ext uri="{FF2B5EF4-FFF2-40B4-BE49-F238E27FC236}">
                  <a16:creationId xmlns:a16="http://schemas.microsoft.com/office/drawing/2014/main" id="{8574B5EB-BAB7-4540-B859-F2C7924374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56116" y="3113491"/>
              <a:ext cx="139722" cy="264098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矢印コネクタ 80">
              <a:extLst>
                <a:ext uri="{FF2B5EF4-FFF2-40B4-BE49-F238E27FC236}">
                  <a16:creationId xmlns:a16="http://schemas.microsoft.com/office/drawing/2014/main" id="{FFC5685C-6733-413A-A4DB-E49F0B22726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69674" y="2642367"/>
              <a:ext cx="318625" cy="339407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線矢印コネクタ 81">
              <a:extLst>
                <a:ext uri="{FF2B5EF4-FFF2-40B4-BE49-F238E27FC236}">
                  <a16:creationId xmlns:a16="http://schemas.microsoft.com/office/drawing/2014/main" id="{E3A73741-AA6C-4397-BA61-24A780CEFD3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224547" y="3091603"/>
              <a:ext cx="158668" cy="26865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線矢印コネクタ 82">
              <a:extLst>
                <a:ext uri="{FF2B5EF4-FFF2-40B4-BE49-F238E27FC236}">
                  <a16:creationId xmlns:a16="http://schemas.microsoft.com/office/drawing/2014/main" id="{310937F5-21CC-4817-912C-C62C897E7AE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224547" y="3504317"/>
              <a:ext cx="158668" cy="26865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線矢印コネクタ 83">
              <a:extLst>
                <a:ext uri="{FF2B5EF4-FFF2-40B4-BE49-F238E27FC236}">
                  <a16:creationId xmlns:a16="http://schemas.microsoft.com/office/drawing/2014/main" id="{E491132F-C58D-4BA3-95A0-72F65D5E4F5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625439" y="3504317"/>
              <a:ext cx="158668" cy="26865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線矢印コネクタ 84">
              <a:extLst>
                <a:ext uri="{FF2B5EF4-FFF2-40B4-BE49-F238E27FC236}">
                  <a16:creationId xmlns:a16="http://schemas.microsoft.com/office/drawing/2014/main" id="{6977AD49-E9AE-4862-9C7E-49F132C7211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625439" y="3917031"/>
              <a:ext cx="158668" cy="26865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線矢印コネクタ 85">
              <a:extLst>
                <a:ext uri="{FF2B5EF4-FFF2-40B4-BE49-F238E27FC236}">
                  <a16:creationId xmlns:a16="http://schemas.microsoft.com/office/drawing/2014/main" id="{3D3669A2-2111-4B61-82AB-93261374E05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260710" y="3896359"/>
              <a:ext cx="138494" cy="241135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線矢印コネクタ 86">
              <a:extLst>
                <a:ext uri="{FF2B5EF4-FFF2-40B4-BE49-F238E27FC236}">
                  <a16:creationId xmlns:a16="http://schemas.microsoft.com/office/drawing/2014/main" id="{B282535B-DA0B-4B5A-A1CB-31C2EA500B7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141607" y="2678501"/>
              <a:ext cx="258788" cy="306839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線矢印コネクタ 87">
              <a:extLst>
                <a:ext uri="{FF2B5EF4-FFF2-40B4-BE49-F238E27FC236}">
                  <a16:creationId xmlns:a16="http://schemas.microsoft.com/office/drawing/2014/main" id="{CAEE5BEA-E8B6-41F1-ACA1-F40AE96A425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536722" y="3048706"/>
              <a:ext cx="258788" cy="306839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線矢印コネクタ 88">
              <a:extLst>
                <a:ext uri="{FF2B5EF4-FFF2-40B4-BE49-F238E27FC236}">
                  <a16:creationId xmlns:a16="http://schemas.microsoft.com/office/drawing/2014/main" id="{4A9CFF35-7E8D-4C7E-BC86-E27CA456819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931837" y="3418911"/>
              <a:ext cx="258788" cy="306839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線矢印コネクタ 89">
              <a:extLst>
                <a:ext uri="{FF2B5EF4-FFF2-40B4-BE49-F238E27FC236}">
                  <a16:creationId xmlns:a16="http://schemas.microsoft.com/office/drawing/2014/main" id="{F79E822C-AE6E-47E1-95A3-F78EC509705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326952" y="3789116"/>
              <a:ext cx="258788" cy="306839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線矢印コネクタ 90">
              <a:extLst>
                <a:ext uri="{FF2B5EF4-FFF2-40B4-BE49-F238E27FC236}">
                  <a16:creationId xmlns:a16="http://schemas.microsoft.com/office/drawing/2014/main" id="{C1ECAC02-72A0-496D-802B-08B89C545DF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022537" y="3845718"/>
              <a:ext cx="158668" cy="26865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5852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F53546B-96BA-42FC-AA80-AC63F2F12CAD}"/>
              </a:ext>
            </a:extLst>
          </p:cNvPr>
          <p:cNvSpPr txBox="1"/>
          <p:nvPr/>
        </p:nvSpPr>
        <p:spPr>
          <a:xfrm>
            <a:off x="6533281" y="417459"/>
            <a:ext cx="5558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Additional syntax just after </a:t>
            </a:r>
            <a:r>
              <a:rPr kumimoji="1" lang="en-US" altLang="ja-JP" dirty="0" err="1"/>
              <a:t>merge_flag</a:t>
            </a:r>
            <a:endParaRPr kumimoji="1" lang="en-US" altLang="ja-JP" dirty="0"/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4477534C-F194-4C3C-AF15-0EF146030D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229089"/>
              </p:ext>
            </p:extLst>
          </p:nvPr>
        </p:nvGraphicFramePr>
        <p:xfrm>
          <a:off x="7096385" y="894282"/>
          <a:ext cx="3707378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2968625">
                  <a:extLst>
                    <a:ext uri="{9D8B030D-6E8A-4147-A177-3AD203B41FA5}">
                      <a16:colId xmlns:a16="http://schemas.microsoft.com/office/drawing/2014/main" val="982863401"/>
                    </a:ext>
                  </a:extLst>
                </a:gridCol>
                <a:gridCol w="738753">
                  <a:extLst>
                    <a:ext uri="{9D8B030D-6E8A-4147-A177-3AD203B41FA5}">
                      <a16:colId xmlns:a16="http://schemas.microsoft.com/office/drawing/2014/main" val="401524398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…</a:t>
                      </a:r>
                      <a:endParaRPr lang="ja-JP" sz="160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60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29312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600" b="1" dirty="0" err="1"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merge_flag</a:t>
                      </a:r>
                      <a:endParaRPr lang="ja-JP" sz="1600" dirty="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ae(1)</a:t>
                      </a:r>
                      <a:endParaRPr lang="ja-JP" sz="160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064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if (merge_flag) {</a:t>
                      </a:r>
                      <a:endParaRPr lang="ja-JP" sz="160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60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33575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sz="1600" b="1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angular_merge_flag</a:t>
                      </a:r>
                      <a:endParaRPr lang="ja-JP" sz="1600" dirty="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ae(1)</a:t>
                      </a:r>
                      <a:endParaRPr lang="ja-JP" sz="1600" dirty="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41016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  if (angular_merge_flag)</a:t>
                      </a:r>
                      <a:endParaRPr lang="ja-JP" sz="160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600" dirty="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1822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CA" sz="1600" b="1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angular_merge_idx</a:t>
                      </a:r>
                      <a:endParaRPr lang="ja-JP" sz="1600" dirty="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ae(v)</a:t>
                      </a:r>
                      <a:endParaRPr lang="ja-JP" sz="160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16827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  else</a:t>
                      </a:r>
                      <a:endParaRPr lang="ja-JP" sz="160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60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1144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CA" sz="1600" b="0" dirty="0"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 …</a:t>
                      </a:r>
                      <a:endParaRPr lang="ja-JP" sz="1600" b="0" dirty="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ja-JP" sz="1600" dirty="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61060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}</a:t>
                      </a:r>
                      <a:endParaRPr lang="ja-JP" sz="1600" dirty="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60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35133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…</a:t>
                      </a:r>
                      <a:endParaRPr lang="ja-JP" sz="1600" dirty="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Calibri" panose="020F0502020204030204" pitchFamily="34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600" dirty="0">
                        <a:effectLst/>
                        <a:latin typeface="Calibri" panose="020F0502020204030204" pitchFamily="34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865884"/>
                  </a:ext>
                </a:extLst>
              </a:tr>
            </a:tbl>
          </a:graphicData>
        </a:graphic>
      </p:graphicFrame>
      <p:pic>
        <p:nvPicPr>
          <p:cNvPr id="10" name="図 9">
            <a:extLst>
              <a:ext uri="{FF2B5EF4-FFF2-40B4-BE49-F238E27FC236}">
                <a16:creationId xmlns:a16="http://schemas.microsoft.com/office/drawing/2014/main" id="{FBC9283D-0A54-4002-BCD3-AD862ECA1941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51"/>
          <a:stretch/>
        </p:blipFill>
        <p:spPr bwMode="auto">
          <a:xfrm>
            <a:off x="447928" y="651811"/>
            <a:ext cx="5369074" cy="2474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1D48AD87-CBF5-42A0-9922-B63ABE81771E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54"/>
          <a:stretch/>
        </p:blipFill>
        <p:spPr bwMode="auto">
          <a:xfrm>
            <a:off x="447928" y="3592801"/>
            <a:ext cx="5369075" cy="24903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A3BC95F4-FA4E-4991-9C1E-73446694DC74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4"/>
          <a:stretch/>
        </p:blipFill>
        <p:spPr bwMode="auto">
          <a:xfrm>
            <a:off x="6533281" y="3589953"/>
            <a:ext cx="2311243" cy="247412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BA27D590-983D-41F0-889D-07508EE5741E}"/>
              </a:ext>
            </a:extLst>
          </p:cNvPr>
          <p:cNvSpPr txBox="1"/>
          <p:nvPr/>
        </p:nvSpPr>
        <p:spPr>
          <a:xfrm>
            <a:off x="489096" y="3169954"/>
            <a:ext cx="2478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/>
              <a:t>angular_merge_idx</a:t>
            </a:r>
            <a:r>
              <a:rPr kumimoji="1" lang="en-US" altLang="ja-JP" dirty="0"/>
              <a:t>=0</a:t>
            </a:r>
            <a:endParaRPr kumimoji="1" lang="ja-JP" alt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9CE93AF-3D60-48FE-9789-658C06587319}"/>
              </a:ext>
            </a:extLst>
          </p:cNvPr>
          <p:cNvSpPr txBox="1"/>
          <p:nvPr/>
        </p:nvSpPr>
        <p:spPr>
          <a:xfrm>
            <a:off x="3469937" y="3169954"/>
            <a:ext cx="2478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/>
              <a:t>angular_merge_idx</a:t>
            </a:r>
            <a:r>
              <a:rPr kumimoji="1" lang="en-US" altLang="ja-JP" dirty="0"/>
              <a:t>=1</a:t>
            </a:r>
            <a:endParaRPr kumimoji="1" lang="ja-JP" altLang="en-US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586B92B-014F-4B33-AF1B-69EAA7A42055}"/>
              </a:ext>
            </a:extLst>
          </p:cNvPr>
          <p:cNvSpPr txBox="1"/>
          <p:nvPr/>
        </p:nvSpPr>
        <p:spPr>
          <a:xfrm>
            <a:off x="489096" y="6101796"/>
            <a:ext cx="2478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/>
              <a:t>angular_merge_idx</a:t>
            </a:r>
            <a:r>
              <a:rPr kumimoji="1" lang="en-US" altLang="ja-JP" dirty="0"/>
              <a:t>=2</a:t>
            </a:r>
            <a:endParaRPr kumimoji="1" lang="ja-JP" altLang="en-US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E0DD99C-4899-4BC4-B2EB-9B49D0668B4E}"/>
              </a:ext>
            </a:extLst>
          </p:cNvPr>
          <p:cNvSpPr txBox="1"/>
          <p:nvPr/>
        </p:nvSpPr>
        <p:spPr>
          <a:xfrm>
            <a:off x="3469937" y="6101796"/>
            <a:ext cx="2478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/>
              <a:t>angular_merge_idx</a:t>
            </a:r>
            <a:r>
              <a:rPr kumimoji="1" lang="en-US" altLang="ja-JP" dirty="0"/>
              <a:t>=3</a:t>
            </a:r>
            <a:endParaRPr kumimoji="1" lang="ja-JP" altLang="en-US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29065EC4-BF80-42EE-AE06-4BB3B5FBA31B}"/>
              </a:ext>
            </a:extLst>
          </p:cNvPr>
          <p:cNvSpPr txBox="1"/>
          <p:nvPr/>
        </p:nvSpPr>
        <p:spPr>
          <a:xfrm>
            <a:off x="6450778" y="6101796"/>
            <a:ext cx="2478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/>
              <a:t>angular_merge_idx</a:t>
            </a:r>
            <a:r>
              <a:rPr kumimoji="1" lang="en-US" altLang="ja-JP" dirty="0"/>
              <a:t>=4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7198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2C1804C-72FC-4B1C-A4A5-3AD737D05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Results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156F451C-0658-4B77-9E36-058992ACB3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4990460"/>
              </p:ext>
            </p:extLst>
          </p:nvPr>
        </p:nvGraphicFramePr>
        <p:xfrm>
          <a:off x="175541" y="4020113"/>
          <a:ext cx="5720528" cy="2099332"/>
        </p:xfrm>
        <a:graphic>
          <a:graphicData uri="http://schemas.openxmlformats.org/drawingml/2006/table">
            <a:tbl>
              <a:tblPr firstRow="1" firstCol="1" bandRow="1"/>
              <a:tblGrid>
                <a:gridCol w="1074374">
                  <a:extLst>
                    <a:ext uri="{9D8B030D-6E8A-4147-A177-3AD203B41FA5}">
                      <a16:colId xmlns:a16="http://schemas.microsoft.com/office/drawing/2014/main" val="1922630879"/>
                    </a:ext>
                  </a:extLst>
                </a:gridCol>
                <a:gridCol w="1002868">
                  <a:extLst>
                    <a:ext uri="{9D8B030D-6E8A-4147-A177-3AD203B41FA5}">
                      <a16:colId xmlns:a16="http://schemas.microsoft.com/office/drawing/2014/main" val="253491365"/>
                    </a:ext>
                  </a:extLst>
                </a:gridCol>
                <a:gridCol w="1002868">
                  <a:extLst>
                    <a:ext uri="{9D8B030D-6E8A-4147-A177-3AD203B41FA5}">
                      <a16:colId xmlns:a16="http://schemas.microsoft.com/office/drawing/2014/main" val="3079873499"/>
                    </a:ext>
                  </a:extLst>
                </a:gridCol>
                <a:gridCol w="1002868">
                  <a:extLst>
                    <a:ext uri="{9D8B030D-6E8A-4147-A177-3AD203B41FA5}">
                      <a16:colId xmlns:a16="http://schemas.microsoft.com/office/drawing/2014/main" val="4028227556"/>
                    </a:ext>
                  </a:extLst>
                </a:gridCol>
                <a:gridCol w="818775">
                  <a:extLst>
                    <a:ext uri="{9D8B030D-6E8A-4147-A177-3AD203B41FA5}">
                      <a16:colId xmlns:a16="http://schemas.microsoft.com/office/drawing/2014/main" val="2086468313"/>
                    </a:ext>
                  </a:extLst>
                </a:gridCol>
                <a:gridCol w="818775">
                  <a:extLst>
                    <a:ext uri="{9D8B030D-6E8A-4147-A177-3AD203B41FA5}">
                      <a16:colId xmlns:a16="http://schemas.microsoft.com/office/drawing/2014/main" val="336806131"/>
                    </a:ext>
                  </a:extLst>
                </a:gridCol>
              </a:tblGrid>
              <a:tr h="311004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 results over VTM-2.0.1</a:t>
                      </a:r>
                      <a:endParaRPr lang="ja-JP" sz="15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35" marR="95235" marT="47618" marB="4761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374847"/>
                  </a:ext>
                </a:extLst>
              </a:tr>
              <a:tr h="223541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5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827868"/>
                  </a:ext>
                </a:extLst>
              </a:tr>
              <a:tr h="22354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5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-0.20%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-0.08%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-0.22%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108%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6545075"/>
                  </a:ext>
                </a:extLst>
              </a:tr>
              <a:tr h="22354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-0.23%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-0.32%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111%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772636"/>
                  </a:ext>
                </a:extLst>
              </a:tr>
              <a:tr h="22354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5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-0.08%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-0.19%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111%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98%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8133769"/>
                  </a:ext>
                </a:extLst>
              </a:tr>
              <a:tr h="22354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-0.17%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-0.17%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112%</a:t>
                      </a:r>
                      <a:endParaRPr lang="ja-JP" sz="15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112506"/>
                  </a:ext>
                </a:extLst>
              </a:tr>
              <a:tr h="22354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597450"/>
                  </a:ext>
                </a:extLst>
              </a:tr>
              <a:tr h="22354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-0.13%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-0.21%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111%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3349250"/>
                  </a:ext>
                </a:extLst>
              </a:tr>
              <a:tr h="22354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-0.18%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5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114%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5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5978160"/>
                  </a:ext>
                </a:extLst>
              </a:tr>
            </a:tbl>
          </a:graphicData>
        </a:graphic>
      </p:graphicFrame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11EF3F09-F815-4480-815A-1835C66736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141561"/>
              </p:ext>
            </p:extLst>
          </p:nvPr>
        </p:nvGraphicFramePr>
        <p:xfrm>
          <a:off x="6230510" y="4020113"/>
          <a:ext cx="5720528" cy="2099332"/>
        </p:xfrm>
        <a:graphic>
          <a:graphicData uri="http://schemas.openxmlformats.org/drawingml/2006/table">
            <a:tbl>
              <a:tblPr firstRow="1" firstCol="1" bandRow="1"/>
              <a:tblGrid>
                <a:gridCol w="1074374">
                  <a:extLst>
                    <a:ext uri="{9D8B030D-6E8A-4147-A177-3AD203B41FA5}">
                      <a16:colId xmlns:a16="http://schemas.microsoft.com/office/drawing/2014/main" val="1137819371"/>
                    </a:ext>
                  </a:extLst>
                </a:gridCol>
                <a:gridCol w="1002868">
                  <a:extLst>
                    <a:ext uri="{9D8B030D-6E8A-4147-A177-3AD203B41FA5}">
                      <a16:colId xmlns:a16="http://schemas.microsoft.com/office/drawing/2014/main" val="315913165"/>
                    </a:ext>
                  </a:extLst>
                </a:gridCol>
                <a:gridCol w="1002868">
                  <a:extLst>
                    <a:ext uri="{9D8B030D-6E8A-4147-A177-3AD203B41FA5}">
                      <a16:colId xmlns:a16="http://schemas.microsoft.com/office/drawing/2014/main" val="4169338569"/>
                    </a:ext>
                  </a:extLst>
                </a:gridCol>
                <a:gridCol w="1002868">
                  <a:extLst>
                    <a:ext uri="{9D8B030D-6E8A-4147-A177-3AD203B41FA5}">
                      <a16:colId xmlns:a16="http://schemas.microsoft.com/office/drawing/2014/main" val="3631010949"/>
                    </a:ext>
                  </a:extLst>
                </a:gridCol>
                <a:gridCol w="818775">
                  <a:extLst>
                    <a:ext uri="{9D8B030D-6E8A-4147-A177-3AD203B41FA5}">
                      <a16:colId xmlns:a16="http://schemas.microsoft.com/office/drawing/2014/main" val="550387525"/>
                    </a:ext>
                  </a:extLst>
                </a:gridCol>
                <a:gridCol w="818775">
                  <a:extLst>
                    <a:ext uri="{9D8B030D-6E8A-4147-A177-3AD203B41FA5}">
                      <a16:colId xmlns:a16="http://schemas.microsoft.com/office/drawing/2014/main" val="823840585"/>
                    </a:ext>
                  </a:extLst>
                </a:gridCol>
              </a:tblGrid>
              <a:tr h="311004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 results over VTM-2.0.1</a:t>
                      </a:r>
                      <a:endParaRPr lang="ja-JP" sz="15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35" marR="95235" marT="47618" marB="4761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9032273"/>
                  </a:ext>
                </a:extLst>
              </a:tr>
              <a:tr h="223541"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1076679"/>
                  </a:ext>
                </a:extLst>
              </a:tr>
              <a:tr h="22354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64011"/>
                  </a:ext>
                </a:extLst>
              </a:tr>
              <a:tr h="22354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5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3275408"/>
                  </a:ext>
                </a:extLst>
              </a:tr>
              <a:tr h="22354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-0.34%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-0.34%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117%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2456600"/>
                  </a:ext>
                </a:extLst>
              </a:tr>
              <a:tr h="22354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-0.34%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-0.27%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112%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102%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0465250"/>
                  </a:ext>
                </a:extLst>
              </a:tr>
              <a:tr h="22354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-0.18%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0.11%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115%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98%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9682541"/>
                  </a:ext>
                </a:extLst>
              </a:tr>
              <a:tr h="22354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-0.10%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-0.25%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-0.20%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115%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5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874023"/>
                  </a:ext>
                </a:extLst>
              </a:tr>
              <a:tr h="22354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-0.04%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0.24%</a:t>
                      </a:r>
                      <a:endParaRPr lang="ja-JP" sz="15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-0.72%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116%</a:t>
                      </a:r>
                      <a:endParaRPr lang="ja-JP" sz="15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5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6786" marR="8678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2092767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4A09CD4-468B-47B5-909C-84A314945415}"/>
              </a:ext>
            </a:extLst>
          </p:cNvPr>
          <p:cNvSpPr txBox="1"/>
          <p:nvPr/>
        </p:nvSpPr>
        <p:spPr>
          <a:xfrm>
            <a:off x="1178300" y="6162867"/>
            <a:ext cx="47307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Thanks Sharp for crosschecking</a:t>
            </a:r>
            <a:endParaRPr kumimoji="1" lang="ja-JP" altLang="en-US" sz="2400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3ECCAFE-76E0-42CF-AF52-92FC62EA6209}"/>
              </a:ext>
            </a:extLst>
          </p:cNvPr>
          <p:cNvSpPr txBox="1"/>
          <p:nvPr/>
        </p:nvSpPr>
        <p:spPr>
          <a:xfrm>
            <a:off x="671744" y="1562738"/>
            <a:ext cx="9870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Encoder optimization similar to normal merge mode is curried out.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171C686-5511-468D-8234-049C94FFA90A}"/>
              </a:ext>
            </a:extLst>
          </p:cNvPr>
          <p:cNvSpPr txBox="1"/>
          <p:nvPr/>
        </p:nvSpPr>
        <p:spPr>
          <a:xfrm>
            <a:off x="671744" y="2130002"/>
            <a:ext cx="9800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/>
              <a:t>Separate list construction to the normal/affine merge list.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BFB9AC6-A5EB-4ADE-92D2-1A5196F1594A}"/>
              </a:ext>
            </a:extLst>
          </p:cNvPr>
          <p:cNvSpPr txBox="1"/>
          <p:nvPr/>
        </p:nvSpPr>
        <p:spPr>
          <a:xfrm>
            <a:off x="1178300" y="3222016"/>
            <a:ext cx="3839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ja-JP" sz="2400" dirty="0" err="1"/>
              <a:t>Num</a:t>
            </a:r>
            <a:r>
              <a:rPr lang="en-US" altLang="ja-JP" sz="2400" dirty="0"/>
              <a:t> of full RD = 3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AA785B0-6237-4E11-85B3-E6FCB0A3B9DD}"/>
              </a:ext>
            </a:extLst>
          </p:cNvPr>
          <p:cNvSpPr txBox="1"/>
          <p:nvPr/>
        </p:nvSpPr>
        <p:spPr>
          <a:xfrm>
            <a:off x="671744" y="2657469"/>
            <a:ext cx="9800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/>
              <a:t>Rough mode decision to pick up more probable </a:t>
            </a:r>
            <a:r>
              <a:rPr lang="en-US" altLang="ja-JP" sz="2400" dirty="0" err="1"/>
              <a:t>angular_merge_idx</a:t>
            </a:r>
            <a:r>
              <a:rPr lang="en-US" altLang="ja-JP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76357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588CCE-25C6-4A8F-8011-DABCDC868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8E5CAA3-5F0F-412C-8C91-054BDEF448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Additional merge mode is introduce:</a:t>
            </a:r>
          </a:p>
          <a:p>
            <a:pPr lvl="1"/>
            <a:r>
              <a:rPr lang="en-US" altLang="ja-JP" dirty="0"/>
              <a:t>S</a:t>
            </a:r>
            <a:r>
              <a:rPr kumimoji="1" lang="en-US" altLang="ja-JP" dirty="0"/>
              <a:t>ub-block MVs are copied from MVs of reconstr</a:t>
            </a:r>
            <a:r>
              <a:rPr lang="en-US" altLang="ja-JP" dirty="0"/>
              <a:t>ucted block located in the specific direction.</a:t>
            </a:r>
          </a:p>
          <a:p>
            <a:pPr lvl="1"/>
            <a:r>
              <a:rPr lang="en-US" altLang="ja-JP" dirty="0"/>
              <a:t>No additional line buffer for MV storage</a:t>
            </a:r>
          </a:p>
          <a:p>
            <a:pPr lvl="1"/>
            <a:endParaRPr lang="en-US" altLang="ja-JP" dirty="0"/>
          </a:p>
          <a:p>
            <a:r>
              <a:rPr kumimoji="1" lang="en-US" altLang="ja-JP" dirty="0"/>
              <a:t>Recommend to study combination of other merge mode in CE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26442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39FFB59-A2FB-4A8B-90E4-4893D23A4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Comparison of fast decision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8B62A4C2-DAFB-47F5-98D3-8828D224641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6526488"/>
              </p:ext>
            </p:extLst>
          </p:nvPr>
        </p:nvGraphicFramePr>
        <p:xfrm>
          <a:off x="1497622" y="1951892"/>
          <a:ext cx="9196756" cy="1844432"/>
        </p:xfrm>
        <a:graphic>
          <a:graphicData uri="http://schemas.openxmlformats.org/drawingml/2006/table">
            <a:tbl>
              <a:tblPr/>
              <a:tblGrid>
                <a:gridCol w="2745301">
                  <a:extLst>
                    <a:ext uri="{9D8B030D-6E8A-4147-A177-3AD203B41FA5}">
                      <a16:colId xmlns:a16="http://schemas.microsoft.com/office/drawing/2014/main" val="685347105"/>
                    </a:ext>
                  </a:extLst>
                </a:gridCol>
                <a:gridCol w="631419">
                  <a:extLst>
                    <a:ext uri="{9D8B030D-6E8A-4147-A177-3AD203B41FA5}">
                      <a16:colId xmlns:a16="http://schemas.microsoft.com/office/drawing/2014/main" val="179929061"/>
                    </a:ext>
                  </a:extLst>
                </a:gridCol>
                <a:gridCol w="1262838">
                  <a:extLst>
                    <a:ext uri="{9D8B030D-6E8A-4147-A177-3AD203B41FA5}">
                      <a16:colId xmlns:a16="http://schemas.microsoft.com/office/drawing/2014/main" val="2948438772"/>
                    </a:ext>
                  </a:extLst>
                </a:gridCol>
                <a:gridCol w="1262838">
                  <a:extLst>
                    <a:ext uri="{9D8B030D-6E8A-4147-A177-3AD203B41FA5}">
                      <a16:colId xmlns:a16="http://schemas.microsoft.com/office/drawing/2014/main" val="2651263007"/>
                    </a:ext>
                  </a:extLst>
                </a:gridCol>
                <a:gridCol w="1262838">
                  <a:extLst>
                    <a:ext uri="{9D8B030D-6E8A-4147-A177-3AD203B41FA5}">
                      <a16:colId xmlns:a16="http://schemas.microsoft.com/office/drawing/2014/main" val="1659105636"/>
                    </a:ext>
                  </a:extLst>
                </a:gridCol>
                <a:gridCol w="1015761">
                  <a:extLst>
                    <a:ext uri="{9D8B030D-6E8A-4147-A177-3AD203B41FA5}">
                      <a16:colId xmlns:a16="http://schemas.microsoft.com/office/drawing/2014/main" val="766102419"/>
                    </a:ext>
                  </a:extLst>
                </a:gridCol>
                <a:gridCol w="1015761">
                  <a:extLst>
                    <a:ext uri="{9D8B030D-6E8A-4147-A177-3AD203B41FA5}">
                      <a16:colId xmlns:a16="http://schemas.microsoft.com/office/drawing/2014/main" val="3117908921"/>
                    </a:ext>
                  </a:extLst>
                </a:gridCol>
              </a:tblGrid>
              <a:tr h="46110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5 candidates RD opt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133053"/>
                  </a:ext>
                </a:extLst>
              </a:tr>
              <a:tr h="461108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-0.34%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-0.41%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5533393"/>
                  </a:ext>
                </a:extLst>
              </a:tr>
              <a:tr h="46110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 candidates for RD opt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-0.21%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956410"/>
                  </a:ext>
                </a:extLst>
              </a:tr>
              <a:tr h="461108">
                <a:tc>
                  <a:txBody>
                    <a:bodyPr/>
                    <a:lstStyle/>
                    <a:p>
                      <a:pPr algn="l" fontAlgn="b"/>
                      <a:endParaRPr lang="ja-JP" alt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-0.25%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774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7292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2">
      <a:dk1>
        <a:srgbClr val="262626"/>
      </a:dk1>
      <a:lt1>
        <a:sysClr val="window" lastClr="FFFFFF"/>
      </a:lt1>
      <a:dk2>
        <a:srgbClr val="44546A"/>
      </a:dk2>
      <a:lt2>
        <a:srgbClr val="E7E6E6"/>
      </a:lt2>
      <a:accent1>
        <a:srgbClr val="FF5050"/>
      </a:accent1>
      <a:accent2>
        <a:srgbClr val="3399FF"/>
      </a:accent2>
      <a:accent3>
        <a:srgbClr val="FFCC00"/>
      </a:accent3>
      <a:accent4>
        <a:srgbClr val="FF66CC"/>
      </a:accent4>
      <a:accent5>
        <a:srgbClr val="61CF66"/>
      </a:accent5>
      <a:accent6>
        <a:srgbClr val="996633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14916</TotalTime>
  <Words>538</Words>
  <Application>Microsoft Office PowerPoint</Application>
  <PresentationFormat>ワイド画面</PresentationFormat>
  <Paragraphs>158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5" baseType="lpstr">
      <vt:lpstr>ＭＳ Ｐゴシック</vt:lpstr>
      <vt:lpstr>游ゴシック</vt:lpstr>
      <vt:lpstr>游ゴシック Light</vt:lpstr>
      <vt:lpstr>游明朝</vt:lpstr>
      <vt:lpstr>Arial</vt:lpstr>
      <vt:lpstr>Calibri</vt:lpstr>
      <vt:lpstr>Times New Roman</vt:lpstr>
      <vt:lpstr>Wingdings</vt:lpstr>
      <vt:lpstr>Office テーマ</vt:lpstr>
      <vt:lpstr>Angular Merge Prediction</vt:lpstr>
      <vt:lpstr>Algorithm overview</vt:lpstr>
      <vt:lpstr>PowerPoint プレゼンテーション</vt:lpstr>
      <vt:lpstr>Results</vt:lpstr>
      <vt:lpstr>Conclusion</vt:lpstr>
      <vt:lpstr>Comparison of fast decision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市ヶ谷　敦　郎</dc:creator>
  <cp:lastModifiedBy>S. Iwamura</cp:lastModifiedBy>
  <cp:revision>272</cp:revision>
  <cp:lastPrinted>2018-02-05T14:10:12Z</cp:lastPrinted>
  <dcterms:created xsi:type="dcterms:W3CDTF">2017-11-08T08:37:42Z</dcterms:created>
  <dcterms:modified xsi:type="dcterms:W3CDTF">2018-10-06T13:54:44Z</dcterms:modified>
</cp:coreProperties>
</file>