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1"/>
  </p:sldMasterIdLst>
  <p:notesMasterIdLst>
    <p:notesMasterId r:id="rId12"/>
  </p:notesMasterIdLst>
  <p:sldIdLst>
    <p:sldId id="256" r:id="rId2"/>
    <p:sldId id="314" r:id="rId3"/>
    <p:sldId id="281" r:id="rId4"/>
    <p:sldId id="322" r:id="rId5"/>
    <p:sldId id="317" r:id="rId6"/>
    <p:sldId id="318" r:id="rId7"/>
    <p:sldId id="299" r:id="rId8"/>
    <p:sldId id="319" r:id="rId9"/>
    <p:sldId id="320" r:id="rId10"/>
    <p:sldId id="321"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3FE1D05-6153-4916-ACB7-E4BE44B4F244}">
          <p14:sldIdLst>
            <p14:sldId id="256"/>
            <p14:sldId id="314"/>
            <p14:sldId id="281"/>
            <p14:sldId id="322"/>
            <p14:sldId id="317"/>
            <p14:sldId id="318"/>
            <p14:sldId id="299"/>
            <p14:sldId id="319"/>
            <p14:sldId id="320"/>
            <p14:sldId id="32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474" y="5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285B74-672F-4C50-A2AF-82641223F377}" type="datetimeFigureOut">
              <a:rPr lang="en-US" smtClean="0"/>
              <a:pPr/>
              <a:t>10/7/2018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760A96-B9A0-4977-9688-08995ED4B580}" type="slidenum">
              <a:rPr lang="en-US" smtClean="0"/>
              <a:pPr/>
              <a:t>‹#›</a:t>
            </a:fld>
            <a:endParaRPr lang="en-US" dirty="0"/>
          </a:p>
        </p:txBody>
      </p:sp>
    </p:spTree>
    <p:extLst>
      <p:ext uri="{BB962C8B-B14F-4D97-AF65-F5344CB8AC3E}">
        <p14:creationId xmlns:p14="http://schemas.microsoft.com/office/powerpoint/2010/main" val="640244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760A96-B9A0-4977-9688-08995ED4B580}" type="slidenum">
              <a:rPr lang="en-US" smtClean="0"/>
              <a:pPr/>
              <a:t>3</a:t>
            </a:fld>
            <a:endParaRPr lang="en-US" dirty="0"/>
          </a:p>
        </p:txBody>
      </p:sp>
    </p:spTree>
    <p:extLst>
      <p:ext uri="{BB962C8B-B14F-4D97-AF65-F5344CB8AC3E}">
        <p14:creationId xmlns:p14="http://schemas.microsoft.com/office/powerpoint/2010/main" val="4207298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760A96-B9A0-4977-9688-08995ED4B580}" type="slidenum">
              <a:rPr lang="en-US" smtClean="0"/>
              <a:pPr/>
              <a:t>5</a:t>
            </a:fld>
            <a:endParaRPr lang="en-US" dirty="0"/>
          </a:p>
        </p:txBody>
      </p:sp>
    </p:spTree>
    <p:extLst>
      <p:ext uri="{BB962C8B-B14F-4D97-AF65-F5344CB8AC3E}">
        <p14:creationId xmlns:p14="http://schemas.microsoft.com/office/powerpoint/2010/main" val="1693653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760A96-B9A0-4977-9688-08995ED4B580}" type="slidenum">
              <a:rPr lang="en-US" smtClean="0"/>
              <a:pPr/>
              <a:t>6</a:t>
            </a:fld>
            <a:endParaRPr lang="en-US" dirty="0"/>
          </a:p>
        </p:txBody>
      </p:sp>
    </p:spTree>
    <p:extLst>
      <p:ext uri="{BB962C8B-B14F-4D97-AF65-F5344CB8AC3E}">
        <p14:creationId xmlns:p14="http://schemas.microsoft.com/office/powerpoint/2010/main" val="427805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p:nvPicPr>
        <p:blipFill>
          <a:blip r:embed="rId4" cstate="print"/>
          <a:stretch>
            <a:fillRect/>
          </a:stretch>
        </p:blipFill>
        <p:spPr>
          <a:xfrm>
            <a:off x="280962" y="3244230"/>
            <a:ext cx="1545840" cy="349364"/>
          </a:xfrm>
          <a:prstGeom prst="rect">
            <a:avLst/>
          </a:prstGeom>
        </p:spPr>
      </p:pic>
      <p:sp>
        <p:nvSpPr>
          <p:cNvPr id="12" name="Rectangle 11"/>
          <p:cNvSpPr/>
          <p:nvPr/>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cs typeface="Arial" charset="0"/>
            </a:endParaRPr>
          </a:p>
        </p:txBody>
      </p:sp>
      <p:sp>
        <p:nvSpPr>
          <p:cNvPr id="14" name="TextBox 13"/>
          <p:cNvSpPr txBox="1"/>
          <p:nvPr/>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baseline="0">
                <a:solidFill>
                  <a:srgbClr val="333333"/>
                </a:solidFill>
              </a:defRPr>
            </a:lvl1pPr>
          </a:lstStyle>
          <a:p>
            <a:r>
              <a:rPr lang="en-US"/>
              <a:t>Click to edit Master title style</a:t>
            </a:r>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baseline="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1" name="Picture 10" descr="RedefiningMobility_cover.png"/>
          <p:cNvPicPr>
            <a:picLocks noChangeAspect="1"/>
          </p:cNvPicPr>
          <p:nvPr/>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isclaimer Slide">
    <p:spTree>
      <p:nvGrpSpPr>
        <p:cNvPr id="1" name=""/>
        <p:cNvGrpSpPr/>
        <p:nvPr/>
      </p:nvGrpSpPr>
      <p:grpSpPr>
        <a:xfrm>
          <a:off x="0" y="0"/>
          <a:ext cx="0" cy="0"/>
          <a:chOff x="0" y="0"/>
          <a:chExt cx="0" cy="0"/>
        </a:xfrm>
      </p:grpSpPr>
      <p:sp>
        <p:nvSpPr>
          <p:cNvPr id="4" name="Text Box 6"/>
          <p:cNvSpPr txBox="1">
            <a:spLocks noChangeArrowheads="1"/>
          </p:cNvSpPr>
          <p:nvPr/>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p:ph type="title" hasCustomPrompt="1"/>
          </p:nvPr>
        </p:nvSpPr>
        <p:spPr>
          <a:xfrm>
            <a:off x="176779" y="273050"/>
            <a:ext cx="8729663" cy="561975"/>
          </a:xfrm>
        </p:spPr>
        <p:txBody>
          <a:bodyPr/>
          <a:lstStyle>
            <a:lvl1pPr>
              <a:defRPr/>
            </a:lvl1pPr>
          </a:lstStyle>
          <a:p>
            <a:r>
              <a:rPr lang="en-US" dirty="0"/>
              <a:t>Disclaimer</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Divider Slide">
    <p:spTree>
      <p:nvGrpSpPr>
        <p:cNvPr id="1" name=""/>
        <p:cNvGrpSpPr/>
        <p:nvPr/>
      </p:nvGrpSpPr>
      <p:grpSpPr>
        <a:xfrm>
          <a:off x="0" y="0"/>
          <a:ext cx="0" cy="0"/>
          <a:chOff x="0" y="0"/>
          <a:chExt cx="0" cy="0"/>
        </a:xfrm>
      </p:grpSpPr>
      <p:sp>
        <p:nvSpPr>
          <p:cNvPr id="3128" name="Rectangle 56"/>
          <p:cNvSpPr>
            <a:spLocks noChangeArrowheads="1"/>
          </p:cNvSpPr>
          <p:nvPr/>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dirty="0"/>
          </a:p>
        </p:txBody>
      </p:sp>
      <p:pic>
        <p:nvPicPr>
          <p:cNvPr id="8" name="Picture 7" descr="Final_Divider.png"/>
          <p:cNvPicPr>
            <a:picLocks noChangeAspect="1"/>
          </p:cNvPicPr>
          <p:nvPr/>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p:ph idx="1" hasCustomPrompt="1"/>
          </p:nvPr>
        </p:nvSpPr>
        <p:spPr>
          <a:xfrm>
            <a:off x="2438400" y="2057400"/>
            <a:ext cx="4800600" cy="1219200"/>
          </a:xfrm>
        </p:spPr>
        <p:txBody>
          <a:bodyPr/>
          <a:lstStyle>
            <a:lvl1pPr>
              <a:buClr>
                <a:schemeClr val="accent6"/>
              </a:buClr>
              <a:defRPr sz="2800" baseline="0"/>
            </a:lvl1pPr>
          </a:lstStyle>
          <a:p>
            <a:pPr eaLnBrk="1" hangingPunct="1">
              <a:buFont typeface="Wingdings" pitchFamily="1" charset="2"/>
              <a:buNone/>
            </a:pPr>
            <a:r>
              <a:rPr lang="en-US" dirty="0">
                <a:solidFill>
                  <a:schemeClr val="bg1"/>
                </a:solidFill>
              </a:rPr>
              <a:t>Low-complexity 32x32 transform by partial frequency transform</a:t>
            </a:r>
          </a:p>
        </p:txBody>
      </p:sp>
      <p:sp>
        <p:nvSpPr>
          <p:cNvPr id="20"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dirty="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4038600"/>
            <a:ext cx="8679670" cy="1470025"/>
          </a:xfrm>
        </p:spPr>
        <p:txBody>
          <a:bodyPr/>
          <a:lstStyle/>
          <a:p>
            <a:pPr algn="ctr"/>
            <a:r>
              <a:rPr lang="en-US" b="1" dirty="0"/>
              <a:t>CE4-related: Affine restriction for the worst-case bandwidth reduction (JEVT-L0396)</a:t>
            </a:r>
          </a:p>
        </p:txBody>
      </p:sp>
      <p:sp>
        <p:nvSpPr>
          <p:cNvPr id="3" name="Subtitle 2"/>
          <p:cNvSpPr>
            <a:spLocks noGrp="1"/>
          </p:cNvSpPr>
          <p:nvPr>
            <p:ph type="subTitle" idx="1"/>
          </p:nvPr>
        </p:nvSpPr>
        <p:spPr>
          <a:xfrm>
            <a:off x="381000" y="5715000"/>
            <a:ext cx="8603470" cy="364390"/>
          </a:xfrm>
        </p:spPr>
        <p:txBody>
          <a:bodyPr/>
          <a:lstStyle/>
          <a:p>
            <a:r>
              <a:rPr lang="en-US" sz="1800" dirty="0"/>
              <a:t>Luong Pham Van, Wei-Jung Chien, Han Huang, Vadim Seregin, Marta Karczewicz</a:t>
            </a:r>
          </a:p>
        </p:txBody>
      </p:sp>
    </p:spTree>
    <p:extLst>
      <p:ext uri="{BB962C8B-B14F-4D97-AF65-F5344CB8AC3E}">
        <p14:creationId xmlns:p14="http://schemas.microsoft.com/office/powerpoint/2010/main" val="26842732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D6B6C-C821-4A97-B262-DFC8C6447613}"/>
              </a:ext>
            </a:extLst>
          </p:cNvPr>
          <p:cNvSpPr>
            <a:spLocks noGrp="1"/>
          </p:cNvSpPr>
          <p:nvPr>
            <p:ph type="title"/>
          </p:nvPr>
        </p:nvSpPr>
        <p:spPr>
          <a:xfrm>
            <a:off x="176779" y="273050"/>
            <a:ext cx="8729663" cy="946150"/>
          </a:xfrm>
        </p:spPr>
        <p:txBody>
          <a:bodyPr/>
          <a:lstStyle/>
          <a:p>
            <a:r>
              <a:rPr lang="en-US" dirty="0"/>
              <a:t>Test c: </a:t>
            </a:r>
            <a:br>
              <a:rPr lang="en-US" dirty="0"/>
            </a:br>
            <a:r>
              <a:rPr lang="en-US" dirty="0"/>
              <a:t>Bi-prediction: Worse case bandwidth equal to 9x9</a:t>
            </a:r>
            <a:br>
              <a:rPr lang="en-US" dirty="0"/>
            </a:br>
            <a:r>
              <a:rPr lang="en-US" dirty="0"/>
              <a:t>Uni-prediction: Worse case bandwidth equal to 8x4</a:t>
            </a:r>
          </a:p>
        </p:txBody>
      </p:sp>
      <p:graphicFrame>
        <p:nvGraphicFramePr>
          <p:cNvPr id="3" name="Table 2">
            <a:extLst>
              <a:ext uri="{FF2B5EF4-FFF2-40B4-BE49-F238E27FC236}">
                <a16:creationId xmlns:a16="http://schemas.microsoft.com/office/drawing/2014/main" id="{091B1C98-4637-4AE6-829D-A525B560E06A}"/>
              </a:ext>
            </a:extLst>
          </p:cNvPr>
          <p:cNvGraphicFramePr>
            <a:graphicFrameLocks noGrp="1"/>
          </p:cNvGraphicFramePr>
          <p:nvPr>
            <p:extLst>
              <p:ext uri="{D42A27DB-BD31-4B8C-83A1-F6EECF244321}">
                <p14:modId xmlns:p14="http://schemas.microsoft.com/office/powerpoint/2010/main" val="1643328734"/>
              </p:ext>
            </p:extLst>
          </p:nvPr>
        </p:nvGraphicFramePr>
        <p:xfrm>
          <a:off x="1905000" y="1700212"/>
          <a:ext cx="5181599" cy="4030980"/>
        </p:xfrm>
        <a:graphic>
          <a:graphicData uri="http://schemas.openxmlformats.org/drawingml/2006/table">
            <a:tbl>
              <a:tblPr/>
              <a:tblGrid>
                <a:gridCol w="1440309">
                  <a:extLst>
                    <a:ext uri="{9D8B030D-6E8A-4147-A177-3AD203B41FA5}">
                      <a16:colId xmlns:a16="http://schemas.microsoft.com/office/drawing/2014/main" val="330578954"/>
                    </a:ext>
                  </a:extLst>
                </a:gridCol>
                <a:gridCol w="748258">
                  <a:extLst>
                    <a:ext uri="{9D8B030D-6E8A-4147-A177-3AD203B41FA5}">
                      <a16:colId xmlns:a16="http://schemas.microsoft.com/office/drawing/2014/main" val="4172678641"/>
                    </a:ext>
                  </a:extLst>
                </a:gridCol>
                <a:gridCol w="748258">
                  <a:extLst>
                    <a:ext uri="{9D8B030D-6E8A-4147-A177-3AD203B41FA5}">
                      <a16:colId xmlns:a16="http://schemas.microsoft.com/office/drawing/2014/main" val="2794406122"/>
                    </a:ext>
                  </a:extLst>
                </a:gridCol>
                <a:gridCol w="748258">
                  <a:extLst>
                    <a:ext uri="{9D8B030D-6E8A-4147-A177-3AD203B41FA5}">
                      <a16:colId xmlns:a16="http://schemas.microsoft.com/office/drawing/2014/main" val="3510644976"/>
                    </a:ext>
                  </a:extLst>
                </a:gridCol>
                <a:gridCol w="748258">
                  <a:extLst>
                    <a:ext uri="{9D8B030D-6E8A-4147-A177-3AD203B41FA5}">
                      <a16:colId xmlns:a16="http://schemas.microsoft.com/office/drawing/2014/main" val="521931052"/>
                    </a:ext>
                  </a:extLst>
                </a:gridCol>
                <a:gridCol w="748258">
                  <a:extLst>
                    <a:ext uri="{9D8B030D-6E8A-4147-A177-3AD203B41FA5}">
                      <a16:colId xmlns:a16="http://schemas.microsoft.com/office/drawing/2014/main" val="23093467"/>
                    </a:ext>
                  </a:extLst>
                </a:gridCol>
              </a:tblGrid>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32025394"/>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Over VTM-2.0.1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34930278"/>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91335554"/>
                  </a:ext>
                </a:extLst>
              </a:tr>
              <a:tr h="161925">
                <a:tc>
                  <a:txBody>
                    <a:bodyPr/>
                    <a:lstStyle/>
                    <a:p>
                      <a:pPr algn="ctr" fontAlgn="ctr"/>
                      <a:r>
                        <a:rPr lang="en-US" sz="11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91416652"/>
                  </a:ext>
                </a:extLst>
              </a:tr>
              <a:tr h="161925">
                <a:tc>
                  <a:txBody>
                    <a:bodyPr/>
                    <a:lstStyle/>
                    <a:p>
                      <a:pPr algn="ctr" fontAlgn="ctr"/>
                      <a:r>
                        <a:rPr lang="en-US" sz="11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0.17%</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25245331"/>
                  </a:ext>
                </a:extLst>
              </a:tr>
              <a:tr h="161925">
                <a:tc>
                  <a:txBody>
                    <a:bodyPr/>
                    <a:lstStyle/>
                    <a:p>
                      <a:pPr algn="ctr" fontAlgn="ctr"/>
                      <a:r>
                        <a:rPr lang="en-US" sz="11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0.08%</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97084123"/>
                  </a:ext>
                </a:extLst>
              </a:tr>
              <a:tr h="161925">
                <a:tc>
                  <a:txBody>
                    <a:bodyPr/>
                    <a:lstStyle/>
                    <a:p>
                      <a:pPr algn="ctr" fontAlgn="ctr"/>
                      <a:r>
                        <a:rPr lang="en-US" sz="11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0.16%</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18816584"/>
                  </a:ext>
                </a:extLst>
              </a:tr>
              <a:tr h="161925">
                <a:tc>
                  <a:txBody>
                    <a:bodyPr/>
                    <a:lstStyle/>
                    <a:p>
                      <a:pPr algn="ctr" fontAlgn="ctr"/>
                      <a:r>
                        <a:rPr lang="en-US" sz="11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003509"/>
                  </a:ext>
                </a:extLst>
              </a:tr>
              <a:tr h="161925">
                <a:tc>
                  <a:txBody>
                    <a:bodyPr/>
                    <a:lstStyle/>
                    <a:p>
                      <a:pPr algn="ctr" fontAlgn="ctr"/>
                      <a:r>
                        <a:rPr lang="en-US" sz="11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4716867"/>
                  </a:ext>
                </a:extLst>
              </a:tr>
              <a:tr h="161925">
                <a:tc>
                  <a:txBody>
                    <a:bodyPr/>
                    <a:lstStyle/>
                    <a:p>
                      <a:pPr algn="ctr" fontAlgn="ctr"/>
                      <a:r>
                        <a:rPr lang="en-US" sz="11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97%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35871556"/>
                  </a:ext>
                </a:extLst>
              </a:tr>
              <a:tr h="161925">
                <a:tc>
                  <a:txBody>
                    <a:bodyPr/>
                    <a:lstStyle/>
                    <a:p>
                      <a:pPr algn="ctr" fontAlgn="ctr"/>
                      <a:r>
                        <a:rPr lang="en-US" sz="1100" b="0" i="0" u="none" strike="noStrike">
                          <a:solidFill>
                            <a:srgbClr val="000000"/>
                          </a:solidFill>
                          <a:effectLst/>
                          <a:latin typeface="Arial" panose="020B0604020202020204" pitchFamily="34" charset="0"/>
                        </a:rPr>
                        <a:t>Class F (optional)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0.09%</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52945647"/>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8296501"/>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27821655"/>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Over VTM-2.0.1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3923883"/>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4721153"/>
                  </a:ext>
                </a:extLst>
              </a:tr>
              <a:tr h="161925">
                <a:tc>
                  <a:txBody>
                    <a:bodyPr/>
                    <a:lstStyle/>
                    <a:p>
                      <a:pPr algn="ctr" fontAlgn="ctr"/>
                      <a:r>
                        <a:rPr lang="en-US" sz="11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63582039"/>
                  </a:ext>
                </a:extLst>
              </a:tr>
              <a:tr h="161925">
                <a:tc>
                  <a:txBody>
                    <a:bodyPr/>
                    <a:lstStyle/>
                    <a:p>
                      <a:pPr algn="ctr" fontAlgn="ctr"/>
                      <a:r>
                        <a:rPr lang="en-US" sz="11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28646592"/>
                  </a:ext>
                </a:extLst>
              </a:tr>
              <a:tr h="161925">
                <a:tc>
                  <a:txBody>
                    <a:bodyPr/>
                    <a:lstStyle/>
                    <a:p>
                      <a:pPr algn="ctr" fontAlgn="ctr"/>
                      <a:r>
                        <a:rPr lang="en-US" sz="11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-0.06%</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-0.39%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5021596"/>
                  </a:ext>
                </a:extLst>
              </a:tr>
              <a:tr h="161925">
                <a:tc>
                  <a:txBody>
                    <a:bodyPr/>
                    <a:lstStyle/>
                    <a:p>
                      <a:pPr algn="ctr" fontAlgn="ctr"/>
                      <a:r>
                        <a:rPr lang="en-US" sz="11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44227686"/>
                  </a:ext>
                </a:extLst>
              </a:tr>
              <a:tr h="161925">
                <a:tc>
                  <a:txBody>
                    <a:bodyPr/>
                    <a:lstStyle/>
                    <a:p>
                      <a:pPr algn="ctr" fontAlgn="ctr"/>
                      <a:r>
                        <a:rPr lang="en-US" sz="11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-0.19%</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-0.35%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5998649"/>
                  </a:ext>
                </a:extLst>
              </a:tr>
              <a:tr h="161925">
                <a:tc>
                  <a:txBody>
                    <a:bodyPr/>
                    <a:lstStyle/>
                    <a:p>
                      <a:pPr algn="ctr" fontAlgn="ctr"/>
                      <a:r>
                        <a:rPr lang="en-US" sz="11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-0.06%</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-0.31%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5469923"/>
                  </a:ext>
                </a:extLst>
              </a:tr>
              <a:tr h="161925">
                <a:tc>
                  <a:txBody>
                    <a:bodyPr/>
                    <a:lstStyle/>
                    <a:p>
                      <a:pPr algn="ctr" fontAlgn="ctr"/>
                      <a:r>
                        <a:rPr lang="en-US" sz="11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0.73%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-0.10%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20665535"/>
                  </a:ext>
                </a:extLst>
              </a:tr>
              <a:tr h="161925">
                <a:tc>
                  <a:txBody>
                    <a:bodyPr/>
                    <a:lstStyle/>
                    <a:p>
                      <a:pPr algn="ctr" fontAlgn="ctr"/>
                      <a:r>
                        <a:rPr lang="en-US" sz="1100" b="0" i="0" u="none" strike="noStrike">
                          <a:solidFill>
                            <a:srgbClr val="000000"/>
                          </a:solidFill>
                          <a:effectLst/>
                          <a:latin typeface="Arial" panose="020B0604020202020204" pitchFamily="34" charset="0"/>
                        </a:rPr>
                        <a:t>Class F (optional)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0.22%</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6522973"/>
                  </a:ext>
                </a:extLst>
              </a:tr>
            </a:tbl>
          </a:graphicData>
        </a:graphic>
      </p:graphicFrame>
    </p:spTree>
    <p:extLst>
      <p:ext uri="{BB962C8B-B14F-4D97-AF65-F5344CB8AC3E}">
        <p14:creationId xmlns:p14="http://schemas.microsoft.com/office/powerpoint/2010/main" val="5096356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Content Placeholder 2"/>
          <p:cNvSpPr>
            <a:spLocks noGrp="1"/>
          </p:cNvSpPr>
          <p:nvPr>
            <p:ph idx="1"/>
          </p:nvPr>
        </p:nvSpPr>
        <p:spPr/>
        <p:txBody>
          <a:bodyPr>
            <a:normAutofit/>
          </a:bodyPr>
          <a:lstStyle/>
          <a:p>
            <a:pPr hangingPunct="0"/>
            <a:endParaRPr lang="en-US" dirty="0"/>
          </a:p>
          <a:p>
            <a:pPr hangingPunct="0"/>
            <a:r>
              <a:rPr lang="en-US" dirty="0"/>
              <a:t>Affine motion compensation (MC)</a:t>
            </a:r>
          </a:p>
          <a:p>
            <a:pPr lvl="1" hangingPunct="0"/>
            <a:r>
              <a:rPr lang="en-US" dirty="0"/>
              <a:t>6 parameter affine model</a:t>
            </a:r>
          </a:p>
          <a:p>
            <a:pPr lvl="1" hangingPunct="0"/>
            <a:endParaRPr lang="en-US" dirty="0"/>
          </a:p>
          <a:p>
            <a:pPr lvl="1" hangingPunct="0"/>
            <a:endParaRPr lang="en-US" dirty="0"/>
          </a:p>
          <a:p>
            <a:pPr lvl="1" hangingPunct="0"/>
            <a:endParaRPr lang="en-US" dirty="0"/>
          </a:p>
          <a:p>
            <a:pPr lvl="1" hangingPunct="0"/>
            <a:endParaRPr lang="en-US" dirty="0"/>
          </a:p>
          <a:p>
            <a:pPr marL="287337" lvl="1" indent="0" hangingPunct="0">
              <a:buNone/>
            </a:pPr>
            <a:endParaRPr lang="en-US" dirty="0"/>
          </a:p>
          <a:p>
            <a:pPr lvl="1" hangingPunct="0"/>
            <a:endParaRPr lang="en-US" dirty="0"/>
          </a:p>
          <a:p>
            <a:pPr lvl="1" hangingPunct="0"/>
            <a:r>
              <a:rPr lang="en-US" dirty="0"/>
              <a:t>4-parameter affine model</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 name="Picture 4">
            <a:extLst>
              <a:ext uri="{FF2B5EF4-FFF2-40B4-BE49-F238E27FC236}">
                <a16:creationId xmlns:a16="http://schemas.microsoft.com/office/drawing/2014/main" id="{FAA2EF60-7040-4174-86B3-6652C6C9A087}"/>
              </a:ext>
            </a:extLst>
          </p:cNvPr>
          <p:cNvPicPr>
            <a:picLocks noChangeAspect="1"/>
          </p:cNvPicPr>
          <p:nvPr/>
        </p:nvPicPr>
        <p:blipFill>
          <a:blip r:embed="rId2"/>
          <a:stretch>
            <a:fillRect/>
          </a:stretch>
        </p:blipFill>
        <p:spPr>
          <a:xfrm>
            <a:off x="6115050" y="1333500"/>
            <a:ext cx="2419350" cy="2324100"/>
          </a:xfrm>
          <a:prstGeom prst="rect">
            <a:avLst/>
          </a:prstGeom>
        </p:spPr>
      </p:pic>
      <p:graphicFrame>
        <p:nvGraphicFramePr>
          <p:cNvPr id="11" name="Table 10">
            <a:extLst>
              <a:ext uri="{FF2B5EF4-FFF2-40B4-BE49-F238E27FC236}">
                <a16:creationId xmlns:a16="http://schemas.microsoft.com/office/drawing/2014/main" id="{8E777C68-DE1B-4B48-B592-46B61EABE983}"/>
              </a:ext>
            </a:extLst>
          </p:cNvPr>
          <p:cNvGraphicFramePr>
            <a:graphicFrameLocks noGrp="1"/>
          </p:cNvGraphicFramePr>
          <p:nvPr>
            <p:extLst>
              <p:ext uri="{D42A27DB-BD31-4B8C-83A1-F6EECF244321}">
                <p14:modId xmlns:p14="http://schemas.microsoft.com/office/powerpoint/2010/main" val="310423235"/>
              </p:ext>
            </p:extLst>
          </p:nvPr>
        </p:nvGraphicFramePr>
        <p:xfrm>
          <a:off x="6514712" y="1772678"/>
          <a:ext cx="1752600" cy="1752748"/>
        </p:xfrm>
        <a:graphic>
          <a:graphicData uri="http://schemas.openxmlformats.org/drawingml/2006/table">
            <a:tbl>
              <a:tblPr firstRow="1" bandRow="1">
                <a:tableStyleId>{5940675A-B579-460E-94D1-54222C63F5DA}</a:tableStyleId>
              </a:tblPr>
              <a:tblGrid>
                <a:gridCol w="438150">
                  <a:extLst>
                    <a:ext uri="{9D8B030D-6E8A-4147-A177-3AD203B41FA5}">
                      <a16:colId xmlns:a16="http://schemas.microsoft.com/office/drawing/2014/main" val="1839212320"/>
                    </a:ext>
                  </a:extLst>
                </a:gridCol>
                <a:gridCol w="438150">
                  <a:extLst>
                    <a:ext uri="{9D8B030D-6E8A-4147-A177-3AD203B41FA5}">
                      <a16:colId xmlns:a16="http://schemas.microsoft.com/office/drawing/2014/main" val="3981572782"/>
                    </a:ext>
                  </a:extLst>
                </a:gridCol>
                <a:gridCol w="438150">
                  <a:extLst>
                    <a:ext uri="{9D8B030D-6E8A-4147-A177-3AD203B41FA5}">
                      <a16:colId xmlns:a16="http://schemas.microsoft.com/office/drawing/2014/main" val="531454050"/>
                    </a:ext>
                  </a:extLst>
                </a:gridCol>
                <a:gridCol w="438150">
                  <a:extLst>
                    <a:ext uri="{9D8B030D-6E8A-4147-A177-3AD203B41FA5}">
                      <a16:colId xmlns:a16="http://schemas.microsoft.com/office/drawing/2014/main" val="1064811234"/>
                    </a:ext>
                  </a:extLst>
                </a:gridCol>
              </a:tblGrid>
              <a:tr h="438187">
                <a:tc>
                  <a:txBody>
                    <a:bodyPr/>
                    <a:lstStyle/>
                    <a:p>
                      <a:endParaRPr lang="en-US" sz="20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22241859"/>
                  </a:ext>
                </a:extLst>
              </a:tr>
              <a:tr h="438187">
                <a:tc>
                  <a:txBody>
                    <a:bodyPr/>
                    <a:lstStyle/>
                    <a:p>
                      <a:endParaRPr lang="en-US" sz="20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6833837"/>
                  </a:ext>
                </a:extLst>
              </a:tr>
              <a:tr h="438187">
                <a:tc>
                  <a:txBody>
                    <a:bodyPr/>
                    <a:lstStyle/>
                    <a:p>
                      <a:endParaRPr lang="en-US" sz="20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7296602"/>
                  </a:ext>
                </a:extLst>
              </a:tr>
              <a:tr h="438187">
                <a:tc>
                  <a:txBody>
                    <a:bodyPr/>
                    <a:lstStyle/>
                    <a:p>
                      <a:endParaRPr lang="en-US" sz="20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en-US" sz="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en-US" sz="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en-US" sz="20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3836534110"/>
                  </a:ext>
                </a:extLst>
              </a:tr>
            </a:tbl>
          </a:graphicData>
        </a:graphic>
      </p:graphicFrame>
      <mc:AlternateContent xmlns:mc="http://schemas.openxmlformats.org/markup-compatibility/2006" xmlns:a14="http://schemas.microsoft.com/office/drawing/2010/main">
        <mc:Choice Requires="a14">
          <p:sp>
            <p:nvSpPr>
              <p:cNvPr id="32" name="Rectangle 31">
                <a:extLst>
                  <a:ext uri="{FF2B5EF4-FFF2-40B4-BE49-F238E27FC236}">
                    <a16:creationId xmlns:a16="http://schemas.microsoft.com/office/drawing/2014/main" id="{DC6D800C-68C3-4BED-B055-4B2CC2DFC084}"/>
                  </a:ext>
                </a:extLst>
              </p:cNvPr>
              <p:cNvSpPr/>
              <p:nvPr/>
            </p:nvSpPr>
            <p:spPr>
              <a:xfrm>
                <a:off x="907878" y="2240520"/>
                <a:ext cx="4107343" cy="120218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600" i="1" smtClean="0">
                              <a:latin typeface="Cambria Math" panose="02040503050406030204" pitchFamily="18" charset="0"/>
                            </a:rPr>
                          </m:ctrlPr>
                        </m:dPr>
                        <m:e>
                          <m:eqArr>
                            <m:eqArrPr>
                              <m:ctrlPr>
                                <a:rPr lang="en-US" sz="1600" i="1">
                                  <a:latin typeface="Cambria Math" panose="02040503050406030204" pitchFamily="18" charset="0"/>
                                </a:rPr>
                              </m:ctrlPr>
                            </m:eqArrPr>
                            <m:e>
                              <m:r>
                                <a:rPr lang="en-US" sz="1600">
                                  <a:latin typeface="Cambria Math" panose="02040503050406030204" pitchFamily="18" charset="0"/>
                                </a:rPr>
                                <m:t>&amp;</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1">
                                      <a:latin typeface="Cambria Math" panose="02040503050406030204" pitchFamily="18" charset="0"/>
                                    </a:rPr>
                                    <m:t>𝑥</m:t>
                                  </m:r>
                                </m:sub>
                              </m:sSub>
                              <m:r>
                                <a:rPr lang="en-US" sz="1600" i="0">
                                  <a:latin typeface="Cambria Math" panose="02040503050406030204" pitchFamily="18" charset="0"/>
                                </a:rPr>
                                <m:t>=</m:t>
                              </m:r>
                              <m:r>
                                <a:rPr lang="en-US" sz="1600" b="0" i="1" smtClean="0">
                                  <a:latin typeface="Cambria Math" panose="02040503050406030204" pitchFamily="18" charset="0"/>
                                </a:rPr>
                                <m:t>𝑥</m:t>
                              </m:r>
                              <m:f>
                                <m:fPr>
                                  <m:ctrlPr>
                                    <a:rPr lang="en-US" sz="1600" i="1" smtClean="0">
                                      <a:latin typeface="Cambria Math" panose="02040503050406030204" pitchFamily="18" charset="0"/>
                                    </a:rPr>
                                  </m:ctrlPr>
                                </m:fPr>
                                <m:num>
                                  <m:d>
                                    <m:dPr>
                                      <m:ctrlPr>
                                        <a:rPr lang="en-US" sz="1600" i="1" smtClean="0">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1</m:t>
                                          </m:r>
                                          <m:r>
                                            <a:rPr lang="en-US" sz="1600" i="1">
                                              <a:latin typeface="Cambria Math" panose="02040503050406030204" pitchFamily="18" charset="0"/>
                                            </a:rPr>
                                            <m:t>𝑥</m:t>
                                          </m:r>
                                        </m:sub>
                                      </m:sSub>
                                      <m:r>
                                        <a:rPr lang="en-US" sz="1600" i="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0</m:t>
                                          </m:r>
                                          <m:r>
                                            <a:rPr lang="en-US" sz="1600" i="1">
                                              <a:latin typeface="Cambria Math" panose="02040503050406030204" pitchFamily="18" charset="0"/>
                                            </a:rPr>
                                            <m:t>𝑥</m:t>
                                          </m:r>
                                        </m:sub>
                                      </m:sSub>
                                    </m:e>
                                  </m:d>
                                </m:num>
                                <m:den>
                                  <m:r>
                                    <a:rPr lang="en-US" sz="1600" i="1">
                                      <a:latin typeface="Cambria Math" panose="02040503050406030204" pitchFamily="18" charset="0"/>
                                    </a:rPr>
                                    <m:t>𝑤</m:t>
                                  </m:r>
                                </m:den>
                              </m:f>
                              <m:r>
                                <a:rPr lang="en-US" sz="1600" i="1">
                                  <a:latin typeface="Cambria Math" panose="02040503050406030204" pitchFamily="18" charset="0"/>
                                </a:rPr>
                                <m:t>𝑥</m:t>
                              </m:r>
                              <m:r>
                                <a:rPr lang="en-US" sz="1600" i="0">
                                  <a:latin typeface="Cambria Math" panose="02040503050406030204" pitchFamily="18" charset="0"/>
                                </a:rPr>
                                <m:t>+</m:t>
                              </m:r>
                              <m:f>
                                <m:fPr>
                                  <m:ctrlPr>
                                    <a:rPr lang="en-US" sz="1600" i="1">
                                      <a:latin typeface="Cambria Math" panose="02040503050406030204" pitchFamily="18" charset="0"/>
                                    </a:rPr>
                                  </m:ctrlPr>
                                </m:fPr>
                                <m:num>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2</m:t>
                                          </m:r>
                                          <m:r>
                                            <a:rPr lang="en-US" sz="1600" i="1">
                                              <a:latin typeface="Cambria Math" panose="02040503050406030204" pitchFamily="18" charset="0"/>
                                            </a:rPr>
                                            <m:t>𝑥</m:t>
                                          </m:r>
                                        </m:sub>
                                      </m:sSub>
                                      <m:r>
                                        <a:rPr lang="en-US" sz="1600" i="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0</m:t>
                                          </m:r>
                                          <m:r>
                                            <a:rPr lang="en-US" sz="1600" i="1">
                                              <a:latin typeface="Cambria Math" panose="02040503050406030204" pitchFamily="18" charset="0"/>
                                            </a:rPr>
                                            <m:t>𝑥</m:t>
                                          </m:r>
                                        </m:sub>
                                      </m:sSub>
                                    </m:e>
                                  </m:d>
                                </m:num>
                                <m:den>
                                  <m:r>
                                    <a:rPr lang="en-US" sz="1600" i="1">
                                      <a:latin typeface="Cambria Math" panose="02040503050406030204" pitchFamily="18" charset="0"/>
                                    </a:rPr>
                                    <m:t>h</m:t>
                                  </m:r>
                                </m:den>
                              </m:f>
                              <m:r>
                                <a:rPr lang="en-US" sz="1600" i="1">
                                  <a:latin typeface="Cambria Math" panose="02040503050406030204" pitchFamily="18" charset="0"/>
                                </a:rPr>
                                <m:t>𝑦</m:t>
                              </m:r>
                              <m:r>
                                <a:rPr lang="en-US" sz="1600" i="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0</m:t>
                                  </m:r>
                                  <m:r>
                                    <a:rPr lang="en-US" sz="1600" i="1">
                                      <a:latin typeface="Cambria Math" panose="02040503050406030204" pitchFamily="18" charset="0"/>
                                    </a:rPr>
                                    <m:t>𝑥</m:t>
                                  </m:r>
                                </m:sub>
                              </m:sSub>
                            </m:e>
                            <m:e>
                              <m:r>
                                <a:rPr lang="en-US" sz="1600" i="0">
                                  <a:latin typeface="Cambria Math" panose="02040503050406030204" pitchFamily="18" charset="0"/>
                                </a:rPr>
                                <m:t>&amp;</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1">
                                      <a:latin typeface="Cambria Math" panose="02040503050406030204" pitchFamily="18" charset="0"/>
                                    </a:rPr>
                                    <m:t>𝑦</m:t>
                                  </m:r>
                                </m:sub>
                              </m:sSub>
                              <m:r>
                                <a:rPr lang="en-US" sz="1600" i="0">
                                  <a:latin typeface="Cambria Math" panose="02040503050406030204" pitchFamily="18" charset="0"/>
                                </a:rPr>
                                <m:t>=</m:t>
                              </m:r>
                              <m:f>
                                <m:fPr>
                                  <m:ctrlPr>
                                    <a:rPr lang="en-US" sz="1600" i="1">
                                      <a:latin typeface="Cambria Math" panose="02040503050406030204" pitchFamily="18" charset="0"/>
                                    </a:rPr>
                                  </m:ctrlPr>
                                </m:fPr>
                                <m:num>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1</m:t>
                                          </m:r>
                                          <m:r>
                                            <a:rPr lang="en-US" sz="1600" i="1">
                                              <a:latin typeface="Cambria Math" panose="02040503050406030204" pitchFamily="18" charset="0"/>
                                            </a:rPr>
                                            <m:t>𝑦</m:t>
                                          </m:r>
                                        </m:sub>
                                      </m:sSub>
                                      <m:r>
                                        <a:rPr lang="en-US" sz="1600" i="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0</m:t>
                                          </m:r>
                                          <m:r>
                                            <a:rPr lang="en-US" sz="1600" i="1">
                                              <a:latin typeface="Cambria Math" panose="02040503050406030204" pitchFamily="18" charset="0"/>
                                            </a:rPr>
                                            <m:t>𝑦</m:t>
                                          </m:r>
                                        </m:sub>
                                      </m:sSub>
                                    </m:e>
                                  </m:d>
                                </m:num>
                                <m:den>
                                  <m:r>
                                    <a:rPr lang="en-US" sz="1600" i="1">
                                      <a:latin typeface="Cambria Math" panose="02040503050406030204" pitchFamily="18" charset="0"/>
                                    </a:rPr>
                                    <m:t>𝑤</m:t>
                                  </m:r>
                                </m:den>
                              </m:f>
                              <m:r>
                                <a:rPr lang="en-US" sz="1600" i="1">
                                  <a:latin typeface="Cambria Math" panose="02040503050406030204" pitchFamily="18" charset="0"/>
                                </a:rPr>
                                <m:t>𝑥</m:t>
                              </m:r>
                              <m:r>
                                <a:rPr lang="en-US" sz="1600" i="0">
                                  <a:latin typeface="Cambria Math" panose="02040503050406030204" pitchFamily="18" charset="0"/>
                                </a:rPr>
                                <m:t>+</m:t>
                              </m:r>
                              <m:f>
                                <m:fPr>
                                  <m:ctrlPr>
                                    <a:rPr lang="en-US" sz="1600" i="1">
                                      <a:latin typeface="Cambria Math" panose="02040503050406030204" pitchFamily="18" charset="0"/>
                                    </a:rPr>
                                  </m:ctrlPr>
                                </m:fPr>
                                <m:num>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2</m:t>
                                          </m:r>
                                          <m:r>
                                            <a:rPr lang="en-US" sz="1600" i="1">
                                              <a:latin typeface="Cambria Math" panose="02040503050406030204" pitchFamily="18" charset="0"/>
                                            </a:rPr>
                                            <m:t>𝑦</m:t>
                                          </m:r>
                                        </m:sub>
                                      </m:sSub>
                                      <m:r>
                                        <a:rPr lang="en-US" sz="1600" i="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0</m:t>
                                          </m:r>
                                          <m:r>
                                            <a:rPr lang="en-US" sz="1600" i="1">
                                              <a:latin typeface="Cambria Math" panose="02040503050406030204" pitchFamily="18" charset="0"/>
                                            </a:rPr>
                                            <m:t>𝑦</m:t>
                                          </m:r>
                                        </m:sub>
                                      </m:sSub>
                                    </m:e>
                                  </m:d>
                                </m:num>
                                <m:den>
                                  <m:r>
                                    <a:rPr lang="en-US" sz="1600" i="1">
                                      <a:latin typeface="Cambria Math" panose="02040503050406030204" pitchFamily="18" charset="0"/>
                                    </a:rPr>
                                    <m:t>h</m:t>
                                  </m:r>
                                </m:den>
                              </m:f>
                              <m:r>
                                <a:rPr lang="en-US" sz="1600" i="1">
                                  <a:latin typeface="Cambria Math" panose="02040503050406030204" pitchFamily="18" charset="0"/>
                                </a:rPr>
                                <m:t>𝑦</m:t>
                              </m:r>
                              <m:r>
                                <a:rPr lang="en-US" sz="1600" i="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0</m:t>
                                  </m:r>
                                  <m:r>
                                    <a:rPr lang="en-US" sz="1600" i="1">
                                      <a:latin typeface="Cambria Math" panose="02040503050406030204" pitchFamily="18" charset="0"/>
                                    </a:rPr>
                                    <m:t>𝑦</m:t>
                                  </m:r>
                                </m:sub>
                              </m:sSub>
                            </m:e>
                          </m:eqArr>
                        </m:e>
                      </m:d>
                    </m:oMath>
                  </m:oMathPara>
                </a14:m>
                <a:endParaRPr lang="en-US" sz="1600" dirty="0"/>
              </a:p>
            </p:txBody>
          </p:sp>
        </mc:Choice>
        <mc:Fallback xmlns="">
          <p:sp>
            <p:nvSpPr>
              <p:cNvPr id="32" name="Rectangle 31">
                <a:extLst>
                  <a:ext uri="{FF2B5EF4-FFF2-40B4-BE49-F238E27FC236}">
                    <a16:creationId xmlns:a16="http://schemas.microsoft.com/office/drawing/2014/main" id="{DC6D800C-68C3-4BED-B055-4B2CC2DFC084}"/>
                  </a:ext>
                </a:extLst>
              </p:cNvPr>
              <p:cNvSpPr>
                <a:spLocks noRot="1" noChangeAspect="1" noMove="1" noResize="1" noEditPoints="1" noAdjustHandles="1" noChangeArrowheads="1" noChangeShapeType="1" noTextEdit="1"/>
              </p:cNvSpPr>
              <p:nvPr/>
            </p:nvSpPr>
            <p:spPr>
              <a:xfrm>
                <a:off x="907878" y="2240520"/>
                <a:ext cx="4107343" cy="1202189"/>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Rectangle 32">
                <a:extLst>
                  <a:ext uri="{FF2B5EF4-FFF2-40B4-BE49-F238E27FC236}">
                    <a16:creationId xmlns:a16="http://schemas.microsoft.com/office/drawing/2014/main" id="{5168C76F-169C-4007-85E1-029B16ACADC6}"/>
                  </a:ext>
                </a:extLst>
              </p:cNvPr>
              <p:cNvSpPr/>
              <p:nvPr/>
            </p:nvSpPr>
            <p:spPr>
              <a:xfrm>
                <a:off x="907878" y="4605632"/>
                <a:ext cx="3991413" cy="120571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600" i="1" smtClean="0">
                              <a:latin typeface="Cambria Math" panose="02040503050406030204" pitchFamily="18" charset="0"/>
                            </a:rPr>
                          </m:ctrlPr>
                        </m:dPr>
                        <m:e>
                          <m:eqArr>
                            <m:eqArrPr>
                              <m:ctrlPr>
                                <a:rPr lang="en-US" sz="1600" i="1">
                                  <a:latin typeface="Cambria Math" panose="02040503050406030204" pitchFamily="18" charset="0"/>
                                </a:rPr>
                              </m:ctrlPr>
                            </m:eqArrPr>
                            <m:e>
                              <m:r>
                                <a:rPr lang="en-US" sz="1600">
                                  <a:latin typeface="Cambria Math" panose="02040503050406030204" pitchFamily="18" charset="0"/>
                                </a:rPr>
                                <m:t>&amp;</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1">
                                      <a:latin typeface="Cambria Math" panose="02040503050406030204" pitchFamily="18" charset="0"/>
                                    </a:rPr>
                                    <m:t>𝑥</m:t>
                                  </m:r>
                                </m:sub>
                              </m:sSub>
                              <m:r>
                                <a:rPr lang="en-US" sz="1600" i="0">
                                  <a:latin typeface="Cambria Math" panose="02040503050406030204" pitchFamily="18" charset="0"/>
                                </a:rPr>
                                <m:t>=</m:t>
                              </m:r>
                              <m:f>
                                <m:fPr>
                                  <m:ctrlPr>
                                    <a:rPr lang="en-US" sz="1600" i="1">
                                      <a:latin typeface="Cambria Math" panose="02040503050406030204" pitchFamily="18" charset="0"/>
                                    </a:rPr>
                                  </m:ctrlPr>
                                </m:fPr>
                                <m:num>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1</m:t>
                                          </m:r>
                                          <m:r>
                                            <a:rPr lang="en-US" sz="1600" i="1">
                                              <a:latin typeface="Cambria Math" panose="02040503050406030204" pitchFamily="18" charset="0"/>
                                            </a:rPr>
                                            <m:t>𝑥</m:t>
                                          </m:r>
                                        </m:sub>
                                      </m:sSub>
                                      <m:r>
                                        <a:rPr lang="en-US" sz="1600" i="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0</m:t>
                                          </m:r>
                                          <m:r>
                                            <a:rPr lang="en-US" sz="1600" i="1">
                                              <a:latin typeface="Cambria Math" panose="02040503050406030204" pitchFamily="18" charset="0"/>
                                            </a:rPr>
                                            <m:t>𝑥</m:t>
                                          </m:r>
                                        </m:sub>
                                      </m:sSub>
                                    </m:e>
                                  </m:d>
                                </m:num>
                                <m:den>
                                  <m:r>
                                    <a:rPr lang="en-US" sz="1600" i="1">
                                      <a:latin typeface="Cambria Math" panose="02040503050406030204" pitchFamily="18" charset="0"/>
                                    </a:rPr>
                                    <m:t>𝑤</m:t>
                                  </m:r>
                                </m:den>
                              </m:f>
                              <m:r>
                                <a:rPr lang="en-US" sz="1600" i="1">
                                  <a:latin typeface="Cambria Math" panose="02040503050406030204" pitchFamily="18" charset="0"/>
                                </a:rPr>
                                <m:t>𝑥</m:t>
                              </m:r>
                              <m:r>
                                <a:rPr lang="en-US" sz="1600" b="0" i="0" smtClean="0">
                                  <a:latin typeface="Cambria Math" panose="02040503050406030204" pitchFamily="18" charset="0"/>
                                </a:rPr>
                                <m:t>−</m:t>
                              </m:r>
                              <m:f>
                                <m:fPr>
                                  <m:ctrlPr>
                                    <a:rPr lang="en-US" sz="1600" i="1">
                                      <a:latin typeface="Cambria Math" panose="02040503050406030204" pitchFamily="18" charset="0"/>
                                    </a:rPr>
                                  </m:ctrlPr>
                                </m:fPr>
                                <m:num>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b="0" i="0" smtClean="0">
                                              <a:latin typeface="Cambria Math" panose="02040503050406030204" pitchFamily="18" charset="0"/>
                                            </a:rPr>
                                            <m:t>1</m:t>
                                          </m:r>
                                          <m:r>
                                            <a:rPr lang="en-US" sz="1600" b="0" i="1" smtClean="0">
                                              <a:latin typeface="Cambria Math" panose="02040503050406030204" pitchFamily="18" charset="0"/>
                                            </a:rPr>
                                            <m:t>𝑦</m:t>
                                          </m:r>
                                        </m:sub>
                                      </m:sSub>
                                      <m:r>
                                        <a:rPr lang="en-US" sz="1600" i="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0</m:t>
                                          </m:r>
                                          <m:r>
                                            <a:rPr lang="en-US" sz="1600" b="0" i="1" smtClean="0">
                                              <a:latin typeface="Cambria Math" panose="02040503050406030204" pitchFamily="18" charset="0"/>
                                            </a:rPr>
                                            <m:t>𝑦</m:t>
                                          </m:r>
                                        </m:sub>
                                      </m:sSub>
                                    </m:e>
                                  </m:d>
                                </m:num>
                                <m:den>
                                  <m:r>
                                    <a:rPr lang="en-US" sz="1600" i="1">
                                      <a:latin typeface="Cambria Math" panose="02040503050406030204" pitchFamily="18" charset="0"/>
                                    </a:rPr>
                                    <m:t>h</m:t>
                                  </m:r>
                                </m:den>
                              </m:f>
                              <m:r>
                                <a:rPr lang="en-US" sz="1600" i="1">
                                  <a:latin typeface="Cambria Math" panose="02040503050406030204" pitchFamily="18" charset="0"/>
                                </a:rPr>
                                <m:t>𝑦</m:t>
                              </m:r>
                              <m:r>
                                <a:rPr lang="en-US" sz="1600" i="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0</m:t>
                                  </m:r>
                                  <m:r>
                                    <a:rPr lang="en-US" sz="1600" i="1">
                                      <a:latin typeface="Cambria Math" panose="02040503050406030204" pitchFamily="18" charset="0"/>
                                    </a:rPr>
                                    <m:t>𝑥</m:t>
                                  </m:r>
                                </m:sub>
                              </m:sSub>
                            </m:e>
                            <m:e>
                              <m:r>
                                <a:rPr lang="en-US" sz="1600" i="0">
                                  <a:latin typeface="Cambria Math" panose="02040503050406030204" pitchFamily="18" charset="0"/>
                                </a:rPr>
                                <m:t>&amp;</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1">
                                      <a:latin typeface="Cambria Math" panose="02040503050406030204" pitchFamily="18" charset="0"/>
                                    </a:rPr>
                                    <m:t>𝑦</m:t>
                                  </m:r>
                                </m:sub>
                              </m:sSub>
                              <m:r>
                                <a:rPr lang="en-US" sz="1600" i="0">
                                  <a:latin typeface="Cambria Math" panose="02040503050406030204" pitchFamily="18" charset="0"/>
                                </a:rPr>
                                <m:t>=</m:t>
                              </m:r>
                              <m:f>
                                <m:fPr>
                                  <m:ctrlPr>
                                    <a:rPr lang="en-US" sz="1600" i="1">
                                      <a:latin typeface="Cambria Math" panose="02040503050406030204" pitchFamily="18" charset="0"/>
                                    </a:rPr>
                                  </m:ctrlPr>
                                </m:fPr>
                                <m:num>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1</m:t>
                                          </m:r>
                                          <m:r>
                                            <a:rPr lang="en-US" sz="1600" i="1">
                                              <a:latin typeface="Cambria Math" panose="02040503050406030204" pitchFamily="18" charset="0"/>
                                            </a:rPr>
                                            <m:t>𝑦</m:t>
                                          </m:r>
                                        </m:sub>
                                      </m:sSub>
                                      <m:r>
                                        <a:rPr lang="en-US" sz="1600" i="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0</m:t>
                                          </m:r>
                                          <m:r>
                                            <a:rPr lang="en-US" sz="1600" i="1">
                                              <a:latin typeface="Cambria Math" panose="02040503050406030204" pitchFamily="18" charset="0"/>
                                            </a:rPr>
                                            <m:t>𝑦</m:t>
                                          </m:r>
                                        </m:sub>
                                      </m:sSub>
                                    </m:e>
                                  </m:d>
                                </m:num>
                                <m:den>
                                  <m:r>
                                    <a:rPr lang="en-US" sz="1600" i="1">
                                      <a:latin typeface="Cambria Math" panose="02040503050406030204" pitchFamily="18" charset="0"/>
                                    </a:rPr>
                                    <m:t>𝑤</m:t>
                                  </m:r>
                                </m:den>
                              </m:f>
                              <m:r>
                                <a:rPr lang="en-US" sz="1600" i="1">
                                  <a:latin typeface="Cambria Math" panose="02040503050406030204" pitchFamily="18" charset="0"/>
                                </a:rPr>
                                <m:t>𝑥</m:t>
                              </m:r>
                              <m:r>
                                <a:rPr lang="en-US" sz="1600" i="0">
                                  <a:latin typeface="Cambria Math" panose="02040503050406030204" pitchFamily="18" charset="0"/>
                                </a:rPr>
                                <m:t>+</m:t>
                              </m:r>
                              <m:f>
                                <m:fPr>
                                  <m:ctrlPr>
                                    <a:rPr lang="en-US" sz="1600" i="1">
                                      <a:latin typeface="Cambria Math" panose="02040503050406030204" pitchFamily="18" charset="0"/>
                                    </a:rPr>
                                  </m:ctrlPr>
                                </m:fPr>
                                <m:num>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b="0" i="0" smtClean="0">
                                              <a:latin typeface="Cambria Math" panose="02040503050406030204" pitchFamily="18" charset="0"/>
                                            </a:rPr>
                                            <m:t>1</m:t>
                                          </m:r>
                                          <m:r>
                                            <a:rPr lang="en-US" sz="1600" b="0" i="1" smtClean="0">
                                              <a:latin typeface="Cambria Math" panose="02040503050406030204" pitchFamily="18" charset="0"/>
                                            </a:rPr>
                                            <m:t>𝑥</m:t>
                                          </m:r>
                                        </m:sub>
                                      </m:sSub>
                                      <m:r>
                                        <a:rPr lang="en-US" sz="1600" i="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0</m:t>
                                          </m:r>
                                          <m:r>
                                            <a:rPr lang="en-US" sz="1600" b="0" i="1" smtClean="0">
                                              <a:latin typeface="Cambria Math" panose="02040503050406030204" pitchFamily="18" charset="0"/>
                                            </a:rPr>
                                            <m:t>𝑥</m:t>
                                          </m:r>
                                        </m:sub>
                                      </m:sSub>
                                    </m:e>
                                  </m:d>
                                </m:num>
                                <m:den>
                                  <m:r>
                                    <a:rPr lang="en-US" sz="1600" i="1">
                                      <a:latin typeface="Cambria Math" panose="02040503050406030204" pitchFamily="18" charset="0"/>
                                    </a:rPr>
                                    <m:t>h</m:t>
                                  </m:r>
                                </m:den>
                              </m:f>
                              <m:r>
                                <a:rPr lang="en-US" sz="1600" i="1">
                                  <a:latin typeface="Cambria Math" panose="02040503050406030204" pitchFamily="18" charset="0"/>
                                </a:rPr>
                                <m:t>𝑦</m:t>
                              </m:r>
                              <m:r>
                                <a:rPr lang="en-US" sz="1600" i="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0">
                                      <a:latin typeface="Cambria Math" panose="02040503050406030204" pitchFamily="18" charset="0"/>
                                    </a:rPr>
                                    <m:t>0</m:t>
                                  </m:r>
                                  <m:r>
                                    <a:rPr lang="en-US" sz="1600" i="1">
                                      <a:latin typeface="Cambria Math" panose="02040503050406030204" pitchFamily="18" charset="0"/>
                                    </a:rPr>
                                    <m:t>𝑦</m:t>
                                  </m:r>
                                </m:sub>
                              </m:sSub>
                            </m:e>
                          </m:eqArr>
                        </m:e>
                      </m:d>
                    </m:oMath>
                  </m:oMathPara>
                </a14:m>
                <a:endParaRPr lang="en-US" sz="1600" dirty="0"/>
              </a:p>
            </p:txBody>
          </p:sp>
        </mc:Choice>
        <mc:Fallback xmlns="">
          <p:sp>
            <p:nvSpPr>
              <p:cNvPr id="33" name="Rectangle 32">
                <a:extLst>
                  <a:ext uri="{FF2B5EF4-FFF2-40B4-BE49-F238E27FC236}">
                    <a16:creationId xmlns:a16="http://schemas.microsoft.com/office/drawing/2014/main" id="{5168C76F-169C-4007-85E1-029B16ACADC6}"/>
                  </a:ext>
                </a:extLst>
              </p:cNvPr>
              <p:cNvSpPr>
                <a:spLocks noRot="1" noChangeAspect="1" noMove="1" noResize="1" noEditPoints="1" noAdjustHandles="1" noChangeArrowheads="1" noChangeShapeType="1" noTextEdit="1"/>
              </p:cNvSpPr>
              <p:nvPr/>
            </p:nvSpPr>
            <p:spPr>
              <a:xfrm>
                <a:off x="907878" y="4605632"/>
                <a:ext cx="3991413" cy="120571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Rectangle 33">
                <a:extLst>
                  <a:ext uri="{FF2B5EF4-FFF2-40B4-BE49-F238E27FC236}">
                    <a16:creationId xmlns:a16="http://schemas.microsoft.com/office/drawing/2014/main" id="{CF6B3CD6-F7B5-4E1A-B558-DF45550EE319}"/>
                  </a:ext>
                </a:extLst>
              </p:cNvPr>
              <p:cNvSpPr/>
              <p:nvPr/>
            </p:nvSpPr>
            <p:spPr>
              <a:xfrm>
                <a:off x="609600" y="3723539"/>
                <a:ext cx="6934200" cy="391261"/>
              </a:xfrm>
              <a:prstGeom prst="rect">
                <a:avLst/>
              </a:prstGeom>
            </p:spPr>
            <p:txBody>
              <a:bodyPr wrap="square">
                <a:spAutoFit/>
              </a:bodyPr>
              <a:lstStyle/>
              <a:p>
                <a:r>
                  <a:rPr lang="en-CA" dirty="0">
                    <a:latin typeface="+mj-lt"/>
                    <a:ea typeface="Times New Roman" panose="02020603050405020304" pitchFamily="18" charset="0"/>
                  </a:rPr>
                  <a:t>(</a:t>
                </a:r>
                <a14:m>
                  <m:oMath xmlns:m="http://schemas.openxmlformats.org/officeDocument/2006/math">
                    <m:sSub>
                      <m:sSubPr>
                        <m:ctrlPr>
                          <a:rPr lang="en-US" i="1">
                            <a:effectLst/>
                            <a:latin typeface="Cambria Math" panose="02040503050406030204" pitchFamily="18" charset="0"/>
                          </a:rPr>
                        </m:ctrlPr>
                      </m:sSubPr>
                      <m:e>
                        <m:r>
                          <a:rPr lang="en-US" i="1">
                            <a:latin typeface="Cambria Math" panose="02040503050406030204" pitchFamily="18" charset="0"/>
                            <a:ea typeface="Times New Roman" panose="02020603050405020304" pitchFamily="18" charset="0"/>
                            <a:cs typeface="Times New Roman" panose="02020603050405020304" pitchFamily="18" charset="0"/>
                          </a:rPr>
                          <m:t>𝑣</m:t>
                        </m:r>
                      </m:e>
                      <m:sub>
                        <m:r>
                          <a:rPr lang="en-US" i="1">
                            <a:latin typeface="Cambria Math" panose="02040503050406030204" pitchFamily="18" charset="0"/>
                            <a:ea typeface="Times New Roman" panose="02020603050405020304" pitchFamily="18" charset="0"/>
                            <a:cs typeface="Times New Roman" panose="02020603050405020304" pitchFamily="18" charset="0"/>
                          </a:rPr>
                          <m:t>𝑥</m:t>
                        </m:r>
                      </m:sub>
                    </m:sSub>
                    <m:r>
                      <a:rPr lang="en-US" i="1">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effectLst/>
                            <a:latin typeface="Cambria Math" panose="02040503050406030204" pitchFamily="18" charset="0"/>
                          </a:rPr>
                        </m:ctrlPr>
                      </m:sSubPr>
                      <m:e>
                        <m:r>
                          <a:rPr lang="en-US" i="1">
                            <a:latin typeface="Cambria Math" panose="02040503050406030204" pitchFamily="18" charset="0"/>
                            <a:ea typeface="Times New Roman" panose="02020603050405020304" pitchFamily="18" charset="0"/>
                            <a:cs typeface="Times New Roman" panose="02020603050405020304" pitchFamily="18" charset="0"/>
                          </a:rPr>
                          <m:t>𝑣</m:t>
                        </m:r>
                      </m:e>
                      <m:sub>
                        <m:r>
                          <a:rPr lang="en-US" i="1">
                            <a:latin typeface="Cambria Math" panose="02040503050406030204" pitchFamily="18" charset="0"/>
                            <a:ea typeface="Times New Roman" panose="02020603050405020304" pitchFamily="18" charset="0"/>
                            <a:cs typeface="Times New Roman" panose="02020603050405020304" pitchFamily="18" charset="0"/>
                          </a:rPr>
                          <m:t>𝑦</m:t>
                        </m:r>
                      </m:sub>
                    </m:sSub>
                  </m:oMath>
                </a14:m>
                <a:r>
                  <a:rPr lang="en-CA" dirty="0">
                    <a:latin typeface="+mj-lt"/>
                    <a:ea typeface="Times New Roman" panose="02020603050405020304" pitchFamily="18" charset="0"/>
                  </a:rPr>
                  <a:t>) is the motion vector (MV) at the coordinate (</a:t>
                </a:r>
                <a14:m>
                  <m:oMath xmlns:m="http://schemas.openxmlformats.org/officeDocument/2006/math">
                    <m:r>
                      <a:rPr lang="en-US" i="1">
                        <a:latin typeface="Cambria Math" panose="02040503050406030204" pitchFamily="18" charset="0"/>
                        <a:ea typeface="Times New Roman" panose="02020603050405020304" pitchFamily="18" charset="0"/>
                        <a:cs typeface="Times New Roman" panose="02020603050405020304" pitchFamily="18" charset="0"/>
                      </a:rPr>
                      <m:t>𝑥</m:t>
                    </m:r>
                    <m:r>
                      <a:rPr lang="en-US" i="1">
                        <a:latin typeface="Cambria Math" panose="02040503050406030204" pitchFamily="18" charset="0"/>
                        <a:ea typeface="Times New Roman" panose="02020603050405020304" pitchFamily="18" charset="0"/>
                        <a:cs typeface="Times New Roman" panose="02020603050405020304" pitchFamily="18" charset="0"/>
                      </a:rPr>
                      <m:t>,</m:t>
                    </m:r>
                    <m:r>
                      <a:rPr lang="en-US" i="1">
                        <a:latin typeface="Cambria Math" panose="02040503050406030204" pitchFamily="18" charset="0"/>
                        <a:ea typeface="Times New Roman" panose="02020603050405020304" pitchFamily="18" charset="0"/>
                        <a:cs typeface="Times New Roman" panose="02020603050405020304" pitchFamily="18" charset="0"/>
                      </a:rPr>
                      <m:t>𝑦</m:t>
                    </m:r>
                  </m:oMath>
                </a14:m>
                <a:r>
                  <a:rPr lang="en-CA" dirty="0">
                    <a:latin typeface="+mj-lt"/>
                    <a:ea typeface="Times New Roman" panose="02020603050405020304" pitchFamily="18" charset="0"/>
                  </a:rPr>
                  <a:t>)</a:t>
                </a:r>
                <a:endParaRPr lang="en-US" dirty="0">
                  <a:latin typeface="+mj-lt"/>
                </a:endParaRPr>
              </a:p>
            </p:txBody>
          </p:sp>
        </mc:Choice>
        <mc:Fallback xmlns="">
          <p:sp>
            <p:nvSpPr>
              <p:cNvPr id="34" name="Rectangle 33">
                <a:extLst>
                  <a:ext uri="{FF2B5EF4-FFF2-40B4-BE49-F238E27FC236}">
                    <a16:creationId xmlns:a16="http://schemas.microsoft.com/office/drawing/2014/main" id="{CF6B3CD6-F7B5-4E1A-B558-DF45550EE319}"/>
                  </a:ext>
                </a:extLst>
              </p:cNvPr>
              <p:cNvSpPr>
                <a:spLocks noRot="1" noChangeAspect="1" noMove="1" noResize="1" noEditPoints="1" noAdjustHandles="1" noChangeArrowheads="1" noChangeShapeType="1" noTextEdit="1"/>
              </p:cNvSpPr>
              <p:nvPr/>
            </p:nvSpPr>
            <p:spPr>
              <a:xfrm>
                <a:off x="609600" y="3723539"/>
                <a:ext cx="6934200" cy="391261"/>
              </a:xfrm>
              <a:prstGeom prst="rect">
                <a:avLst/>
              </a:prstGeom>
              <a:blipFill>
                <a:blip r:embed="rId5"/>
                <a:stretch>
                  <a:fillRect l="-703" t="-9375" b="-18750"/>
                </a:stretch>
              </a:blipFill>
            </p:spPr>
            <p:txBody>
              <a:bodyPr/>
              <a:lstStyle/>
              <a:p>
                <a:r>
                  <a:rPr lang="en-US">
                    <a:noFill/>
                  </a:rPr>
                  <a:t> </a:t>
                </a:r>
              </a:p>
            </p:txBody>
          </p:sp>
        </mc:Fallback>
      </mc:AlternateContent>
    </p:spTree>
    <p:extLst>
      <p:ext uri="{BB962C8B-B14F-4D97-AF65-F5344CB8AC3E}">
        <p14:creationId xmlns:p14="http://schemas.microsoft.com/office/powerpoint/2010/main" val="1625454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Issues and proposed</a:t>
            </a:r>
          </a:p>
        </p:txBody>
      </p:sp>
      <p:sp>
        <p:nvSpPr>
          <p:cNvPr id="3" name="Content Placeholder 2"/>
          <p:cNvSpPr>
            <a:spLocks noGrp="1"/>
          </p:cNvSpPr>
          <p:nvPr>
            <p:ph idx="1"/>
          </p:nvPr>
        </p:nvSpPr>
        <p:spPr>
          <a:xfrm>
            <a:off x="163514" y="1066800"/>
            <a:ext cx="4022045" cy="2545403"/>
          </a:xfrm>
        </p:spPr>
        <p:txBody>
          <a:bodyPr/>
          <a:lstStyle/>
          <a:p>
            <a:endParaRPr lang="en-US" b="1" dirty="0"/>
          </a:p>
          <a:p>
            <a:r>
              <a:rPr lang="en-US" b="1" dirty="0"/>
              <a:t>Issues: worst-case bandwidth</a:t>
            </a:r>
          </a:p>
          <a:p>
            <a:endParaRPr lang="en-US" b="1" dirty="0"/>
          </a:p>
          <a:p>
            <a:pPr marL="0" indent="0">
              <a:buNone/>
            </a:pPr>
            <a:r>
              <a:rPr lang="en-US" sz="1800" dirty="0"/>
              <a:t>MV difference of  control points leads to non-overlapped fetching </a:t>
            </a:r>
          </a:p>
          <a:p>
            <a:pPr marL="0" indent="0">
              <a:buNone/>
            </a:pPr>
            <a:r>
              <a:rPr lang="en-US" sz="1800" dirty="0">
                <a:solidFill>
                  <a:srgbClr val="FF0000"/>
                </a:solidFill>
                <a:sym typeface="Wingdings" panose="05000000000000000000" pitchFamily="2" charset="2"/>
              </a:rPr>
              <a:t> Memory bandwidth is greatly high</a:t>
            </a:r>
            <a:endParaRPr lang="en-US" sz="1800" b="1" dirty="0"/>
          </a:p>
          <a:p>
            <a:endParaRPr lang="en-US" b="1" dirty="0"/>
          </a:p>
          <a:p>
            <a:endParaRPr lang="en-US" b="1" dirty="0"/>
          </a:p>
          <a:p>
            <a:pPr marL="0" indent="0">
              <a:buNone/>
            </a:pPr>
            <a:endParaRPr lang="en-US" b="1" dirty="0"/>
          </a:p>
        </p:txBody>
      </p:sp>
      <p:graphicFrame>
        <p:nvGraphicFramePr>
          <p:cNvPr id="4" name="Table 3">
            <a:extLst>
              <a:ext uri="{FF2B5EF4-FFF2-40B4-BE49-F238E27FC236}">
                <a16:creationId xmlns:a16="http://schemas.microsoft.com/office/drawing/2014/main" id="{FE9BA176-EB00-4ADA-820C-50239F9F1A88}"/>
              </a:ext>
            </a:extLst>
          </p:cNvPr>
          <p:cNvGraphicFramePr>
            <a:graphicFrameLocks noGrp="1"/>
          </p:cNvGraphicFramePr>
          <p:nvPr>
            <p:extLst>
              <p:ext uri="{D42A27DB-BD31-4B8C-83A1-F6EECF244321}">
                <p14:modId xmlns:p14="http://schemas.microsoft.com/office/powerpoint/2010/main" val="3958618485"/>
              </p:ext>
            </p:extLst>
          </p:nvPr>
        </p:nvGraphicFramePr>
        <p:xfrm>
          <a:off x="4572000" y="3862225"/>
          <a:ext cx="838200" cy="741680"/>
        </p:xfrm>
        <a:graphic>
          <a:graphicData uri="http://schemas.openxmlformats.org/drawingml/2006/table">
            <a:tbl>
              <a:tblPr firstRow="1" bandRow="1">
                <a:tableStyleId>{5940675A-B579-460E-94D1-54222C63F5DA}</a:tableStyleId>
              </a:tblPr>
              <a:tblGrid>
                <a:gridCol w="419100">
                  <a:extLst>
                    <a:ext uri="{9D8B030D-6E8A-4147-A177-3AD203B41FA5}">
                      <a16:colId xmlns:a16="http://schemas.microsoft.com/office/drawing/2014/main" val="685095770"/>
                    </a:ext>
                  </a:extLst>
                </a:gridCol>
                <a:gridCol w="419100">
                  <a:extLst>
                    <a:ext uri="{9D8B030D-6E8A-4147-A177-3AD203B41FA5}">
                      <a16:colId xmlns:a16="http://schemas.microsoft.com/office/drawing/2014/main" val="1734266068"/>
                    </a:ext>
                  </a:extLst>
                </a:gridCol>
              </a:tblGrid>
              <a:tr h="370840">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881656966"/>
                  </a:ext>
                </a:extLst>
              </a:tr>
              <a:tr h="370840">
                <a:tc>
                  <a:txBody>
                    <a:bodyPr/>
                    <a:lstStyle/>
                    <a:p>
                      <a:endParaRPr lang="en-US"/>
                    </a:p>
                  </a:txBody>
                  <a:tcPr/>
                </a:tc>
                <a:tc>
                  <a:txBody>
                    <a:bodyPr/>
                    <a:lstStyle/>
                    <a:p>
                      <a:endParaRPr lang="en-US" dirty="0"/>
                    </a:p>
                  </a:txBody>
                  <a:tcPr/>
                </a:tc>
                <a:extLst>
                  <a:ext uri="{0D108BD9-81ED-4DB2-BD59-A6C34878D82A}">
                    <a16:rowId xmlns:a16="http://schemas.microsoft.com/office/drawing/2014/main" val="2433248823"/>
                  </a:ext>
                </a:extLst>
              </a:tr>
            </a:tbl>
          </a:graphicData>
        </a:graphic>
      </p:graphicFrame>
      <p:graphicFrame>
        <p:nvGraphicFramePr>
          <p:cNvPr id="5" name="Table 4">
            <a:extLst>
              <a:ext uri="{FF2B5EF4-FFF2-40B4-BE49-F238E27FC236}">
                <a16:creationId xmlns:a16="http://schemas.microsoft.com/office/drawing/2014/main" id="{D74A958B-6137-4DBA-82B3-05133F0C145A}"/>
              </a:ext>
            </a:extLst>
          </p:cNvPr>
          <p:cNvGraphicFramePr>
            <a:graphicFrameLocks noGrp="1"/>
          </p:cNvGraphicFramePr>
          <p:nvPr>
            <p:extLst>
              <p:ext uri="{D42A27DB-BD31-4B8C-83A1-F6EECF244321}">
                <p14:modId xmlns:p14="http://schemas.microsoft.com/office/powerpoint/2010/main" val="2892552545"/>
              </p:ext>
            </p:extLst>
          </p:nvPr>
        </p:nvGraphicFramePr>
        <p:xfrm>
          <a:off x="5514393" y="1708305"/>
          <a:ext cx="1133669" cy="992481"/>
        </p:xfrm>
        <a:graphic>
          <a:graphicData uri="http://schemas.openxmlformats.org/drawingml/2006/table">
            <a:tbl>
              <a:tblPr firstRow="1" bandRow="1">
                <a:tableStyleId>{5940675A-B579-460E-94D1-54222C63F5DA}</a:tableStyleId>
              </a:tblPr>
              <a:tblGrid>
                <a:gridCol w="1133669">
                  <a:extLst>
                    <a:ext uri="{9D8B030D-6E8A-4147-A177-3AD203B41FA5}">
                      <a16:colId xmlns:a16="http://schemas.microsoft.com/office/drawing/2014/main" val="685095770"/>
                    </a:ext>
                  </a:extLst>
                </a:gridCol>
              </a:tblGrid>
              <a:tr h="992481">
                <a:tc>
                  <a:txBody>
                    <a:bodyPr/>
                    <a:lstStyle/>
                    <a:p>
                      <a:endParaRPr lang="en-US" dirty="0"/>
                    </a:p>
                  </a:txBody>
                  <a:tcPr/>
                </a:tc>
                <a:extLst>
                  <a:ext uri="{0D108BD9-81ED-4DB2-BD59-A6C34878D82A}">
                    <a16:rowId xmlns:a16="http://schemas.microsoft.com/office/drawing/2014/main" val="2881656966"/>
                  </a:ext>
                </a:extLst>
              </a:tr>
            </a:tbl>
          </a:graphicData>
        </a:graphic>
      </p:graphicFrame>
      <p:graphicFrame>
        <p:nvGraphicFramePr>
          <p:cNvPr id="6" name="Table 5">
            <a:extLst>
              <a:ext uri="{FF2B5EF4-FFF2-40B4-BE49-F238E27FC236}">
                <a16:creationId xmlns:a16="http://schemas.microsoft.com/office/drawing/2014/main" id="{39E26972-8C5D-4FB7-8262-E4D33FA12818}"/>
              </a:ext>
            </a:extLst>
          </p:cNvPr>
          <p:cNvGraphicFramePr>
            <a:graphicFrameLocks noGrp="1"/>
          </p:cNvGraphicFramePr>
          <p:nvPr>
            <p:extLst>
              <p:ext uri="{D42A27DB-BD31-4B8C-83A1-F6EECF244321}">
                <p14:modId xmlns:p14="http://schemas.microsoft.com/office/powerpoint/2010/main" val="1455563182"/>
              </p:ext>
            </p:extLst>
          </p:nvPr>
        </p:nvGraphicFramePr>
        <p:xfrm>
          <a:off x="7495593" y="1327305"/>
          <a:ext cx="1133669" cy="992481"/>
        </p:xfrm>
        <a:graphic>
          <a:graphicData uri="http://schemas.openxmlformats.org/drawingml/2006/table">
            <a:tbl>
              <a:tblPr firstRow="1" bandRow="1">
                <a:tableStyleId>{5940675A-B579-460E-94D1-54222C63F5DA}</a:tableStyleId>
              </a:tblPr>
              <a:tblGrid>
                <a:gridCol w="1133669">
                  <a:extLst>
                    <a:ext uri="{9D8B030D-6E8A-4147-A177-3AD203B41FA5}">
                      <a16:colId xmlns:a16="http://schemas.microsoft.com/office/drawing/2014/main" val="685095770"/>
                    </a:ext>
                  </a:extLst>
                </a:gridCol>
              </a:tblGrid>
              <a:tr h="992481">
                <a:tc>
                  <a:txBody>
                    <a:bodyPr/>
                    <a:lstStyle/>
                    <a:p>
                      <a:endParaRPr lang="en-US" dirty="0"/>
                    </a:p>
                  </a:txBody>
                  <a:tcPr/>
                </a:tc>
                <a:extLst>
                  <a:ext uri="{0D108BD9-81ED-4DB2-BD59-A6C34878D82A}">
                    <a16:rowId xmlns:a16="http://schemas.microsoft.com/office/drawing/2014/main" val="2881656966"/>
                  </a:ext>
                </a:extLst>
              </a:tr>
            </a:tbl>
          </a:graphicData>
        </a:graphic>
      </p:graphicFrame>
      <p:graphicFrame>
        <p:nvGraphicFramePr>
          <p:cNvPr id="7" name="Table 6">
            <a:extLst>
              <a:ext uri="{FF2B5EF4-FFF2-40B4-BE49-F238E27FC236}">
                <a16:creationId xmlns:a16="http://schemas.microsoft.com/office/drawing/2014/main" id="{E078F856-57C0-4747-A8FD-B719DE39F1BC}"/>
              </a:ext>
            </a:extLst>
          </p:cNvPr>
          <p:cNvGraphicFramePr>
            <a:graphicFrameLocks noGrp="1"/>
          </p:cNvGraphicFramePr>
          <p:nvPr>
            <p:extLst>
              <p:ext uri="{D42A27DB-BD31-4B8C-83A1-F6EECF244321}">
                <p14:modId xmlns:p14="http://schemas.microsoft.com/office/powerpoint/2010/main" val="641139715"/>
              </p:ext>
            </p:extLst>
          </p:nvPr>
        </p:nvGraphicFramePr>
        <p:xfrm>
          <a:off x="5924938" y="2959571"/>
          <a:ext cx="1133669" cy="992481"/>
        </p:xfrm>
        <a:graphic>
          <a:graphicData uri="http://schemas.openxmlformats.org/drawingml/2006/table">
            <a:tbl>
              <a:tblPr firstRow="1" bandRow="1">
                <a:tableStyleId>{5940675A-B579-460E-94D1-54222C63F5DA}</a:tableStyleId>
              </a:tblPr>
              <a:tblGrid>
                <a:gridCol w="1133669">
                  <a:extLst>
                    <a:ext uri="{9D8B030D-6E8A-4147-A177-3AD203B41FA5}">
                      <a16:colId xmlns:a16="http://schemas.microsoft.com/office/drawing/2014/main" val="685095770"/>
                    </a:ext>
                  </a:extLst>
                </a:gridCol>
              </a:tblGrid>
              <a:tr h="992481">
                <a:tc>
                  <a:txBody>
                    <a:bodyPr/>
                    <a:lstStyle/>
                    <a:p>
                      <a:endParaRPr lang="en-US" dirty="0"/>
                    </a:p>
                  </a:txBody>
                  <a:tcPr/>
                </a:tc>
                <a:extLst>
                  <a:ext uri="{0D108BD9-81ED-4DB2-BD59-A6C34878D82A}">
                    <a16:rowId xmlns:a16="http://schemas.microsoft.com/office/drawing/2014/main" val="2881656966"/>
                  </a:ext>
                </a:extLst>
              </a:tr>
            </a:tbl>
          </a:graphicData>
        </a:graphic>
      </p:graphicFrame>
      <p:graphicFrame>
        <p:nvGraphicFramePr>
          <p:cNvPr id="8" name="Table 7">
            <a:extLst>
              <a:ext uri="{FF2B5EF4-FFF2-40B4-BE49-F238E27FC236}">
                <a16:creationId xmlns:a16="http://schemas.microsoft.com/office/drawing/2014/main" id="{C02D6891-F46F-43E2-900D-2922341D1E33}"/>
              </a:ext>
            </a:extLst>
          </p:cNvPr>
          <p:cNvGraphicFramePr>
            <a:graphicFrameLocks noGrp="1"/>
          </p:cNvGraphicFramePr>
          <p:nvPr>
            <p:extLst>
              <p:ext uri="{D42A27DB-BD31-4B8C-83A1-F6EECF244321}">
                <p14:modId xmlns:p14="http://schemas.microsoft.com/office/powerpoint/2010/main" val="1095721902"/>
              </p:ext>
            </p:extLst>
          </p:nvPr>
        </p:nvGraphicFramePr>
        <p:xfrm>
          <a:off x="7781731" y="2619722"/>
          <a:ext cx="1133669" cy="992481"/>
        </p:xfrm>
        <a:graphic>
          <a:graphicData uri="http://schemas.openxmlformats.org/drawingml/2006/table">
            <a:tbl>
              <a:tblPr firstRow="1" bandRow="1">
                <a:tableStyleId>{5940675A-B579-460E-94D1-54222C63F5DA}</a:tableStyleId>
              </a:tblPr>
              <a:tblGrid>
                <a:gridCol w="1133669">
                  <a:extLst>
                    <a:ext uri="{9D8B030D-6E8A-4147-A177-3AD203B41FA5}">
                      <a16:colId xmlns:a16="http://schemas.microsoft.com/office/drawing/2014/main" val="685095770"/>
                    </a:ext>
                  </a:extLst>
                </a:gridCol>
              </a:tblGrid>
              <a:tr h="992481">
                <a:tc>
                  <a:txBody>
                    <a:bodyPr/>
                    <a:lstStyle/>
                    <a:p>
                      <a:endParaRPr lang="en-US" dirty="0"/>
                    </a:p>
                  </a:txBody>
                  <a:tcPr/>
                </a:tc>
                <a:extLst>
                  <a:ext uri="{0D108BD9-81ED-4DB2-BD59-A6C34878D82A}">
                    <a16:rowId xmlns:a16="http://schemas.microsoft.com/office/drawing/2014/main" val="2881656966"/>
                  </a:ext>
                </a:extLst>
              </a:tr>
            </a:tbl>
          </a:graphicData>
        </a:graphic>
      </p:graphicFrame>
      <p:graphicFrame>
        <p:nvGraphicFramePr>
          <p:cNvPr id="9" name="Table 8">
            <a:extLst>
              <a:ext uri="{FF2B5EF4-FFF2-40B4-BE49-F238E27FC236}">
                <a16:creationId xmlns:a16="http://schemas.microsoft.com/office/drawing/2014/main" id="{8F2BD4C5-0459-4EEE-9517-34634C3EE70F}"/>
              </a:ext>
            </a:extLst>
          </p:cNvPr>
          <p:cNvGraphicFramePr>
            <a:graphicFrameLocks noGrp="1"/>
          </p:cNvGraphicFramePr>
          <p:nvPr>
            <p:extLst>
              <p:ext uri="{D42A27DB-BD31-4B8C-83A1-F6EECF244321}">
                <p14:modId xmlns:p14="http://schemas.microsoft.com/office/powerpoint/2010/main" val="2686655156"/>
              </p:ext>
            </p:extLst>
          </p:nvPr>
        </p:nvGraphicFramePr>
        <p:xfrm>
          <a:off x="6373583" y="3362666"/>
          <a:ext cx="419100" cy="370840"/>
        </p:xfrm>
        <a:graphic>
          <a:graphicData uri="http://schemas.openxmlformats.org/drawingml/2006/table">
            <a:tbl>
              <a:tblPr firstRow="1" bandRow="1">
                <a:tableStyleId>{5940675A-B579-460E-94D1-54222C63F5DA}</a:tableStyleId>
              </a:tblPr>
              <a:tblGrid>
                <a:gridCol w="419100">
                  <a:extLst>
                    <a:ext uri="{9D8B030D-6E8A-4147-A177-3AD203B41FA5}">
                      <a16:colId xmlns:a16="http://schemas.microsoft.com/office/drawing/2014/main" val="685095770"/>
                    </a:ext>
                  </a:extLst>
                </a:gridCol>
              </a:tblGrid>
              <a:tr h="370840">
                <a:tc>
                  <a:txBody>
                    <a:bodyPr/>
                    <a:lstStyle/>
                    <a:p>
                      <a:endParaRPr lang="en-US" dirty="0"/>
                    </a:p>
                  </a:txBody>
                  <a:tcPr>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lgDash"/>
                      <a:round/>
                      <a:headEnd type="none" w="med" len="med"/>
                      <a:tailEnd type="none" w="med" len="med"/>
                    </a:lnT>
                    <a:lnB w="1270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2433248823"/>
                  </a:ext>
                </a:extLst>
              </a:tr>
            </a:tbl>
          </a:graphicData>
        </a:graphic>
      </p:graphicFrame>
      <p:graphicFrame>
        <p:nvGraphicFramePr>
          <p:cNvPr id="10" name="Table 9">
            <a:extLst>
              <a:ext uri="{FF2B5EF4-FFF2-40B4-BE49-F238E27FC236}">
                <a16:creationId xmlns:a16="http://schemas.microsoft.com/office/drawing/2014/main" id="{0F986627-1422-421F-9ADE-45BF84B5BC73}"/>
              </a:ext>
            </a:extLst>
          </p:cNvPr>
          <p:cNvGraphicFramePr>
            <a:graphicFrameLocks noGrp="1"/>
          </p:cNvGraphicFramePr>
          <p:nvPr>
            <p:extLst>
              <p:ext uri="{D42A27DB-BD31-4B8C-83A1-F6EECF244321}">
                <p14:modId xmlns:p14="http://schemas.microsoft.com/office/powerpoint/2010/main" val="2121195559"/>
              </p:ext>
            </p:extLst>
          </p:nvPr>
        </p:nvGraphicFramePr>
        <p:xfrm>
          <a:off x="7924024" y="1697149"/>
          <a:ext cx="419100" cy="370840"/>
        </p:xfrm>
        <a:graphic>
          <a:graphicData uri="http://schemas.openxmlformats.org/drawingml/2006/table">
            <a:tbl>
              <a:tblPr firstRow="1" bandRow="1">
                <a:tableStyleId>{5940675A-B579-460E-94D1-54222C63F5DA}</a:tableStyleId>
              </a:tblPr>
              <a:tblGrid>
                <a:gridCol w="419100">
                  <a:extLst>
                    <a:ext uri="{9D8B030D-6E8A-4147-A177-3AD203B41FA5}">
                      <a16:colId xmlns:a16="http://schemas.microsoft.com/office/drawing/2014/main" val="685095770"/>
                    </a:ext>
                  </a:extLst>
                </a:gridCol>
              </a:tblGrid>
              <a:tr h="370840">
                <a:tc>
                  <a:txBody>
                    <a:bodyPr/>
                    <a:lstStyle/>
                    <a:p>
                      <a:endParaRPr lang="en-US" dirty="0"/>
                    </a:p>
                  </a:txBody>
                  <a:tcPr>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lgDash"/>
                      <a:round/>
                      <a:headEnd type="none" w="med" len="med"/>
                      <a:tailEnd type="none" w="med" len="med"/>
                    </a:lnT>
                    <a:lnB w="1270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2433248823"/>
                  </a:ext>
                </a:extLst>
              </a:tr>
            </a:tbl>
          </a:graphicData>
        </a:graphic>
      </p:graphicFrame>
      <p:graphicFrame>
        <p:nvGraphicFramePr>
          <p:cNvPr id="11" name="Table 10">
            <a:extLst>
              <a:ext uri="{FF2B5EF4-FFF2-40B4-BE49-F238E27FC236}">
                <a16:creationId xmlns:a16="http://schemas.microsoft.com/office/drawing/2014/main" id="{F14BA5CF-9ACE-47E1-9CBB-8A8D339F914A}"/>
              </a:ext>
            </a:extLst>
          </p:cNvPr>
          <p:cNvGraphicFramePr>
            <a:graphicFrameLocks noGrp="1"/>
          </p:cNvGraphicFramePr>
          <p:nvPr>
            <p:extLst>
              <p:ext uri="{D42A27DB-BD31-4B8C-83A1-F6EECF244321}">
                <p14:modId xmlns:p14="http://schemas.microsoft.com/office/powerpoint/2010/main" val="1243463459"/>
              </p:ext>
            </p:extLst>
          </p:nvPr>
        </p:nvGraphicFramePr>
        <p:xfrm>
          <a:off x="8205964" y="3000614"/>
          <a:ext cx="419100" cy="370840"/>
        </p:xfrm>
        <a:graphic>
          <a:graphicData uri="http://schemas.openxmlformats.org/drawingml/2006/table">
            <a:tbl>
              <a:tblPr firstRow="1" bandRow="1">
                <a:tableStyleId>{5940675A-B579-460E-94D1-54222C63F5DA}</a:tableStyleId>
              </a:tblPr>
              <a:tblGrid>
                <a:gridCol w="419100">
                  <a:extLst>
                    <a:ext uri="{9D8B030D-6E8A-4147-A177-3AD203B41FA5}">
                      <a16:colId xmlns:a16="http://schemas.microsoft.com/office/drawing/2014/main" val="685095770"/>
                    </a:ext>
                  </a:extLst>
                </a:gridCol>
              </a:tblGrid>
              <a:tr h="370840">
                <a:tc>
                  <a:txBody>
                    <a:bodyPr/>
                    <a:lstStyle/>
                    <a:p>
                      <a:endParaRPr lang="en-US" dirty="0"/>
                    </a:p>
                  </a:txBody>
                  <a:tcPr>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lgDash"/>
                      <a:round/>
                      <a:headEnd type="none" w="med" len="med"/>
                      <a:tailEnd type="none" w="med" len="med"/>
                    </a:lnT>
                    <a:lnB w="1270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2433248823"/>
                  </a:ext>
                </a:extLst>
              </a:tr>
            </a:tbl>
          </a:graphicData>
        </a:graphic>
      </p:graphicFrame>
      <p:graphicFrame>
        <p:nvGraphicFramePr>
          <p:cNvPr id="12" name="Table 11">
            <a:extLst>
              <a:ext uri="{FF2B5EF4-FFF2-40B4-BE49-F238E27FC236}">
                <a16:creationId xmlns:a16="http://schemas.microsoft.com/office/drawing/2014/main" id="{604E32DE-74E9-48B0-B8FF-6C6EBE671149}"/>
              </a:ext>
            </a:extLst>
          </p:cNvPr>
          <p:cNvGraphicFramePr>
            <a:graphicFrameLocks noGrp="1"/>
          </p:cNvGraphicFramePr>
          <p:nvPr>
            <p:extLst>
              <p:ext uri="{D42A27DB-BD31-4B8C-83A1-F6EECF244321}">
                <p14:modId xmlns:p14="http://schemas.microsoft.com/office/powerpoint/2010/main" val="2011342727"/>
              </p:ext>
            </p:extLst>
          </p:nvPr>
        </p:nvGraphicFramePr>
        <p:xfrm>
          <a:off x="5960708" y="2085099"/>
          <a:ext cx="419100" cy="370840"/>
        </p:xfrm>
        <a:graphic>
          <a:graphicData uri="http://schemas.openxmlformats.org/drawingml/2006/table">
            <a:tbl>
              <a:tblPr firstRow="1" bandRow="1">
                <a:tableStyleId>{5940675A-B579-460E-94D1-54222C63F5DA}</a:tableStyleId>
              </a:tblPr>
              <a:tblGrid>
                <a:gridCol w="419100">
                  <a:extLst>
                    <a:ext uri="{9D8B030D-6E8A-4147-A177-3AD203B41FA5}">
                      <a16:colId xmlns:a16="http://schemas.microsoft.com/office/drawing/2014/main" val="685095770"/>
                    </a:ext>
                  </a:extLst>
                </a:gridCol>
              </a:tblGrid>
              <a:tr h="370840">
                <a:tc>
                  <a:txBody>
                    <a:bodyPr/>
                    <a:lstStyle/>
                    <a:p>
                      <a:endParaRPr lang="en-US" dirty="0"/>
                    </a:p>
                  </a:txBody>
                  <a:tcPr>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lgDash"/>
                      <a:round/>
                      <a:headEnd type="none" w="med" len="med"/>
                      <a:tailEnd type="none" w="med" len="med"/>
                    </a:lnT>
                    <a:lnB w="1270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2433248823"/>
                  </a:ext>
                </a:extLst>
              </a:tr>
            </a:tbl>
          </a:graphicData>
        </a:graphic>
      </p:graphicFrame>
      <p:cxnSp>
        <p:nvCxnSpPr>
          <p:cNvPr id="14" name="Straight Arrow Connector 13">
            <a:extLst>
              <a:ext uri="{FF2B5EF4-FFF2-40B4-BE49-F238E27FC236}">
                <a16:creationId xmlns:a16="http://schemas.microsoft.com/office/drawing/2014/main" id="{4321829A-DD87-4029-8063-F890C380C8D0}"/>
              </a:ext>
            </a:extLst>
          </p:cNvPr>
          <p:cNvCxnSpPr>
            <a:cxnSpLocks/>
          </p:cNvCxnSpPr>
          <p:nvPr/>
        </p:nvCxnSpPr>
        <p:spPr bwMode="auto">
          <a:xfrm flipV="1">
            <a:off x="4572000" y="2085100"/>
            <a:ext cx="1388708" cy="1777125"/>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982E581-B660-4FB5-94AE-EED72929FCD6}"/>
              </a:ext>
            </a:extLst>
          </p:cNvPr>
          <p:cNvCxnSpPr>
            <a:cxnSpLocks/>
            <a:stCxn id="4" idx="0"/>
          </p:cNvCxnSpPr>
          <p:nvPr/>
        </p:nvCxnSpPr>
        <p:spPr bwMode="auto">
          <a:xfrm flipV="1">
            <a:off x="4991100" y="1697151"/>
            <a:ext cx="2932924" cy="2165074"/>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44B52588-A734-4BD7-B774-430FBB5915F4}"/>
              </a:ext>
            </a:extLst>
          </p:cNvPr>
          <p:cNvCxnSpPr>
            <a:cxnSpLocks/>
            <a:stCxn id="4" idx="1"/>
          </p:cNvCxnSpPr>
          <p:nvPr/>
        </p:nvCxnSpPr>
        <p:spPr bwMode="auto">
          <a:xfrm flipV="1">
            <a:off x="4572000" y="3371454"/>
            <a:ext cx="1801583" cy="861611"/>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96B69056-D305-43D3-8FE0-F889CDDD5FE9}"/>
              </a:ext>
            </a:extLst>
          </p:cNvPr>
          <p:cNvCxnSpPr>
            <a:cxnSpLocks/>
          </p:cNvCxnSpPr>
          <p:nvPr/>
        </p:nvCxnSpPr>
        <p:spPr bwMode="auto">
          <a:xfrm flipV="1">
            <a:off x="4953000" y="3000614"/>
            <a:ext cx="3252964" cy="1232451"/>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1" name="Content Placeholder 2">
            <a:extLst>
              <a:ext uri="{FF2B5EF4-FFF2-40B4-BE49-F238E27FC236}">
                <a16:creationId xmlns:a16="http://schemas.microsoft.com/office/drawing/2014/main" id="{A53CA06A-C664-4BE0-9A84-DBD8838A56AA}"/>
              </a:ext>
            </a:extLst>
          </p:cNvPr>
          <p:cNvSpPr txBox="1">
            <a:spLocks/>
          </p:cNvSpPr>
          <p:nvPr/>
        </p:nvSpPr>
        <p:spPr bwMode="auto">
          <a:xfrm>
            <a:off x="176779" y="4383231"/>
            <a:ext cx="8215922" cy="27457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a:lstStyle>
          <a:p>
            <a:r>
              <a:rPr lang="en-US" b="1" kern="0" dirty="0"/>
              <a:t>Proposal:</a:t>
            </a:r>
          </a:p>
          <a:p>
            <a:pPr marL="287337" lvl="1" indent="0" hangingPunct="0">
              <a:buNone/>
            </a:pPr>
            <a:r>
              <a:rPr lang="en-US" kern="0" dirty="0"/>
              <a:t>For each affine block, use control points difference to determine the </a:t>
            </a:r>
            <a:r>
              <a:rPr lang="en-US" kern="0" dirty="0" err="1"/>
              <a:t>subblock</a:t>
            </a:r>
            <a:r>
              <a:rPr lang="en-US" kern="0" dirty="0"/>
              <a:t> size</a:t>
            </a:r>
          </a:p>
          <a:p>
            <a:pPr marL="287337" lvl="1" indent="0" hangingPunct="0">
              <a:buNone/>
            </a:pPr>
            <a:r>
              <a:rPr lang="en-US" kern="0" dirty="0" err="1"/>
              <a:t>Subblock</a:t>
            </a:r>
            <a:r>
              <a:rPr lang="en-US" kern="0" dirty="0"/>
              <a:t> size is 4x4 only when the control points difference meets the condition. </a:t>
            </a:r>
          </a:p>
          <a:p>
            <a:pPr marL="630237" lvl="1" indent="-342900" hangingPunct="0">
              <a:buFont typeface="+mj-lt"/>
              <a:buAutoNum type="arabicPeriod"/>
            </a:pPr>
            <a:endParaRPr lang="en-US" kern="0" dirty="0"/>
          </a:p>
          <a:p>
            <a:pPr marL="0" indent="0">
              <a:buFont typeface="Wingdings" pitchFamily="2" charset="2"/>
              <a:buNone/>
            </a:pPr>
            <a:endParaRPr lang="en-US" kern="0" dirty="0"/>
          </a:p>
        </p:txBody>
      </p:sp>
      <p:sp>
        <p:nvSpPr>
          <p:cNvPr id="36" name="TextBox 35">
            <a:extLst>
              <a:ext uri="{FF2B5EF4-FFF2-40B4-BE49-F238E27FC236}">
                <a16:creationId xmlns:a16="http://schemas.microsoft.com/office/drawing/2014/main" id="{D999E12C-F040-416A-BEB7-CF1926DD2E93}"/>
              </a:ext>
            </a:extLst>
          </p:cNvPr>
          <p:cNvSpPr txBox="1"/>
          <p:nvPr/>
        </p:nvSpPr>
        <p:spPr>
          <a:xfrm>
            <a:off x="5252746" y="959855"/>
            <a:ext cx="2409631" cy="523220"/>
          </a:xfrm>
          <a:prstGeom prst="rect">
            <a:avLst/>
          </a:prstGeom>
          <a:noFill/>
        </p:spPr>
        <p:txBody>
          <a:bodyPr wrap="square" rtlCol="0">
            <a:spAutoFit/>
          </a:bodyPr>
          <a:lstStyle/>
          <a:p>
            <a:r>
              <a:rPr lang="en-US" sz="1400" dirty="0"/>
              <a:t>Fetched block including pixels for interpolation</a:t>
            </a:r>
          </a:p>
        </p:txBody>
      </p:sp>
      <p:sp>
        <p:nvSpPr>
          <p:cNvPr id="37" name="TextBox 36">
            <a:extLst>
              <a:ext uri="{FF2B5EF4-FFF2-40B4-BE49-F238E27FC236}">
                <a16:creationId xmlns:a16="http://schemas.microsoft.com/office/drawing/2014/main" id="{5C65CA59-3DAE-4C64-BF82-A0210015B850}"/>
              </a:ext>
            </a:extLst>
          </p:cNvPr>
          <p:cNvSpPr txBox="1"/>
          <p:nvPr/>
        </p:nvSpPr>
        <p:spPr>
          <a:xfrm>
            <a:off x="5796641" y="4416623"/>
            <a:ext cx="1390262" cy="307777"/>
          </a:xfrm>
          <a:prstGeom prst="rect">
            <a:avLst/>
          </a:prstGeom>
          <a:noFill/>
        </p:spPr>
        <p:txBody>
          <a:bodyPr wrap="square" rtlCol="0">
            <a:spAutoFit/>
          </a:bodyPr>
          <a:lstStyle/>
          <a:p>
            <a:r>
              <a:rPr lang="en-US" sz="1400" dirty="0"/>
              <a:t>Current blocks</a:t>
            </a:r>
          </a:p>
        </p:txBody>
      </p:sp>
      <p:cxnSp>
        <p:nvCxnSpPr>
          <p:cNvPr id="39" name="Straight Arrow Connector 38">
            <a:extLst>
              <a:ext uri="{FF2B5EF4-FFF2-40B4-BE49-F238E27FC236}">
                <a16:creationId xmlns:a16="http://schemas.microsoft.com/office/drawing/2014/main" id="{33CCD768-815C-4F8D-A96A-2ADD3114FC5C}"/>
              </a:ext>
            </a:extLst>
          </p:cNvPr>
          <p:cNvCxnSpPr>
            <a:cxnSpLocks/>
            <a:stCxn id="37" idx="1"/>
          </p:cNvCxnSpPr>
          <p:nvPr/>
        </p:nvCxnSpPr>
        <p:spPr bwMode="auto">
          <a:xfrm flipH="1" flipV="1">
            <a:off x="5252747" y="4416624"/>
            <a:ext cx="543894" cy="153888"/>
          </a:xfrm>
          <a:prstGeom prst="straightConnector1">
            <a:avLst/>
          </a:prstGeom>
          <a:solidFill>
            <a:schemeClr val="accent1"/>
          </a:solidFill>
          <a:ln w="9525" cap="flat" cmpd="sng" algn="ctr">
            <a:solidFill>
              <a:schemeClr val="tx1"/>
            </a:solidFill>
            <a:prstDash val="lgDash"/>
            <a:round/>
            <a:headEnd type="none" w="med" len="med"/>
            <a:tailEnd type="triangle"/>
          </a:ln>
          <a:effectLst/>
        </p:spPr>
      </p:cxnSp>
      <p:cxnSp>
        <p:nvCxnSpPr>
          <p:cNvPr id="41" name="Straight Arrow Connector 40">
            <a:extLst>
              <a:ext uri="{FF2B5EF4-FFF2-40B4-BE49-F238E27FC236}">
                <a16:creationId xmlns:a16="http://schemas.microsoft.com/office/drawing/2014/main" id="{6913C5D3-39E6-4B5A-A7B1-E2F7F71F840F}"/>
              </a:ext>
            </a:extLst>
          </p:cNvPr>
          <p:cNvCxnSpPr>
            <a:cxnSpLocks/>
            <a:endCxn id="5" idx="0"/>
          </p:cNvCxnSpPr>
          <p:nvPr/>
        </p:nvCxnSpPr>
        <p:spPr bwMode="auto">
          <a:xfrm flipH="1">
            <a:off x="6081227" y="1403505"/>
            <a:ext cx="73086" cy="304800"/>
          </a:xfrm>
          <a:prstGeom prst="straightConnector1">
            <a:avLst/>
          </a:prstGeom>
          <a:solidFill>
            <a:schemeClr val="accent1"/>
          </a:solidFill>
          <a:ln w="9525" cap="flat" cmpd="sng" algn="ctr">
            <a:solidFill>
              <a:schemeClr val="tx1"/>
            </a:solidFill>
            <a:prstDash val="lgDash"/>
            <a:round/>
            <a:headEnd type="none" w="med" len="med"/>
            <a:tailEnd type="triangle"/>
          </a:ln>
          <a:effectLst/>
        </p:spPr>
      </p:cxnSp>
    </p:spTree>
    <p:extLst>
      <p:ext uri="{BB962C8B-B14F-4D97-AF65-F5344CB8AC3E}">
        <p14:creationId xmlns:p14="http://schemas.microsoft.com/office/powerpoint/2010/main" val="3831024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FD67D-B800-4858-9B17-AE04DFBF8606}"/>
              </a:ext>
            </a:extLst>
          </p:cNvPr>
          <p:cNvSpPr>
            <a:spLocks noGrp="1"/>
          </p:cNvSpPr>
          <p:nvPr>
            <p:ph type="title"/>
          </p:nvPr>
        </p:nvSpPr>
        <p:spPr>
          <a:xfrm>
            <a:off x="176779" y="273050"/>
            <a:ext cx="9500621" cy="561975"/>
          </a:xfrm>
        </p:spPr>
        <p:txBody>
          <a:bodyPr/>
          <a:lstStyle/>
          <a:p>
            <a:r>
              <a:rPr lang="en-US" dirty="0"/>
              <a:t>Proposed constraint for worst-case bandwidth reduction</a:t>
            </a:r>
          </a:p>
        </p:txBody>
      </p:sp>
      <p:sp>
        <p:nvSpPr>
          <p:cNvPr id="3" name="Content Placeholder 2">
            <a:extLst>
              <a:ext uri="{FF2B5EF4-FFF2-40B4-BE49-F238E27FC236}">
                <a16:creationId xmlns:a16="http://schemas.microsoft.com/office/drawing/2014/main" id="{4D5E7728-BED9-4C00-BE3A-318AE28DCC21}"/>
              </a:ext>
            </a:extLst>
          </p:cNvPr>
          <p:cNvSpPr>
            <a:spLocks noGrp="1"/>
          </p:cNvSpPr>
          <p:nvPr>
            <p:ph idx="1"/>
          </p:nvPr>
        </p:nvSpPr>
        <p:spPr/>
        <p:txBody>
          <a:bodyPr/>
          <a:lstStyle/>
          <a:p>
            <a:r>
              <a:rPr lang="en-US" dirty="0"/>
              <a:t>General rule:</a:t>
            </a:r>
          </a:p>
          <a:p>
            <a:pPr lvl="1"/>
            <a:r>
              <a:rPr lang="en-US" dirty="0"/>
              <a:t>Control points satisfies the constraint: </a:t>
            </a:r>
          </a:p>
          <a:p>
            <a:pPr marL="287337" lvl="1" indent="0">
              <a:buNone/>
            </a:pPr>
            <a:r>
              <a:rPr lang="en-US" dirty="0">
                <a:sym typeface="Wingdings" panose="05000000000000000000" pitchFamily="2" charset="2"/>
              </a:rPr>
              <a:t>    Sub-lock size is 4x4</a:t>
            </a:r>
          </a:p>
          <a:p>
            <a:pPr lvl="1"/>
            <a:r>
              <a:rPr lang="en-US" dirty="0">
                <a:sym typeface="Wingdings" panose="05000000000000000000" pitchFamily="2" charset="2"/>
              </a:rPr>
              <a:t>Otherwise, sub-block size = 8x8</a:t>
            </a:r>
          </a:p>
          <a:p>
            <a:pPr lvl="1"/>
            <a:endParaRPr lang="en-US" dirty="0">
              <a:sym typeface="Wingdings" panose="05000000000000000000" pitchFamily="2" charset="2"/>
            </a:endParaRPr>
          </a:p>
          <a:p>
            <a:pPr marL="173038" lvl="1">
              <a:buClr>
                <a:schemeClr val="accent2"/>
              </a:buClr>
            </a:pPr>
            <a:r>
              <a:rPr lang="en-US" sz="2000" dirty="0">
                <a:ea typeface="+mn-ea"/>
                <a:sym typeface="Wingdings" panose="05000000000000000000" pitchFamily="2" charset="2"/>
              </a:rPr>
              <a:t>The constraints are different for each bandwidth reduction level</a:t>
            </a:r>
          </a:p>
          <a:p>
            <a:pPr lvl="1"/>
            <a:endParaRPr lang="en-US" dirty="0">
              <a:sym typeface="Wingdings" panose="05000000000000000000" pitchFamily="2" charset="2"/>
            </a:endParaRPr>
          </a:p>
          <a:p>
            <a:r>
              <a:rPr lang="en-US" dirty="0"/>
              <a:t>The constraint can be adaptively applied for Uni-prediction and Bi-prediction</a:t>
            </a:r>
          </a:p>
        </p:txBody>
      </p:sp>
    </p:spTree>
    <p:extLst>
      <p:ext uri="{BB962C8B-B14F-4D97-AF65-F5344CB8AC3E}">
        <p14:creationId xmlns:p14="http://schemas.microsoft.com/office/powerpoint/2010/main" val="863982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9043421" cy="561975"/>
          </a:xfrm>
        </p:spPr>
        <p:txBody>
          <a:bodyPr/>
          <a:lstStyle/>
          <a:p>
            <a:r>
              <a:rPr lang="en-US" dirty="0"/>
              <a:t>Proposed1: </a:t>
            </a:r>
            <a:br>
              <a:rPr lang="en-US" dirty="0"/>
            </a:br>
            <a:r>
              <a:rPr lang="en-US" dirty="0"/>
              <a:t>Worst-case achieves INTER_8x4/INTER_4x8</a:t>
            </a:r>
          </a:p>
        </p:txBody>
      </p:sp>
      <p:sp>
        <p:nvSpPr>
          <p:cNvPr id="3" name="Content Placeholder 2"/>
          <p:cNvSpPr>
            <a:spLocks noGrp="1"/>
          </p:cNvSpPr>
          <p:nvPr>
            <p:ph idx="1"/>
          </p:nvPr>
        </p:nvSpPr>
        <p:spPr>
          <a:xfrm>
            <a:off x="163514" y="1285108"/>
            <a:ext cx="5359432" cy="4887092"/>
          </a:xfrm>
        </p:spPr>
        <p:txBody>
          <a:bodyPr/>
          <a:lstStyle/>
          <a:p>
            <a:pPr marL="287337" lvl="1" indent="0">
              <a:buNone/>
            </a:pPr>
            <a:endParaRPr lang="en-US" dirty="0"/>
          </a:p>
          <a:p>
            <a:r>
              <a:rPr lang="en-US" dirty="0"/>
              <a:t>Constraint for worst-case bandwidth to achieve an INTER_8x4 or INTER_4x8:</a:t>
            </a:r>
          </a:p>
          <a:p>
            <a:endParaRPr lang="en-US" b="1" dirty="0"/>
          </a:p>
          <a:p>
            <a:endParaRPr lang="en-US" b="1" dirty="0"/>
          </a:p>
          <a:p>
            <a:endParaRPr lang="en-US" b="1" dirty="0"/>
          </a:p>
          <a:p>
            <a:endParaRPr lang="en-US" b="1" dirty="0"/>
          </a:p>
          <a:p>
            <a:pPr marL="0" indent="0">
              <a:buNone/>
            </a:pPr>
            <a:endParaRPr lang="en-US" sz="1400" dirty="0"/>
          </a:p>
          <a:p>
            <a:pPr marL="0" indent="0">
              <a:buNone/>
            </a:pPr>
            <a:r>
              <a:rPr lang="en-US" sz="1400" dirty="0"/>
              <a:t>	Where </a:t>
            </a:r>
            <a:r>
              <a:rPr lang="en-US" sz="1400" i="1" dirty="0"/>
              <a:t>Norm</a:t>
            </a:r>
            <a:r>
              <a:rPr lang="en-US" sz="1400" dirty="0"/>
              <a:t>(</a:t>
            </a:r>
            <a:r>
              <a:rPr lang="en-US" sz="1400" i="1" dirty="0"/>
              <a:t>v</a:t>
            </a:r>
            <a:r>
              <a:rPr lang="en-US" sz="1400" i="1" baseline="-25000" dirty="0"/>
              <a:t>1</a:t>
            </a:r>
            <a:r>
              <a:rPr lang="en-US" sz="1400" dirty="0"/>
              <a:t>) = </a:t>
            </a:r>
            <a:r>
              <a:rPr lang="en-US" sz="1400" i="1" dirty="0"/>
              <a:t>v</a:t>
            </a:r>
            <a:r>
              <a:rPr lang="en-US" sz="1400" i="1" baseline="-25000" dirty="0"/>
              <a:t>1</a:t>
            </a:r>
            <a:r>
              <a:rPr lang="en-US" sz="1400" dirty="0"/>
              <a:t>*128/</a:t>
            </a:r>
            <a:r>
              <a:rPr lang="en-US" sz="1400" i="1" dirty="0"/>
              <a:t>w</a:t>
            </a:r>
            <a:r>
              <a:rPr lang="en-US" sz="1400" dirty="0"/>
              <a:t>, </a:t>
            </a:r>
            <a:r>
              <a:rPr lang="en-US" sz="1400" i="1" dirty="0"/>
              <a:t>Norm</a:t>
            </a:r>
            <a:r>
              <a:rPr lang="en-US" sz="1400" dirty="0"/>
              <a:t>(</a:t>
            </a:r>
            <a:r>
              <a:rPr lang="en-US" sz="1400" i="1" dirty="0"/>
              <a:t>v</a:t>
            </a:r>
            <a:r>
              <a:rPr lang="en-US" sz="1400" i="1" baseline="-25000" dirty="0"/>
              <a:t>2</a:t>
            </a:r>
            <a:r>
              <a:rPr lang="en-US" sz="1400" dirty="0"/>
              <a:t>) = </a:t>
            </a:r>
            <a:r>
              <a:rPr lang="en-US" sz="1400" i="1" dirty="0"/>
              <a:t>v</a:t>
            </a:r>
            <a:r>
              <a:rPr lang="en-US" sz="1400" i="1" baseline="-25000" dirty="0"/>
              <a:t>2</a:t>
            </a:r>
            <a:r>
              <a:rPr lang="en-US" sz="1400" dirty="0"/>
              <a:t>*128/</a:t>
            </a:r>
            <a:r>
              <a:rPr lang="en-US" sz="1400" i="1" dirty="0"/>
              <a:t>h</a:t>
            </a:r>
          </a:p>
        </p:txBody>
      </p:sp>
      <p:graphicFrame>
        <p:nvGraphicFramePr>
          <p:cNvPr id="4" name="Table 3">
            <a:extLst>
              <a:ext uri="{FF2B5EF4-FFF2-40B4-BE49-F238E27FC236}">
                <a16:creationId xmlns:a16="http://schemas.microsoft.com/office/drawing/2014/main" id="{FE9BA176-EB00-4ADA-820C-50239F9F1A88}"/>
              </a:ext>
            </a:extLst>
          </p:cNvPr>
          <p:cNvGraphicFramePr>
            <a:graphicFrameLocks noGrp="1"/>
          </p:cNvGraphicFramePr>
          <p:nvPr>
            <p:extLst>
              <p:ext uri="{D42A27DB-BD31-4B8C-83A1-F6EECF244321}">
                <p14:modId xmlns:p14="http://schemas.microsoft.com/office/powerpoint/2010/main" val="744520956"/>
              </p:ext>
            </p:extLst>
          </p:nvPr>
        </p:nvGraphicFramePr>
        <p:xfrm>
          <a:off x="5791200" y="3144520"/>
          <a:ext cx="838200" cy="741680"/>
        </p:xfrm>
        <a:graphic>
          <a:graphicData uri="http://schemas.openxmlformats.org/drawingml/2006/table">
            <a:tbl>
              <a:tblPr firstRow="1" bandRow="1">
                <a:tableStyleId>{5940675A-B579-460E-94D1-54222C63F5DA}</a:tableStyleId>
              </a:tblPr>
              <a:tblGrid>
                <a:gridCol w="419100">
                  <a:extLst>
                    <a:ext uri="{9D8B030D-6E8A-4147-A177-3AD203B41FA5}">
                      <a16:colId xmlns:a16="http://schemas.microsoft.com/office/drawing/2014/main" val="685095770"/>
                    </a:ext>
                  </a:extLst>
                </a:gridCol>
                <a:gridCol w="419100">
                  <a:extLst>
                    <a:ext uri="{9D8B030D-6E8A-4147-A177-3AD203B41FA5}">
                      <a16:colId xmlns:a16="http://schemas.microsoft.com/office/drawing/2014/main" val="1734266068"/>
                    </a:ext>
                  </a:extLst>
                </a:gridCol>
              </a:tblGrid>
              <a:tr h="370840">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881656966"/>
                  </a:ext>
                </a:extLst>
              </a:tr>
              <a:tr h="370840">
                <a:tc>
                  <a:txBody>
                    <a:bodyPr/>
                    <a:lstStyle/>
                    <a:p>
                      <a:endParaRPr lang="en-US"/>
                    </a:p>
                  </a:txBody>
                  <a:tcPr/>
                </a:tc>
                <a:tc>
                  <a:txBody>
                    <a:bodyPr/>
                    <a:lstStyle/>
                    <a:p>
                      <a:endParaRPr lang="en-US" dirty="0"/>
                    </a:p>
                  </a:txBody>
                  <a:tcPr/>
                </a:tc>
                <a:extLst>
                  <a:ext uri="{0D108BD9-81ED-4DB2-BD59-A6C34878D82A}">
                    <a16:rowId xmlns:a16="http://schemas.microsoft.com/office/drawing/2014/main" val="2433248823"/>
                  </a:ext>
                </a:extLst>
              </a:tr>
            </a:tbl>
          </a:graphicData>
        </a:graphic>
      </p:graphicFrame>
      <p:graphicFrame>
        <p:nvGraphicFramePr>
          <p:cNvPr id="5" name="Table 4">
            <a:extLst>
              <a:ext uri="{FF2B5EF4-FFF2-40B4-BE49-F238E27FC236}">
                <a16:creationId xmlns:a16="http://schemas.microsoft.com/office/drawing/2014/main" id="{D74A958B-6137-4DBA-82B3-05133F0C145A}"/>
              </a:ext>
            </a:extLst>
          </p:cNvPr>
          <p:cNvGraphicFramePr>
            <a:graphicFrameLocks noGrp="1"/>
          </p:cNvGraphicFramePr>
          <p:nvPr>
            <p:extLst>
              <p:ext uri="{D42A27DB-BD31-4B8C-83A1-F6EECF244321}">
                <p14:modId xmlns:p14="http://schemas.microsoft.com/office/powerpoint/2010/main" val="2659677632"/>
              </p:ext>
            </p:extLst>
          </p:nvPr>
        </p:nvGraphicFramePr>
        <p:xfrm>
          <a:off x="7324531" y="1752600"/>
          <a:ext cx="1133669" cy="992481"/>
        </p:xfrm>
        <a:graphic>
          <a:graphicData uri="http://schemas.openxmlformats.org/drawingml/2006/table">
            <a:tbl>
              <a:tblPr firstRow="1" bandRow="1">
                <a:tableStyleId>{5940675A-B579-460E-94D1-54222C63F5DA}</a:tableStyleId>
              </a:tblPr>
              <a:tblGrid>
                <a:gridCol w="1133669">
                  <a:extLst>
                    <a:ext uri="{9D8B030D-6E8A-4147-A177-3AD203B41FA5}">
                      <a16:colId xmlns:a16="http://schemas.microsoft.com/office/drawing/2014/main" val="685095770"/>
                    </a:ext>
                  </a:extLst>
                </a:gridCol>
              </a:tblGrid>
              <a:tr h="992481">
                <a:tc>
                  <a:txBody>
                    <a:bodyPr/>
                    <a:lstStyle/>
                    <a:p>
                      <a:endParaRPr lang="en-US" dirty="0"/>
                    </a:p>
                  </a:txBody>
                  <a:tcPr>
                    <a:lnB w="12700" cap="flat" cmpd="sng" algn="ctr">
                      <a:noFill/>
                      <a:prstDash val="lgDash"/>
                      <a:round/>
                      <a:headEnd type="none" w="med" len="med"/>
                      <a:tailEnd type="none" w="med" len="med"/>
                    </a:lnB>
                  </a:tcPr>
                </a:tc>
                <a:extLst>
                  <a:ext uri="{0D108BD9-81ED-4DB2-BD59-A6C34878D82A}">
                    <a16:rowId xmlns:a16="http://schemas.microsoft.com/office/drawing/2014/main" val="2881656966"/>
                  </a:ext>
                </a:extLst>
              </a:tr>
            </a:tbl>
          </a:graphicData>
        </a:graphic>
      </p:graphicFrame>
      <p:graphicFrame>
        <p:nvGraphicFramePr>
          <p:cNvPr id="7" name="Table 6">
            <a:extLst>
              <a:ext uri="{FF2B5EF4-FFF2-40B4-BE49-F238E27FC236}">
                <a16:creationId xmlns:a16="http://schemas.microsoft.com/office/drawing/2014/main" id="{E078F856-57C0-4747-A8FD-B719DE39F1BC}"/>
              </a:ext>
            </a:extLst>
          </p:cNvPr>
          <p:cNvGraphicFramePr>
            <a:graphicFrameLocks noGrp="1"/>
          </p:cNvGraphicFramePr>
          <p:nvPr>
            <p:extLst>
              <p:ext uri="{D42A27DB-BD31-4B8C-83A1-F6EECF244321}">
                <p14:modId xmlns:p14="http://schemas.microsoft.com/office/powerpoint/2010/main" val="3905826271"/>
              </p:ext>
            </p:extLst>
          </p:nvPr>
        </p:nvGraphicFramePr>
        <p:xfrm>
          <a:off x="7324531" y="2111542"/>
          <a:ext cx="1133669" cy="992481"/>
        </p:xfrm>
        <a:graphic>
          <a:graphicData uri="http://schemas.openxmlformats.org/drawingml/2006/table">
            <a:tbl>
              <a:tblPr firstRow="1" bandRow="1">
                <a:tableStyleId>{5940675A-B579-460E-94D1-54222C63F5DA}</a:tableStyleId>
              </a:tblPr>
              <a:tblGrid>
                <a:gridCol w="1133669">
                  <a:extLst>
                    <a:ext uri="{9D8B030D-6E8A-4147-A177-3AD203B41FA5}">
                      <a16:colId xmlns:a16="http://schemas.microsoft.com/office/drawing/2014/main" val="685095770"/>
                    </a:ext>
                  </a:extLst>
                </a:gridCol>
              </a:tblGrid>
              <a:tr h="992481">
                <a:tc>
                  <a:txBody>
                    <a:bodyPr/>
                    <a:lstStyle/>
                    <a:p>
                      <a:endParaRPr lang="en-US" dirty="0"/>
                    </a:p>
                  </a:txBody>
                  <a:tcPr>
                    <a:lnT w="12700" cap="flat" cmpd="sng" algn="ctr">
                      <a:noFill/>
                      <a:prstDash val="lgDash"/>
                      <a:round/>
                      <a:headEnd type="none" w="med" len="med"/>
                      <a:tailEnd type="none" w="med" len="med"/>
                    </a:lnT>
                  </a:tcPr>
                </a:tc>
                <a:extLst>
                  <a:ext uri="{0D108BD9-81ED-4DB2-BD59-A6C34878D82A}">
                    <a16:rowId xmlns:a16="http://schemas.microsoft.com/office/drawing/2014/main" val="2881656966"/>
                  </a:ext>
                </a:extLst>
              </a:tr>
            </a:tbl>
          </a:graphicData>
        </a:graphic>
      </p:graphicFrame>
      <p:graphicFrame>
        <p:nvGraphicFramePr>
          <p:cNvPr id="9" name="Table 8">
            <a:extLst>
              <a:ext uri="{FF2B5EF4-FFF2-40B4-BE49-F238E27FC236}">
                <a16:creationId xmlns:a16="http://schemas.microsoft.com/office/drawing/2014/main" id="{8F2BD4C5-0459-4EEE-9517-34634C3EE70F}"/>
              </a:ext>
            </a:extLst>
          </p:cNvPr>
          <p:cNvGraphicFramePr>
            <a:graphicFrameLocks noGrp="1"/>
          </p:cNvGraphicFramePr>
          <p:nvPr>
            <p:extLst>
              <p:ext uri="{D42A27DB-BD31-4B8C-83A1-F6EECF244321}">
                <p14:modId xmlns:p14="http://schemas.microsoft.com/office/powerpoint/2010/main" val="2479870603"/>
              </p:ext>
            </p:extLst>
          </p:nvPr>
        </p:nvGraphicFramePr>
        <p:xfrm>
          <a:off x="7773176" y="2514637"/>
          <a:ext cx="419100" cy="370840"/>
        </p:xfrm>
        <a:graphic>
          <a:graphicData uri="http://schemas.openxmlformats.org/drawingml/2006/table">
            <a:tbl>
              <a:tblPr firstRow="1" bandRow="1">
                <a:tableStyleId>{5940675A-B579-460E-94D1-54222C63F5DA}</a:tableStyleId>
              </a:tblPr>
              <a:tblGrid>
                <a:gridCol w="419100">
                  <a:extLst>
                    <a:ext uri="{9D8B030D-6E8A-4147-A177-3AD203B41FA5}">
                      <a16:colId xmlns:a16="http://schemas.microsoft.com/office/drawing/2014/main" val="685095770"/>
                    </a:ext>
                  </a:extLst>
                </a:gridCol>
              </a:tblGrid>
              <a:tr h="370840">
                <a:tc>
                  <a:txBody>
                    <a:bodyPr/>
                    <a:lstStyle/>
                    <a:p>
                      <a:endParaRPr lang="en-US" dirty="0"/>
                    </a:p>
                  </a:txBody>
                  <a:tcPr>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lgDash"/>
                      <a:round/>
                      <a:headEnd type="none" w="med" len="med"/>
                      <a:tailEnd type="none" w="med" len="med"/>
                    </a:lnT>
                    <a:lnB w="1270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2433248823"/>
                  </a:ext>
                </a:extLst>
              </a:tr>
            </a:tbl>
          </a:graphicData>
        </a:graphic>
      </p:graphicFrame>
      <p:graphicFrame>
        <p:nvGraphicFramePr>
          <p:cNvPr id="12" name="Table 11">
            <a:extLst>
              <a:ext uri="{FF2B5EF4-FFF2-40B4-BE49-F238E27FC236}">
                <a16:creationId xmlns:a16="http://schemas.microsoft.com/office/drawing/2014/main" id="{604E32DE-74E9-48B0-B8FF-6C6EBE671149}"/>
              </a:ext>
            </a:extLst>
          </p:cNvPr>
          <p:cNvGraphicFramePr>
            <a:graphicFrameLocks noGrp="1"/>
          </p:cNvGraphicFramePr>
          <p:nvPr>
            <p:extLst>
              <p:ext uri="{D42A27DB-BD31-4B8C-83A1-F6EECF244321}">
                <p14:modId xmlns:p14="http://schemas.microsoft.com/office/powerpoint/2010/main" val="1283490884"/>
              </p:ext>
            </p:extLst>
          </p:nvPr>
        </p:nvGraphicFramePr>
        <p:xfrm>
          <a:off x="7770846" y="2111542"/>
          <a:ext cx="419100" cy="388692"/>
        </p:xfrm>
        <a:graphic>
          <a:graphicData uri="http://schemas.openxmlformats.org/drawingml/2006/table">
            <a:tbl>
              <a:tblPr firstRow="1" bandRow="1">
                <a:tableStyleId>{5940675A-B579-460E-94D1-54222C63F5DA}</a:tableStyleId>
              </a:tblPr>
              <a:tblGrid>
                <a:gridCol w="419100">
                  <a:extLst>
                    <a:ext uri="{9D8B030D-6E8A-4147-A177-3AD203B41FA5}">
                      <a16:colId xmlns:a16="http://schemas.microsoft.com/office/drawing/2014/main" val="685095770"/>
                    </a:ext>
                  </a:extLst>
                </a:gridCol>
              </a:tblGrid>
              <a:tr h="388692">
                <a:tc>
                  <a:txBody>
                    <a:bodyPr/>
                    <a:lstStyle/>
                    <a:p>
                      <a:endParaRPr lang="en-US" dirty="0"/>
                    </a:p>
                  </a:txBody>
                  <a:tcPr>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lgDash"/>
                      <a:round/>
                      <a:headEnd type="none" w="med" len="med"/>
                      <a:tailEnd type="none" w="med" len="med"/>
                    </a:lnT>
                    <a:lnB w="1270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2433248823"/>
                  </a:ext>
                </a:extLst>
              </a:tr>
            </a:tbl>
          </a:graphicData>
        </a:graphic>
      </p:graphicFrame>
      <p:cxnSp>
        <p:nvCxnSpPr>
          <p:cNvPr id="14" name="Straight Arrow Connector 13">
            <a:extLst>
              <a:ext uri="{FF2B5EF4-FFF2-40B4-BE49-F238E27FC236}">
                <a16:creationId xmlns:a16="http://schemas.microsoft.com/office/drawing/2014/main" id="{4321829A-DD87-4029-8063-F890C380C8D0}"/>
              </a:ext>
            </a:extLst>
          </p:cNvPr>
          <p:cNvCxnSpPr>
            <a:cxnSpLocks/>
          </p:cNvCxnSpPr>
          <p:nvPr/>
        </p:nvCxnSpPr>
        <p:spPr bwMode="auto">
          <a:xfrm flipV="1">
            <a:off x="5791200" y="2111542"/>
            <a:ext cx="1970315" cy="1032978"/>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982E581-B660-4FB5-94AE-EED72929FCD6}"/>
              </a:ext>
            </a:extLst>
          </p:cNvPr>
          <p:cNvCxnSpPr>
            <a:cxnSpLocks/>
            <a:stCxn id="4" idx="0"/>
          </p:cNvCxnSpPr>
          <p:nvPr/>
        </p:nvCxnSpPr>
        <p:spPr bwMode="auto">
          <a:xfrm flipV="1">
            <a:off x="6210300" y="2500234"/>
            <a:ext cx="1551215" cy="644286"/>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44B52588-A734-4BD7-B774-430FBB5915F4}"/>
              </a:ext>
            </a:extLst>
          </p:cNvPr>
          <p:cNvCxnSpPr>
            <a:cxnSpLocks/>
          </p:cNvCxnSpPr>
          <p:nvPr/>
        </p:nvCxnSpPr>
        <p:spPr bwMode="auto">
          <a:xfrm>
            <a:off x="6210300" y="3503462"/>
            <a:ext cx="1551215" cy="118764"/>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96B69056-D305-43D3-8FE0-F889CDDD5FE9}"/>
              </a:ext>
            </a:extLst>
          </p:cNvPr>
          <p:cNvCxnSpPr>
            <a:cxnSpLocks/>
            <a:stCxn id="4" idx="1"/>
          </p:cNvCxnSpPr>
          <p:nvPr/>
        </p:nvCxnSpPr>
        <p:spPr bwMode="auto">
          <a:xfrm>
            <a:off x="5791200" y="3515360"/>
            <a:ext cx="1979646" cy="508874"/>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graphicFrame>
        <p:nvGraphicFramePr>
          <p:cNvPr id="23" name="Table 22">
            <a:extLst>
              <a:ext uri="{FF2B5EF4-FFF2-40B4-BE49-F238E27FC236}">
                <a16:creationId xmlns:a16="http://schemas.microsoft.com/office/drawing/2014/main" id="{C29296E6-6BD0-4659-8541-A42AD5DA6DD5}"/>
              </a:ext>
            </a:extLst>
          </p:cNvPr>
          <p:cNvGraphicFramePr>
            <a:graphicFrameLocks noGrp="1"/>
          </p:cNvGraphicFramePr>
          <p:nvPr>
            <p:extLst>
              <p:ext uri="{D42A27DB-BD31-4B8C-83A1-F6EECF244321}">
                <p14:modId xmlns:p14="http://schemas.microsoft.com/office/powerpoint/2010/main" val="2661119524"/>
              </p:ext>
            </p:extLst>
          </p:nvPr>
        </p:nvGraphicFramePr>
        <p:xfrm>
          <a:off x="7324531" y="3276600"/>
          <a:ext cx="1133669" cy="992481"/>
        </p:xfrm>
        <a:graphic>
          <a:graphicData uri="http://schemas.openxmlformats.org/drawingml/2006/table">
            <a:tbl>
              <a:tblPr firstRow="1" bandRow="1">
                <a:tableStyleId>{5940675A-B579-460E-94D1-54222C63F5DA}</a:tableStyleId>
              </a:tblPr>
              <a:tblGrid>
                <a:gridCol w="1133669">
                  <a:extLst>
                    <a:ext uri="{9D8B030D-6E8A-4147-A177-3AD203B41FA5}">
                      <a16:colId xmlns:a16="http://schemas.microsoft.com/office/drawing/2014/main" val="685095770"/>
                    </a:ext>
                  </a:extLst>
                </a:gridCol>
              </a:tblGrid>
              <a:tr h="992481">
                <a:tc>
                  <a:txBody>
                    <a:bodyPr/>
                    <a:lstStyle/>
                    <a:p>
                      <a:endParaRPr lang="en-US" dirty="0"/>
                    </a:p>
                  </a:txBody>
                  <a:tcPr>
                    <a:lnB w="12700" cap="flat" cmpd="sng" algn="ctr">
                      <a:noFill/>
                      <a:prstDash val="lgDash"/>
                      <a:round/>
                      <a:headEnd type="none" w="med" len="med"/>
                      <a:tailEnd type="none" w="med" len="med"/>
                    </a:lnB>
                  </a:tcPr>
                </a:tc>
                <a:extLst>
                  <a:ext uri="{0D108BD9-81ED-4DB2-BD59-A6C34878D82A}">
                    <a16:rowId xmlns:a16="http://schemas.microsoft.com/office/drawing/2014/main" val="2881656966"/>
                  </a:ext>
                </a:extLst>
              </a:tr>
            </a:tbl>
          </a:graphicData>
        </a:graphic>
      </p:graphicFrame>
      <p:graphicFrame>
        <p:nvGraphicFramePr>
          <p:cNvPr id="24" name="Table 23">
            <a:extLst>
              <a:ext uri="{FF2B5EF4-FFF2-40B4-BE49-F238E27FC236}">
                <a16:creationId xmlns:a16="http://schemas.microsoft.com/office/drawing/2014/main" id="{12723AA7-85D1-47A4-B9EE-8D80FBA1FCD6}"/>
              </a:ext>
            </a:extLst>
          </p:cNvPr>
          <p:cNvGraphicFramePr>
            <a:graphicFrameLocks noGrp="1"/>
          </p:cNvGraphicFramePr>
          <p:nvPr>
            <p:extLst>
              <p:ext uri="{D42A27DB-BD31-4B8C-83A1-F6EECF244321}">
                <p14:modId xmlns:p14="http://schemas.microsoft.com/office/powerpoint/2010/main" val="2284201841"/>
              </p:ext>
            </p:extLst>
          </p:nvPr>
        </p:nvGraphicFramePr>
        <p:xfrm>
          <a:off x="7324531" y="3635542"/>
          <a:ext cx="1133669" cy="992481"/>
        </p:xfrm>
        <a:graphic>
          <a:graphicData uri="http://schemas.openxmlformats.org/drawingml/2006/table">
            <a:tbl>
              <a:tblPr firstRow="1" bandRow="1">
                <a:tableStyleId>{5940675A-B579-460E-94D1-54222C63F5DA}</a:tableStyleId>
              </a:tblPr>
              <a:tblGrid>
                <a:gridCol w="1133669">
                  <a:extLst>
                    <a:ext uri="{9D8B030D-6E8A-4147-A177-3AD203B41FA5}">
                      <a16:colId xmlns:a16="http://schemas.microsoft.com/office/drawing/2014/main" val="685095770"/>
                    </a:ext>
                  </a:extLst>
                </a:gridCol>
              </a:tblGrid>
              <a:tr h="992481">
                <a:tc>
                  <a:txBody>
                    <a:bodyPr/>
                    <a:lstStyle/>
                    <a:p>
                      <a:endParaRPr lang="en-US" dirty="0"/>
                    </a:p>
                  </a:txBody>
                  <a:tcPr>
                    <a:lnT w="12700" cap="flat" cmpd="sng" algn="ctr">
                      <a:noFill/>
                      <a:prstDash val="lgDash"/>
                      <a:round/>
                      <a:headEnd type="none" w="med" len="med"/>
                      <a:tailEnd type="none" w="med" len="med"/>
                    </a:lnT>
                  </a:tcPr>
                </a:tc>
                <a:extLst>
                  <a:ext uri="{0D108BD9-81ED-4DB2-BD59-A6C34878D82A}">
                    <a16:rowId xmlns:a16="http://schemas.microsoft.com/office/drawing/2014/main" val="2881656966"/>
                  </a:ext>
                </a:extLst>
              </a:tr>
            </a:tbl>
          </a:graphicData>
        </a:graphic>
      </p:graphicFrame>
      <p:graphicFrame>
        <p:nvGraphicFramePr>
          <p:cNvPr id="25" name="Table 24">
            <a:extLst>
              <a:ext uri="{FF2B5EF4-FFF2-40B4-BE49-F238E27FC236}">
                <a16:creationId xmlns:a16="http://schemas.microsoft.com/office/drawing/2014/main" id="{B70F3CDD-CFEB-49A8-AE55-A2607040EC8E}"/>
              </a:ext>
            </a:extLst>
          </p:cNvPr>
          <p:cNvGraphicFramePr>
            <a:graphicFrameLocks noGrp="1"/>
          </p:cNvGraphicFramePr>
          <p:nvPr>
            <p:extLst>
              <p:ext uri="{D42A27DB-BD31-4B8C-83A1-F6EECF244321}">
                <p14:modId xmlns:p14="http://schemas.microsoft.com/office/powerpoint/2010/main" val="2243675718"/>
              </p:ext>
            </p:extLst>
          </p:nvPr>
        </p:nvGraphicFramePr>
        <p:xfrm>
          <a:off x="7773176" y="4038637"/>
          <a:ext cx="419100" cy="370840"/>
        </p:xfrm>
        <a:graphic>
          <a:graphicData uri="http://schemas.openxmlformats.org/drawingml/2006/table">
            <a:tbl>
              <a:tblPr firstRow="1" bandRow="1">
                <a:tableStyleId>{5940675A-B579-460E-94D1-54222C63F5DA}</a:tableStyleId>
              </a:tblPr>
              <a:tblGrid>
                <a:gridCol w="419100">
                  <a:extLst>
                    <a:ext uri="{9D8B030D-6E8A-4147-A177-3AD203B41FA5}">
                      <a16:colId xmlns:a16="http://schemas.microsoft.com/office/drawing/2014/main" val="685095770"/>
                    </a:ext>
                  </a:extLst>
                </a:gridCol>
              </a:tblGrid>
              <a:tr h="370840">
                <a:tc>
                  <a:txBody>
                    <a:bodyPr/>
                    <a:lstStyle/>
                    <a:p>
                      <a:endParaRPr lang="en-US" dirty="0"/>
                    </a:p>
                  </a:txBody>
                  <a:tcPr>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lgDash"/>
                      <a:round/>
                      <a:headEnd type="none" w="med" len="med"/>
                      <a:tailEnd type="none" w="med" len="med"/>
                    </a:lnT>
                    <a:lnB w="1270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2433248823"/>
                  </a:ext>
                </a:extLst>
              </a:tr>
            </a:tbl>
          </a:graphicData>
        </a:graphic>
      </p:graphicFrame>
      <p:graphicFrame>
        <p:nvGraphicFramePr>
          <p:cNvPr id="26" name="Table 25">
            <a:extLst>
              <a:ext uri="{FF2B5EF4-FFF2-40B4-BE49-F238E27FC236}">
                <a16:creationId xmlns:a16="http://schemas.microsoft.com/office/drawing/2014/main" id="{CBDE0BDA-62B0-422C-8F4B-AC647FFB4ACB}"/>
              </a:ext>
            </a:extLst>
          </p:cNvPr>
          <p:cNvGraphicFramePr>
            <a:graphicFrameLocks noGrp="1"/>
          </p:cNvGraphicFramePr>
          <p:nvPr>
            <p:extLst>
              <p:ext uri="{D42A27DB-BD31-4B8C-83A1-F6EECF244321}">
                <p14:modId xmlns:p14="http://schemas.microsoft.com/office/powerpoint/2010/main" val="3209774055"/>
              </p:ext>
            </p:extLst>
          </p:nvPr>
        </p:nvGraphicFramePr>
        <p:xfrm>
          <a:off x="7770846" y="3635542"/>
          <a:ext cx="419100" cy="388692"/>
        </p:xfrm>
        <a:graphic>
          <a:graphicData uri="http://schemas.openxmlformats.org/drawingml/2006/table">
            <a:tbl>
              <a:tblPr firstRow="1" bandRow="1">
                <a:tableStyleId>{5940675A-B579-460E-94D1-54222C63F5DA}</a:tableStyleId>
              </a:tblPr>
              <a:tblGrid>
                <a:gridCol w="419100">
                  <a:extLst>
                    <a:ext uri="{9D8B030D-6E8A-4147-A177-3AD203B41FA5}">
                      <a16:colId xmlns:a16="http://schemas.microsoft.com/office/drawing/2014/main" val="685095770"/>
                    </a:ext>
                  </a:extLst>
                </a:gridCol>
              </a:tblGrid>
              <a:tr h="388692">
                <a:tc>
                  <a:txBody>
                    <a:bodyPr/>
                    <a:lstStyle/>
                    <a:p>
                      <a:endParaRPr lang="en-US" dirty="0"/>
                    </a:p>
                  </a:txBody>
                  <a:tcPr>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lgDash"/>
                      <a:round/>
                      <a:headEnd type="none" w="med" len="med"/>
                      <a:tailEnd type="none" w="med" len="med"/>
                    </a:lnT>
                    <a:lnB w="1270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2433248823"/>
                  </a:ext>
                </a:extLst>
              </a:tr>
            </a:tbl>
          </a:graphicData>
        </a:graphic>
      </p:graphicFrame>
      <p:sp>
        <p:nvSpPr>
          <p:cNvPr id="42" name="Right Brace 41">
            <a:extLst>
              <a:ext uri="{FF2B5EF4-FFF2-40B4-BE49-F238E27FC236}">
                <a16:creationId xmlns:a16="http://schemas.microsoft.com/office/drawing/2014/main" id="{A822555A-7B3B-4F8E-86F4-E7E3FAFDDE60}"/>
              </a:ext>
            </a:extLst>
          </p:cNvPr>
          <p:cNvSpPr/>
          <p:nvPr/>
        </p:nvSpPr>
        <p:spPr bwMode="auto">
          <a:xfrm>
            <a:off x="8610600" y="1752600"/>
            <a:ext cx="91440" cy="1351423"/>
          </a:xfrm>
          <a:prstGeom prst="rightBrac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cs typeface="Arial" charset="0"/>
            </a:endParaRPr>
          </a:p>
        </p:txBody>
      </p:sp>
      <p:sp>
        <p:nvSpPr>
          <p:cNvPr id="43" name="Right Brace 42">
            <a:extLst>
              <a:ext uri="{FF2B5EF4-FFF2-40B4-BE49-F238E27FC236}">
                <a16:creationId xmlns:a16="http://schemas.microsoft.com/office/drawing/2014/main" id="{2B63B941-B686-4F10-8877-27245CDB9524}"/>
              </a:ext>
            </a:extLst>
          </p:cNvPr>
          <p:cNvSpPr/>
          <p:nvPr/>
        </p:nvSpPr>
        <p:spPr bwMode="auto">
          <a:xfrm rot="16200000">
            <a:off x="7826516" y="1066853"/>
            <a:ext cx="91440" cy="1097280"/>
          </a:xfrm>
          <a:prstGeom prst="rightBrac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cs typeface="Arial" charset="0"/>
            </a:endParaRPr>
          </a:p>
        </p:txBody>
      </p:sp>
      <p:sp>
        <p:nvSpPr>
          <p:cNvPr id="44" name="TextBox 43">
            <a:extLst>
              <a:ext uri="{FF2B5EF4-FFF2-40B4-BE49-F238E27FC236}">
                <a16:creationId xmlns:a16="http://schemas.microsoft.com/office/drawing/2014/main" id="{FCBF7BBD-C3E0-42F6-9967-A2A0752CB149}"/>
              </a:ext>
            </a:extLst>
          </p:cNvPr>
          <p:cNvSpPr txBox="1"/>
          <p:nvPr/>
        </p:nvSpPr>
        <p:spPr>
          <a:xfrm>
            <a:off x="8686800" y="2286000"/>
            <a:ext cx="381000" cy="276999"/>
          </a:xfrm>
          <a:prstGeom prst="rect">
            <a:avLst/>
          </a:prstGeom>
          <a:noFill/>
        </p:spPr>
        <p:txBody>
          <a:bodyPr wrap="square" rtlCol="0">
            <a:spAutoFit/>
          </a:bodyPr>
          <a:lstStyle/>
          <a:p>
            <a:r>
              <a:rPr lang="en-US" sz="1200" dirty="0"/>
              <a:t>15</a:t>
            </a:r>
          </a:p>
        </p:txBody>
      </p:sp>
      <p:sp>
        <p:nvSpPr>
          <p:cNvPr id="45" name="TextBox 44">
            <a:extLst>
              <a:ext uri="{FF2B5EF4-FFF2-40B4-BE49-F238E27FC236}">
                <a16:creationId xmlns:a16="http://schemas.microsoft.com/office/drawing/2014/main" id="{45943472-934F-4D19-8B0E-68268F48B63E}"/>
              </a:ext>
            </a:extLst>
          </p:cNvPr>
          <p:cNvSpPr txBox="1"/>
          <p:nvPr/>
        </p:nvSpPr>
        <p:spPr>
          <a:xfrm>
            <a:off x="7707085" y="1323393"/>
            <a:ext cx="351453" cy="276999"/>
          </a:xfrm>
          <a:prstGeom prst="rect">
            <a:avLst/>
          </a:prstGeom>
          <a:noFill/>
        </p:spPr>
        <p:txBody>
          <a:bodyPr wrap="square" rtlCol="0">
            <a:spAutoFit/>
          </a:bodyPr>
          <a:lstStyle/>
          <a:p>
            <a:r>
              <a:rPr lang="en-US" sz="1200" dirty="0"/>
              <a:t>11</a:t>
            </a:r>
          </a:p>
        </p:txBody>
      </p:sp>
      <mc:AlternateContent xmlns:mc="http://schemas.openxmlformats.org/markup-compatibility/2006">
        <mc:Choice xmlns:a14="http://schemas.microsoft.com/office/drawing/2010/main" Requires="a14">
          <p:sp>
            <p:nvSpPr>
              <p:cNvPr id="46" name="Rectangle 45">
                <a:extLst>
                  <a:ext uri="{FF2B5EF4-FFF2-40B4-BE49-F238E27FC236}">
                    <a16:creationId xmlns:a16="http://schemas.microsoft.com/office/drawing/2014/main" id="{5EB50E1A-210D-4F12-8FE2-A345D24D3CD5}"/>
                  </a:ext>
                </a:extLst>
              </p:cNvPr>
              <p:cNvSpPr/>
              <p:nvPr/>
            </p:nvSpPr>
            <p:spPr>
              <a:xfrm>
                <a:off x="-115076" y="3698442"/>
                <a:ext cx="5181600" cy="340158"/>
              </a:xfrm>
              <a:prstGeom prst="rect">
                <a:avLst/>
              </a:prstGeom>
            </p:spPr>
            <p:txBody>
              <a:bodyPr wrap="square">
                <a:spAutoFit/>
              </a:bodyPr>
              <a:lstStyle/>
              <a:p>
                <a:pPr marL="914400" marR="0" algn="r">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d>
                        <m:dPr>
                          <m:begChr m:val="|"/>
                          <m:endChr m:val="|"/>
                          <m:ctrlPr>
                            <a:rPr lang="en-US" sz="1400" i="1">
                              <a:latin typeface="Cambria Math" panose="02040503050406030204" pitchFamily="18" charset="0"/>
                              <a:ea typeface="Times New Roman" panose="02020603050405020304" pitchFamily="18" charset="0"/>
                            </a:rPr>
                          </m:ctrlPr>
                        </m:dPr>
                        <m:e>
                          <m:r>
                            <a:rPr lang="en-US" sz="1400" i="1">
                              <a:latin typeface="Cambria Math" panose="02040503050406030204" pitchFamily="18" charset="0"/>
                              <a:ea typeface="Times New Roman" panose="02020603050405020304" pitchFamily="18" charset="0"/>
                            </a:rPr>
                            <m:t>𝑁𝑜𝑟𝑚</m:t>
                          </m:r>
                          <m:d>
                            <m:dPr>
                              <m:ctrlPr>
                                <a:rPr lang="en-US" sz="1400" i="1">
                                  <a:latin typeface="Cambria Math" panose="02040503050406030204" pitchFamily="18" charset="0"/>
                                  <a:ea typeface="Times New Roman" panose="02020603050405020304" pitchFamily="18" charset="0"/>
                                </a:rPr>
                              </m:ctrlPr>
                            </m:dPr>
                            <m:e>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1</m:t>
                                  </m:r>
                                  <m:r>
                                    <a:rPr lang="en-US" sz="1400" i="1">
                                      <a:latin typeface="Cambria Math" panose="02040503050406030204" pitchFamily="18" charset="0"/>
                                      <a:ea typeface="Times New Roman" panose="02020603050405020304" pitchFamily="18" charset="0"/>
                                    </a:rPr>
                                    <m:t>𝑦</m:t>
                                  </m:r>
                                </m:sub>
                              </m:sSub>
                              <m:r>
                                <a:rPr lang="en-US" sz="1400" i="1">
                                  <a:latin typeface="Cambria Math" panose="02040503050406030204" pitchFamily="18" charset="0"/>
                                  <a:ea typeface="Times New Roman" panose="02020603050405020304" pitchFamily="18" charset="0"/>
                                </a:rPr>
                                <m:t>−</m:t>
                              </m:r>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0</m:t>
                                  </m:r>
                                  <m:r>
                                    <a:rPr lang="en-US" sz="1400" i="1">
                                      <a:latin typeface="Cambria Math" panose="02040503050406030204" pitchFamily="18" charset="0"/>
                                      <a:ea typeface="Times New Roman" panose="02020603050405020304" pitchFamily="18" charset="0"/>
                                    </a:rPr>
                                    <m:t>𝑦</m:t>
                                  </m:r>
                                </m:sub>
                              </m:sSub>
                            </m:e>
                          </m:d>
                          <m:r>
                            <a:rPr lang="en-US" sz="1400" i="1">
                              <a:latin typeface="Cambria Math" panose="02040503050406030204" pitchFamily="18" charset="0"/>
                              <a:ea typeface="Times New Roman" panose="02020603050405020304" pitchFamily="18" charset="0"/>
                            </a:rPr>
                            <m:t>−</m:t>
                          </m:r>
                          <m:r>
                            <a:rPr lang="en-US" sz="1400" i="1">
                              <a:latin typeface="Cambria Math" panose="02040503050406030204" pitchFamily="18" charset="0"/>
                              <a:ea typeface="Times New Roman" panose="02020603050405020304" pitchFamily="18" charset="0"/>
                            </a:rPr>
                            <m:t>𝑁𝑜𝑟𝑚</m:t>
                          </m:r>
                          <m:d>
                            <m:dPr>
                              <m:ctrlPr>
                                <a:rPr lang="en-US" sz="1400" i="1">
                                  <a:latin typeface="Cambria Math" panose="02040503050406030204" pitchFamily="18" charset="0"/>
                                  <a:ea typeface="Times New Roman" panose="02020603050405020304" pitchFamily="18" charset="0"/>
                                </a:rPr>
                              </m:ctrlPr>
                            </m:dPr>
                            <m:e>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2</m:t>
                                  </m:r>
                                  <m:r>
                                    <a:rPr lang="en-US" sz="1400" i="1">
                                      <a:latin typeface="Cambria Math" panose="02040503050406030204" pitchFamily="18" charset="0"/>
                                      <a:ea typeface="Times New Roman" panose="02020603050405020304" pitchFamily="18" charset="0"/>
                                    </a:rPr>
                                    <m:t>𝑦</m:t>
                                  </m:r>
                                </m:sub>
                              </m:sSub>
                              <m:r>
                                <a:rPr lang="en-US" sz="1400" i="1">
                                  <a:latin typeface="Cambria Math" panose="02040503050406030204" pitchFamily="18" charset="0"/>
                                  <a:ea typeface="Times New Roman" panose="02020603050405020304" pitchFamily="18" charset="0"/>
                                </a:rPr>
                                <m:t>−</m:t>
                              </m:r>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0</m:t>
                                  </m:r>
                                  <m:r>
                                    <a:rPr lang="en-US" sz="1400" i="1">
                                      <a:latin typeface="Cambria Math" panose="02040503050406030204" pitchFamily="18" charset="0"/>
                                      <a:ea typeface="Times New Roman" panose="02020603050405020304" pitchFamily="18" charset="0"/>
                                    </a:rPr>
                                    <m:t>𝑦</m:t>
                                  </m:r>
                                </m:sub>
                              </m:sSub>
                            </m:e>
                          </m:d>
                        </m:e>
                      </m:d>
                      <m:r>
                        <a:rPr lang="en-US" sz="1400" i="1">
                          <a:latin typeface="Cambria Math" panose="02040503050406030204" pitchFamily="18" charset="0"/>
                          <a:ea typeface="Times New Roman" panose="02020603050405020304" pitchFamily="18" charset="0"/>
                          <a:cs typeface="Times New Roman" panose="02020603050405020304" pitchFamily="18" charset="0"/>
                        </a:rPr>
                        <m:t>&lt; </m:t>
                      </m:r>
                      <m:r>
                        <m:rPr>
                          <m:nor/>
                        </m:rPr>
                        <a:rPr lang="en-US" sz="1400" dirty="0">
                          <a:latin typeface="Times New Roman" panose="02020603050405020304" pitchFamily="18" charset="0"/>
                          <a:ea typeface="Times New Roman" panose="02020603050405020304" pitchFamily="18" charset="0"/>
                        </a:rPr>
                        <m:t> 128∗3.25</m:t>
                      </m:r>
                    </m:oMath>
                  </m:oMathPara>
                </a14:m>
                <a:endParaRPr lang="en-US" sz="1400" dirty="0">
                  <a:latin typeface="Times New Roman" panose="02020603050405020304" pitchFamily="18" charset="0"/>
                  <a:ea typeface="Times New Roman" panose="02020603050405020304" pitchFamily="18" charset="0"/>
                </a:endParaRPr>
              </a:p>
            </p:txBody>
          </p:sp>
        </mc:Choice>
        <mc:Fallback>
          <p:sp>
            <p:nvSpPr>
              <p:cNvPr id="46" name="Rectangle 45">
                <a:extLst>
                  <a:ext uri="{FF2B5EF4-FFF2-40B4-BE49-F238E27FC236}">
                    <a16:creationId xmlns:a16="http://schemas.microsoft.com/office/drawing/2014/main" id="{5EB50E1A-210D-4F12-8FE2-A345D24D3CD5}"/>
                  </a:ext>
                </a:extLst>
              </p:cNvPr>
              <p:cNvSpPr>
                <a:spLocks noRot="1" noChangeAspect="1" noMove="1" noResize="1" noEditPoints="1" noAdjustHandles="1" noChangeArrowheads="1" noChangeShapeType="1" noTextEdit="1"/>
              </p:cNvSpPr>
              <p:nvPr/>
            </p:nvSpPr>
            <p:spPr>
              <a:xfrm>
                <a:off x="-115076" y="3698442"/>
                <a:ext cx="5181600" cy="340158"/>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7" name="Rectangle 46">
                <a:extLst>
                  <a:ext uri="{FF2B5EF4-FFF2-40B4-BE49-F238E27FC236}">
                    <a16:creationId xmlns:a16="http://schemas.microsoft.com/office/drawing/2014/main" id="{7590B1D2-3007-4039-AD33-76C8B2E58840}"/>
                  </a:ext>
                </a:extLst>
              </p:cNvPr>
              <p:cNvSpPr/>
              <p:nvPr/>
            </p:nvSpPr>
            <p:spPr>
              <a:xfrm>
                <a:off x="-648476" y="2688251"/>
                <a:ext cx="4876800" cy="307777"/>
              </a:xfrm>
              <a:prstGeom prst="rect">
                <a:avLst/>
              </a:prstGeom>
            </p:spPr>
            <p:txBody>
              <a:bodyPr wrap="square">
                <a:spAutoFit/>
              </a:bodyPr>
              <a:lstStyle/>
              <a:p>
                <a:pPr marL="914400" marR="0" algn="r">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d>
                        <m:dPr>
                          <m:begChr m:val="|"/>
                          <m:endChr m:val="|"/>
                          <m:ctrlPr>
                            <a:rPr lang="en-US" sz="1400" i="1" smtClean="0">
                              <a:latin typeface="Cambria Math" panose="02040503050406030204" pitchFamily="18" charset="0"/>
                              <a:ea typeface="Times New Roman" panose="02020603050405020304" pitchFamily="18" charset="0"/>
                            </a:rPr>
                          </m:ctrlPr>
                        </m:dPr>
                        <m:e>
                          <m:r>
                            <a:rPr lang="en-US" sz="1400" i="1">
                              <a:latin typeface="Cambria Math" panose="02040503050406030204" pitchFamily="18" charset="0"/>
                              <a:ea typeface="Times New Roman" panose="02020603050405020304" pitchFamily="18" charset="0"/>
                            </a:rPr>
                            <m:t>𝑁𝑜𝑟𝑚</m:t>
                          </m:r>
                          <m:d>
                            <m:dPr>
                              <m:ctrlPr>
                                <a:rPr lang="en-US" sz="1400" i="1">
                                  <a:latin typeface="Cambria Math" panose="02040503050406030204" pitchFamily="18" charset="0"/>
                                  <a:ea typeface="Times New Roman" panose="02020603050405020304" pitchFamily="18" charset="0"/>
                                </a:rPr>
                              </m:ctrlPr>
                            </m:dPr>
                            <m:e>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1</m:t>
                                  </m:r>
                                  <m:r>
                                    <a:rPr lang="en-US" sz="1400" i="1">
                                      <a:latin typeface="Cambria Math" panose="02040503050406030204" pitchFamily="18" charset="0"/>
                                      <a:ea typeface="Times New Roman" panose="02020603050405020304" pitchFamily="18" charset="0"/>
                                    </a:rPr>
                                    <m:t>𝑥</m:t>
                                  </m:r>
                                </m:sub>
                              </m:sSub>
                              <m:r>
                                <a:rPr lang="en-US" sz="1400" i="1">
                                  <a:latin typeface="Cambria Math" panose="02040503050406030204" pitchFamily="18" charset="0"/>
                                  <a:ea typeface="Times New Roman" panose="02020603050405020304" pitchFamily="18" charset="0"/>
                                </a:rPr>
                                <m:t>−</m:t>
                              </m:r>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0</m:t>
                                  </m:r>
                                  <m:r>
                                    <a:rPr lang="en-US" sz="1400" i="1">
                                      <a:latin typeface="Cambria Math" panose="02040503050406030204" pitchFamily="18" charset="0"/>
                                      <a:ea typeface="Times New Roman" panose="02020603050405020304" pitchFamily="18" charset="0"/>
                                    </a:rPr>
                                    <m:t>𝑥</m:t>
                                  </m:r>
                                </m:sub>
                              </m:sSub>
                            </m:e>
                          </m:d>
                          <m:r>
                            <a:rPr lang="en-US" sz="1400" i="1">
                              <a:latin typeface="Cambria Math" panose="02040503050406030204" pitchFamily="18" charset="0"/>
                              <a:ea typeface="Times New Roman" panose="02020603050405020304" pitchFamily="18" charset="0"/>
                            </a:rPr>
                            <m:t>+</m:t>
                          </m:r>
                          <m:r>
                            <a:rPr lang="en-US" sz="1400" i="1">
                              <a:latin typeface="Cambria Math" panose="02040503050406030204" pitchFamily="18" charset="0"/>
                              <a:ea typeface="Times New Roman" panose="02020603050405020304" pitchFamily="18" charset="0"/>
                            </a:rPr>
                            <m:t>𝑁𝑜𝑟𝑚</m:t>
                          </m:r>
                          <m:d>
                            <m:dPr>
                              <m:ctrlPr>
                                <a:rPr lang="en-US" sz="1400" i="1">
                                  <a:latin typeface="Cambria Math" panose="02040503050406030204" pitchFamily="18" charset="0"/>
                                  <a:ea typeface="Times New Roman" panose="02020603050405020304" pitchFamily="18" charset="0"/>
                                </a:rPr>
                              </m:ctrlPr>
                            </m:dPr>
                            <m:e>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2</m:t>
                                  </m:r>
                                  <m:r>
                                    <a:rPr lang="en-US" sz="1400" i="1">
                                      <a:latin typeface="Cambria Math" panose="02040503050406030204" pitchFamily="18" charset="0"/>
                                      <a:ea typeface="Times New Roman" panose="02020603050405020304" pitchFamily="18" charset="0"/>
                                    </a:rPr>
                                    <m:t>𝑥</m:t>
                                  </m:r>
                                </m:sub>
                              </m:sSub>
                              <m:r>
                                <a:rPr lang="en-US" sz="1400" i="1">
                                  <a:latin typeface="Cambria Math" panose="02040503050406030204" pitchFamily="18" charset="0"/>
                                  <a:ea typeface="Times New Roman" panose="02020603050405020304" pitchFamily="18" charset="0"/>
                                </a:rPr>
                                <m:t>−</m:t>
                              </m:r>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0</m:t>
                                  </m:r>
                                  <m:r>
                                    <a:rPr lang="en-US" sz="1400" i="1">
                                      <a:latin typeface="Cambria Math" panose="02040503050406030204" pitchFamily="18" charset="0"/>
                                      <a:ea typeface="Times New Roman" panose="02020603050405020304" pitchFamily="18" charset="0"/>
                                    </a:rPr>
                                    <m:t>𝑥</m:t>
                                  </m:r>
                                </m:sub>
                              </m:sSub>
                            </m:e>
                          </m:d>
                          <m:r>
                            <a:rPr lang="en-US" sz="1400" i="1">
                              <a:latin typeface="Cambria Math" panose="02040503050406030204" pitchFamily="18" charset="0"/>
                              <a:ea typeface="Times New Roman" panose="02020603050405020304" pitchFamily="18" charset="0"/>
                            </a:rPr>
                            <m:t> +128</m:t>
                          </m:r>
                        </m:e>
                      </m:d>
                      <m:r>
                        <a:rPr lang="en-US" sz="1400" i="1">
                          <a:latin typeface="Cambria Math" panose="02040503050406030204" pitchFamily="18" charset="0"/>
                          <a:ea typeface="Times New Roman" panose="02020603050405020304" pitchFamily="18" charset="0"/>
                        </a:rPr>
                        <m:t>+</m:t>
                      </m:r>
                    </m:oMath>
                  </m:oMathPara>
                </a14:m>
                <a:endParaRPr lang="en-US" sz="1400" dirty="0">
                  <a:latin typeface="Times New Roman" panose="02020603050405020304" pitchFamily="18" charset="0"/>
                  <a:ea typeface="Times New Roman" panose="02020603050405020304" pitchFamily="18" charset="0"/>
                </a:endParaRPr>
              </a:p>
            </p:txBody>
          </p:sp>
        </mc:Choice>
        <mc:Fallback>
          <p:sp>
            <p:nvSpPr>
              <p:cNvPr id="47" name="Rectangle 46">
                <a:extLst>
                  <a:ext uri="{FF2B5EF4-FFF2-40B4-BE49-F238E27FC236}">
                    <a16:creationId xmlns:a16="http://schemas.microsoft.com/office/drawing/2014/main" id="{7590B1D2-3007-4039-AD33-76C8B2E58840}"/>
                  </a:ext>
                </a:extLst>
              </p:cNvPr>
              <p:cNvSpPr>
                <a:spLocks noRot="1" noChangeAspect="1" noMove="1" noResize="1" noEditPoints="1" noAdjustHandles="1" noChangeArrowheads="1" noChangeShapeType="1" noTextEdit="1"/>
              </p:cNvSpPr>
              <p:nvPr/>
            </p:nvSpPr>
            <p:spPr>
              <a:xfrm>
                <a:off x="-648476" y="2688251"/>
                <a:ext cx="4876800" cy="307777"/>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8" name="Rectangle 47">
                <a:extLst>
                  <a:ext uri="{FF2B5EF4-FFF2-40B4-BE49-F238E27FC236}">
                    <a16:creationId xmlns:a16="http://schemas.microsoft.com/office/drawing/2014/main" id="{FD458931-2454-4BAB-9091-FB8E2A61D741}"/>
                  </a:ext>
                </a:extLst>
              </p:cNvPr>
              <p:cNvSpPr/>
              <p:nvPr/>
            </p:nvSpPr>
            <p:spPr>
              <a:xfrm>
                <a:off x="-94862" y="3390665"/>
                <a:ext cx="4343400" cy="307777"/>
              </a:xfrm>
              <a:prstGeom prst="rect">
                <a:avLst/>
              </a:prstGeom>
            </p:spPr>
            <p:txBody>
              <a:bodyPr wrap="square">
                <a:spAutoFit/>
              </a:bodyPr>
              <a:lstStyle/>
              <a:p>
                <a:pPr marL="914400" marR="0" algn="r">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d>
                        <m:dPr>
                          <m:begChr m:val="|"/>
                          <m:endChr m:val="|"/>
                          <m:ctrlPr>
                            <a:rPr lang="en-US" sz="1400" i="1">
                              <a:latin typeface="Cambria Math" panose="02040503050406030204" pitchFamily="18" charset="0"/>
                              <a:ea typeface="Times New Roman" panose="02020603050405020304" pitchFamily="18" charset="0"/>
                            </a:rPr>
                          </m:ctrlPr>
                        </m:dPr>
                        <m:e>
                          <m:r>
                            <a:rPr lang="en-US" sz="1400" i="1">
                              <a:latin typeface="Cambria Math" panose="02040503050406030204" pitchFamily="18" charset="0"/>
                              <a:ea typeface="Times New Roman" panose="02020603050405020304" pitchFamily="18" charset="0"/>
                            </a:rPr>
                            <m:t>𝑁𝑜𝑟𝑚</m:t>
                          </m:r>
                          <m:d>
                            <m:dPr>
                              <m:ctrlPr>
                                <a:rPr lang="en-US" sz="1400" i="1">
                                  <a:latin typeface="Cambria Math" panose="02040503050406030204" pitchFamily="18" charset="0"/>
                                  <a:ea typeface="Times New Roman" panose="02020603050405020304" pitchFamily="18" charset="0"/>
                                </a:rPr>
                              </m:ctrlPr>
                            </m:dPr>
                            <m:e>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1</m:t>
                                  </m:r>
                                  <m:r>
                                    <a:rPr lang="en-US" sz="1400" i="1">
                                      <a:latin typeface="Cambria Math" panose="02040503050406030204" pitchFamily="18" charset="0"/>
                                      <a:ea typeface="Times New Roman" panose="02020603050405020304" pitchFamily="18" charset="0"/>
                                    </a:rPr>
                                    <m:t>𝑥</m:t>
                                  </m:r>
                                </m:sub>
                              </m:sSub>
                              <m:r>
                                <a:rPr lang="en-US" sz="1400" i="1">
                                  <a:latin typeface="Cambria Math" panose="02040503050406030204" pitchFamily="18" charset="0"/>
                                  <a:ea typeface="Times New Roman" panose="02020603050405020304" pitchFamily="18" charset="0"/>
                                </a:rPr>
                                <m:t>−</m:t>
                              </m:r>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0</m:t>
                                  </m:r>
                                  <m:r>
                                    <a:rPr lang="en-US" sz="1400" i="1">
                                      <a:latin typeface="Cambria Math" panose="02040503050406030204" pitchFamily="18" charset="0"/>
                                      <a:ea typeface="Times New Roman" panose="02020603050405020304" pitchFamily="18" charset="0"/>
                                    </a:rPr>
                                    <m:t>𝑥</m:t>
                                  </m:r>
                                </m:sub>
                              </m:sSub>
                            </m:e>
                          </m:d>
                          <m:r>
                            <a:rPr lang="en-US" sz="1400" i="1">
                              <a:latin typeface="Cambria Math" panose="02040503050406030204" pitchFamily="18" charset="0"/>
                              <a:ea typeface="Times New Roman" panose="02020603050405020304" pitchFamily="18" charset="0"/>
                            </a:rPr>
                            <m:t>−</m:t>
                          </m:r>
                          <m:r>
                            <a:rPr lang="en-US" sz="1400" i="1">
                              <a:latin typeface="Cambria Math" panose="02040503050406030204" pitchFamily="18" charset="0"/>
                              <a:ea typeface="Times New Roman" panose="02020603050405020304" pitchFamily="18" charset="0"/>
                            </a:rPr>
                            <m:t>𝑁𝑜𝑟𝑚</m:t>
                          </m:r>
                          <m:d>
                            <m:dPr>
                              <m:ctrlPr>
                                <a:rPr lang="en-US" sz="1400" i="1">
                                  <a:latin typeface="Cambria Math" panose="02040503050406030204" pitchFamily="18" charset="0"/>
                                  <a:ea typeface="Times New Roman" panose="02020603050405020304" pitchFamily="18" charset="0"/>
                                </a:rPr>
                              </m:ctrlPr>
                            </m:dPr>
                            <m:e>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2</m:t>
                                  </m:r>
                                  <m:r>
                                    <a:rPr lang="en-US" sz="1400" i="1">
                                      <a:latin typeface="Cambria Math" panose="02040503050406030204" pitchFamily="18" charset="0"/>
                                      <a:ea typeface="Times New Roman" panose="02020603050405020304" pitchFamily="18" charset="0"/>
                                    </a:rPr>
                                    <m:t>𝑥</m:t>
                                  </m:r>
                                </m:sub>
                              </m:sSub>
                              <m:r>
                                <a:rPr lang="en-US" sz="1400" i="1">
                                  <a:latin typeface="Cambria Math" panose="02040503050406030204" pitchFamily="18" charset="0"/>
                                  <a:ea typeface="Times New Roman" panose="02020603050405020304" pitchFamily="18" charset="0"/>
                                </a:rPr>
                                <m:t>−</m:t>
                              </m:r>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0</m:t>
                                  </m:r>
                                  <m:r>
                                    <a:rPr lang="en-US" sz="1400" i="1">
                                      <a:latin typeface="Cambria Math" panose="02040503050406030204" pitchFamily="18" charset="0"/>
                                      <a:ea typeface="Times New Roman" panose="02020603050405020304" pitchFamily="18" charset="0"/>
                                    </a:rPr>
                                    <m:t>𝑥</m:t>
                                  </m:r>
                                </m:sub>
                              </m:sSub>
                            </m:e>
                          </m:d>
                        </m:e>
                      </m:d>
                      <m:r>
                        <a:rPr lang="en-US" sz="1400" i="1">
                          <a:latin typeface="Cambria Math" panose="02040503050406030204" pitchFamily="18" charset="0"/>
                          <a:ea typeface="Times New Roman" panose="02020603050405020304" pitchFamily="18" charset="0"/>
                        </a:rPr>
                        <m:t>+</m:t>
                      </m:r>
                    </m:oMath>
                  </m:oMathPara>
                </a14:m>
                <a:endParaRPr lang="en-US" sz="1400" dirty="0">
                  <a:latin typeface="Times New Roman" panose="02020603050405020304" pitchFamily="18" charset="0"/>
                  <a:ea typeface="Times New Roman" panose="02020603050405020304" pitchFamily="18" charset="0"/>
                </a:endParaRPr>
              </a:p>
            </p:txBody>
          </p:sp>
        </mc:Choice>
        <mc:Fallback>
          <p:sp>
            <p:nvSpPr>
              <p:cNvPr id="48" name="Rectangle 47">
                <a:extLst>
                  <a:ext uri="{FF2B5EF4-FFF2-40B4-BE49-F238E27FC236}">
                    <a16:creationId xmlns:a16="http://schemas.microsoft.com/office/drawing/2014/main" id="{FD458931-2454-4BAB-9091-FB8E2A61D741}"/>
                  </a:ext>
                </a:extLst>
              </p:cNvPr>
              <p:cNvSpPr>
                <a:spLocks noRot="1" noChangeAspect="1" noMove="1" noResize="1" noEditPoints="1" noAdjustHandles="1" noChangeArrowheads="1" noChangeShapeType="1" noTextEdit="1"/>
              </p:cNvSpPr>
              <p:nvPr/>
            </p:nvSpPr>
            <p:spPr>
              <a:xfrm>
                <a:off x="-94862" y="3390665"/>
                <a:ext cx="4343400" cy="307777"/>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9" name="Rectangle 48">
                <a:extLst>
                  <a:ext uri="{FF2B5EF4-FFF2-40B4-BE49-F238E27FC236}">
                    <a16:creationId xmlns:a16="http://schemas.microsoft.com/office/drawing/2014/main" id="{87204E78-CA6E-45C2-AB0E-D437E3F8A450}"/>
                  </a:ext>
                </a:extLst>
              </p:cNvPr>
              <p:cNvSpPr/>
              <p:nvPr/>
            </p:nvSpPr>
            <p:spPr>
              <a:xfrm>
                <a:off x="-685800" y="3010621"/>
                <a:ext cx="4876800" cy="340158"/>
              </a:xfrm>
              <a:prstGeom prst="rect">
                <a:avLst/>
              </a:prstGeom>
            </p:spPr>
            <p:txBody>
              <a:bodyPr wrap="square">
                <a:spAutoFit/>
              </a:bodyPr>
              <a:lstStyle/>
              <a:p>
                <a:pPr marL="914400" marR="0" algn="r">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d>
                        <m:dPr>
                          <m:begChr m:val="|"/>
                          <m:endChr m:val="|"/>
                          <m:ctrlPr>
                            <a:rPr lang="en-US" sz="1400" i="1" smtClean="0">
                              <a:latin typeface="Cambria Math" panose="02040503050406030204" pitchFamily="18" charset="0"/>
                              <a:ea typeface="Times New Roman" panose="02020603050405020304" pitchFamily="18" charset="0"/>
                            </a:rPr>
                          </m:ctrlPr>
                        </m:dPr>
                        <m:e>
                          <m:r>
                            <a:rPr lang="en-US" sz="1400" i="1">
                              <a:latin typeface="Cambria Math" panose="02040503050406030204" pitchFamily="18" charset="0"/>
                              <a:ea typeface="Times New Roman" panose="02020603050405020304" pitchFamily="18" charset="0"/>
                            </a:rPr>
                            <m:t>𝑁𝑜𝑟𝑚</m:t>
                          </m:r>
                          <m:d>
                            <m:dPr>
                              <m:ctrlPr>
                                <a:rPr lang="en-US" sz="1400" i="1">
                                  <a:latin typeface="Cambria Math" panose="02040503050406030204" pitchFamily="18" charset="0"/>
                                  <a:ea typeface="Times New Roman" panose="02020603050405020304" pitchFamily="18" charset="0"/>
                                </a:rPr>
                              </m:ctrlPr>
                            </m:dPr>
                            <m:e>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1</m:t>
                                  </m:r>
                                  <m:r>
                                    <a:rPr lang="en-US" sz="1400" b="0" i="1" smtClean="0">
                                      <a:latin typeface="Cambria Math" panose="02040503050406030204" pitchFamily="18" charset="0"/>
                                      <a:ea typeface="Times New Roman" panose="02020603050405020304" pitchFamily="18" charset="0"/>
                                    </a:rPr>
                                    <m:t>𝑦</m:t>
                                  </m:r>
                                </m:sub>
                              </m:sSub>
                              <m:r>
                                <a:rPr lang="en-US" sz="1400" i="1">
                                  <a:latin typeface="Cambria Math" panose="02040503050406030204" pitchFamily="18" charset="0"/>
                                  <a:ea typeface="Times New Roman" panose="02020603050405020304" pitchFamily="18" charset="0"/>
                                </a:rPr>
                                <m:t>−</m:t>
                              </m:r>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0</m:t>
                                  </m:r>
                                  <m:r>
                                    <a:rPr lang="en-US" sz="1400" b="0" i="1" smtClean="0">
                                      <a:latin typeface="Cambria Math" panose="02040503050406030204" pitchFamily="18" charset="0"/>
                                      <a:ea typeface="Times New Roman" panose="02020603050405020304" pitchFamily="18" charset="0"/>
                                    </a:rPr>
                                    <m:t>𝑦</m:t>
                                  </m:r>
                                </m:sub>
                              </m:sSub>
                            </m:e>
                          </m:d>
                          <m:r>
                            <a:rPr lang="en-US" sz="1400" i="1">
                              <a:latin typeface="Cambria Math" panose="02040503050406030204" pitchFamily="18" charset="0"/>
                              <a:ea typeface="Times New Roman" panose="02020603050405020304" pitchFamily="18" charset="0"/>
                            </a:rPr>
                            <m:t>+</m:t>
                          </m:r>
                          <m:r>
                            <a:rPr lang="en-US" sz="1400" i="1">
                              <a:latin typeface="Cambria Math" panose="02040503050406030204" pitchFamily="18" charset="0"/>
                              <a:ea typeface="Times New Roman" panose="02020603050405020304" pitchFamily="18" charset="0"/>
                            </a:rPr>
                            <m:t>𝑁𝑜𝑟𝑚</m:t>
                          </m:r>
                          <m:d>
                            <m:dPr>
                              <m:ctrlPr>
                                <a:rPr lang="en-US" sz="1400" i="1">
                                  <a:latin typeface="Cambria Math" panose="02040503050406030204" pitchFamily="18" charset="0"/>
                                  <a:ea typeface="Times New Roman" panose="02020603050405020304" pitchFamily="18" charset="0"/>
                                </a:rPr>
                              </m:ctrlPr>
                            </m:dPr>
                            <m:e>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2</m:t>
                                  </m:r>
                                  <m:r>
                                    <a:rPr lang="en-US" sz="1400" b="0" i="1" smtClean="0">
                                      <a:latin typeface="Cambria Math" panose="02040503050406030204" pitchFamily="18" charset="0"/>
                                      <a:ea typeface="Times New Roman" panose="02020603050405020304" pitchFamily="18" charset="0"/>
                                    </a:rPr>
                                    <m:t>𝑦</m:t>
                                  </m:r>
                                </m:sub>
                              </m:sSub>
                              <m:r>
                                <a:rPr lang="en-US" sz="1400" i="1">
                                  <a:latin typeface="Cambria Math" panose="02040503050406030204" pitchFamily="18" charset="0"/>
                                  <a:ea typeface="Times New Roman" panose="02020603050405020304" pitchFamily="18" charset="0"/>
                                </a:rPr>
                                <m:t>−</m:t>
                              </m:r>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0</m:t>
                                  </m:r>
                                  <m:r>
                                    <a:rPr lang="en-US" sz="1400" b="0" i="1" smtClean="0">
                                      <a:latin typeface="Cambria Math" panose="02040503050406030204" pitchFamily="18" charset="0"/>
                                      <a:ea typeface="Times New Roman" panose="02020603050405020304" pitchFamily="18" charset="0"/>
                                    </a:rPr>
                                    <m:t>𝑦</m:t>
                                  </m:r>
                                </m:sub>
                              </m:sSub>
                            </m:e>
                          </m:d>
                          <m:r>
                            <a:rPr lang="en-US" sz="1400" i="1">
                              <a:latin typeface="Cambria Math" panose="02040503050406030204" pitchFamily="18" charset="0"/>
                              <a:ea typeface="Times New Roman" panose="02020603050405020304" pitchFamily="18" charset="0"/>
                            </a:rPr>
                            <m:t> +128</m:t>
                          </m:r>
                        </m:e>
                      </m:d>
                      <m:r>
                        <a:rPr lang="en-US" sz="1400" i="1">
                          <a:latin typeface="Cambria Math" panose="02040503050406030204" pitchFamily="18" charset="0"/>
                          <a:ea typeface="Times New Roman" panose="02020603050405020304" pitchFamily="18" charset="0"/>
                        </a:rPr>
                        <m:t>+</m:t>
                      </m:r>
                    </m:oMath>
                  </m:oMathPara>
                </a14:m>
                <a:endParaRPr lang="en-US" sz="1400" dirty="0">
                  <a:latin typeface="Times New Roman" panose="02020603050405020304" pitchFamily="18" charset="0"/>
                  <a:ea typeface="Times New Roman" panose="02020603050405020304" pitchFamily="18" charset="0"/>
                </a:endParaRPr>
              </a:p>
            </p:txBody>
          </p:sp>
        </mc:Choice>
        <mc:Fallback>
          <p:sp>
            <p:nvSpPr>
              <p:cNvPr id="49" name="Rectangle 48">
                <a:extLst>
                  <a:ext uri="{FF2B5EF4-FFF2-40B4-BE49-F238E27FC236}">
                    <a16:creationId xmlns:a16="http://schemas.microsoft.com/office/drawing/2014/main" id="{87204E78-CA6E-45C2-AB0E-D437E3F8A450}"/>
                  </a:ext>
                </a:extLst>
              </p:cNvPr>
              <p:cNvSpPr>
                <a:spLocks noRot="1" noChangeAspect="1" noMove="1" noResize="1" noEditPoints="1" noAdjustHandles="1" noChangeArrowheads="1" noChangeShapeType="1" noTextEdit="1"/>
              </p:cNvSpPr>
              <p:nvPr/>
            </p:nvSpPr>
            <p:spPr>
              <a:xfrm>
                <a:off x="-685800" y="3010621"/>
                <a:ext cx="4876800" cy="340158"/>
              </a:xfrm>
              <a:prstGeom prst="rect">
                <a:avLst/>
              </a:prstGeom>
              <a:blipFill>
                <a:blip r:embed="rId6"/>
                <a:stretch>
                  <a:fillRect/>
                </a:stretch>
              </a:blipFill>
            </p:spPr>
            <p:txBody>
              <a:bodyPr/>
              <a:lstStyle/>
              <a:p>
                <a:r>
                  <a:rPr lang="en-US">
                    <a:noFill/>
                  </a:rPr>
                  <a:t> </a:t>
                </a:r>
              </a:p>
            </p:txBody>
          </p:sp>
        </mc:Fallback>
      </mc:AlternateContent>
      <p:sp>
        <p:nvSpPr>
          <p:cNvPr id="51" name="TextBox 50">
            <a:extLst>
              <a:ext uri="{FF2B5EF4-FFF2-40B4-BE49-F238E27FC236}">
                <a16:creationId xmlns:a16="http://schemas.microsoft.com/office/drawing/2014/main" id="{E5D41F5E-CB89-43BA-940E-6983102D4E33}"/>
              </a:ext>
            </a:extLst>
          </p:cNvPr>
          <p:cNvSpPr txBox="1"/>
          <p:nvPr/>
        </p:nvSpPr>
        <p:spPr>
          <a:xfrm>
            <a:off x="6096000" y="4769251"/>
            <a:ext cx="3048000" cy="461665"/>
          </a:xfrm>
          <a:prstGeom prst="rect">
            <a:avLst/>
          </a:prstGeom>
          <a:noFill/>
        </p:spPr>
        <p:txBody>
          <a:bodyPr wrap="square" rtlCol="0">
            <a:spAutoFit/>
          </a:bodyPr>
          <a:lstStyle/>
          <a:p>
            <a:r>
              <a:rPr lang="en-US" sz="1200" dirty="0"/>
              <a:t>Example of worst case bandwidth achieving an INTER_4x8 (CU size = 8x8)</a:t>
            </a:r>
          </a:p>
        </p:txBody>
      </p:sp>
    </p:spTree>
    <p:extLst>
      <p:ext uri="{BB962C8B-B14F-4D97-AF65-F5344CB8AC3E}">
        <p14:creationId xmlns:p14="http://schemas.microsoft.com/office/powerpoint/2010/main" val="22359519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Proposed2: </a:t>
            </a:r>
            <a:br>
              <a:rPr lang="en-US" dirty="0"/>
            </a:br>
            <a:r>
              <a:rPr lang="en-US" dirty="0"/>
              <a:t>Worst-case achieves INTER_9x9</a:t>
            </a:r>
          </a:p>
        </p:txBody>
      </p:sp>
      <p:sp>
        <p:nvSpPr>
          <p:cNvPr id="3" name="Content Placeholder 2"/>
          <p:cNvSpPr>
            <a:spLocks noGrp="1"/>
          </p:cNvSpPr>
          <p:nvPr>
            <p:ph idx="1"/>
          </p:nvPr>
        </p:nvSpPr>
        <p:spPr>
          <a:xfrm>
            <a:off x="163514" y="1006162"/>
            <a:ext cx="6000132" cy="4658492"/>
          </a:xfrm>
        </p:spPr>
        <p:txBody>
          <a:bodyPr/>
          <a:lstStyle/>
          <a:p>
            <a:r>
              <a:rPr lang="en-US" dirty="0"/>
              <a:t>Restriction for worst-case bandwidth achieve an INTER_9x9</a:t>
            </a:r>
          </a:p>
          <a:p>
            <a:pPr marL="0" indent="0">
              <a:buNone/>
            </a:pPr>
            <a:endParaRPr lang="en-US" b="1" dirty="0"/>
          </a:p>
          <a:p>
            <a:endParaRPr lang="en-US" b="1" dirty="0"/>
          </a:p>
          <a:p>
            <a:endParaRPr lang="en-US" b="1" dirty="0"/>
          </a:p>
          <a:p>
            <a:endParaRPr lang="en-US" b="1" dirty="0"/>
          </a:p>
          <a:p>
            <a:endParaRPr lang="en-US" sz="1400" kern="1200" dirty="0">
              <a:solidFill>
                <a:schemeClr val="tx1"/>
              </a:solidFill>
            </a:endParaRPr>
          </a:p>
          <a:p>
            <a:endParaRPr lang="en-US" sz="1400" kern="1200" dirty="0">
              <a:solidFill>
                <a:schemeClr val="tx1"/>
              </a:solidFill>
            </a:endParaRPr>
          </a:p>
          <a:p>
            <a:endParaRPr lang="en-US" sz="1400" kern="1200" dirty="0">
              <a:solidFill>
                <a:schemeClr val="tx1"/>
              </a:solidFill>
            </a:endParaRPr>
          </a:p>
          <a:p>
            <a:endParaRPr lang="en-US" b="1" dirty="0"/>
          </a:p>
          <a:p>
            <a:pPr marL="0" indent="0">
              <a:buNone/>
            </a:pPr>
            <a:endParaRPr lang="en-US" sz="1400" dirty="0"/>
          </a:p>
        </p:txBody>
      </p:sp>
      <p:graphicFrame>
        <p:nvGraphicFramePr>
          <p:cNvPr id="4" name="Table 3">
            <a:extLst>
              <a:ext uri="{FF2B5EF4-FFF2-40B4-BE49-F238E27FC236}">
                <a16:creationId xmlns:a16="http://schemas.microsoft.com/office/drawing/2014/main" id="{FE9BA176-EB00-4ADA-820C-50239F9F1A88}"/>
              </a:ext>
            </a:extLst>
          </p:cNvPr>
          <p:cNvGraphicFramePr>
            <a:graphicFrameLocks noGrp="1"/>
          </p:cNvGraphicFramePr>
          <p:nvPr>
            <p:extLst>
              <p:ext uri="{D42A27DB-BD31-4B8C-83A1-F6EECF244321}">
                <p14:modId xmlns:p14="http://schemas.microsoft.com/office/powerpoint/2010/main" val="3818672962"/>
              </p:ext>
            </p:extLst>
          </p:nvPr>
        </p:nvGraphicFramePr>
        <p:xfrm>
          <a:off x="5943600" y="4820920"/>
          <a:ext cx="838200" cy="741680"/>
        </p:xfrm>
        <a:graphic>
          <a:graphicData uri="http://schemas.openxmlformats.org/drawingml/2006/table">
            <a:tbl>
              <a:tblPr firstRow="1" bandRow="1">
                <a:tableStyleId>{5940675A-B579-460E-94D1-54222C63F5DA}</a:tableStyleId>
              </a:tblPr>
              <a:tblGrid>
                <a:gridCol w="419100">
                  <a:extLst>
                    <a:ext uri="{9D8B030D-6E8A-4147-A177-3AD203B41FA5}">
                      <a16:colId xmlns:a16="http://schemas.microsoft.com/office/drawing/2014/main" val="685095770"/>
                    </a:ext>
                  </a:extLst>
                </a:gridCol>
                <a:gridCol w="419100">
                  <a:extLst>
                    <a:ext uri="{9D8B030D-6E8A-4147-A177-3AD203B41FA5}">
                      <a16:colId xmlns:a16="http://schemas.microsoft.com/office/drawing/2014/main" val="1734266068"/>
                    </a:ext>
                  </a:extLst>
                </a:gridCol>
              </a:tblGrid>
              <a:tr h="370840">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881656966"/>
                  </a:ext>
                </a:extLst>
              </a:tr>
              <a:tr h="370840">
                <a:tc>
                  <a:txBody>
                    <a:bodyPr/>
                    <a:lstStyle/>
                    <a:p>
                      <a:endParaRPr lang="en-US"/>
                    </a:p>
                  </a:txBody>
                  <a:tcPr/>
                </a:tc>
                <a:tc>
                  <a:txBody>
                    <a:bodyPr/>
                    <a:lstStyle/>
                    <a:p>
                      <a:endParaRPr lang="en-US" dirty="0"/>
                    </a:p>
                  </a:txBody>
                  <a:tcPr/>
                </a:tc>
                <a:extLst>
                  <a:ext uri="{0D108BD9-81ED-4DB2-BD59-A6C34878D82A}">
                    <a16:rowId xmlns:a16="http://schemas.microsoft.com/office/drawing/2014/main" val="2433248823"/>
                  </a:ext>
                </a:extLst>
              </a:tr>
            </a:tbl>
          </a:graphicData>
        </a:graphic>
      </p:graphicFrame>
      <p:graphicFrame>
        <p:nvGraphicFramePr>
          <p:cNvPr id="5" name="Table 4">
            <a:extLst>
              <a:ext uri="{FF2B5EF4-FFF2-40B4-BE49-F238E27FC236}">
                <a16:creationId xmlns:a16="http://schemas.microsoft.com/office/drawing/2014/main" id="{D74A958B-6137-4DBA-82B3-05133F0C145A}"/>
              </a:ext>
            </a:extLst>
          </p:cNvPr>
          <p:cNvGraphicFramePr>
            <a:graphicFrameLocks noGrp="1"/>
          </p:cNvGraphicFramePr>
          <p:nvPr>
            <p:extLst>
              <p:ext uri="{D42A27DB-BD31-4B8C-83A1-F6EECF244321}">
                <p14:modId xmlns:p14="http://schemas.microsoft.com/office/powerpoint/2010/main" val="3386222346"/>
              </p:ext>
            </p:extLst>
          </p:nvPr>
        </p:nvGraphicFramePr>
        <p:xfrm>
          <a:off x="7085822" y="3429000"/>
          <a:ext cx="1656963" cy="1447800"/>
        </p:xfrm>
        <a:graphic>
          <a:graphicData uri="http://schemas.openxmlformats.org/drawingml/2006/table">
            <a:tbl>
              <a:tblPr firstRow="1" bandRow="1">
                <a:tableStyleId>{5940675A-B579-460E-94D1-54222C63F5DA}</a:tableStyleId>
              </a:tblPr>
              <a:tblGrid>
                <a:gridCol w="1656963">
                  <a:extLst>
                    <a:ext uri="{9D8B030D-6E8A-4147-A177-3AD203B41FA5}">
                      <a16:colId xmlns:a16="http://schemas.microsoft.com/office/drawing/2014/main" val="685095770"/>
                    </a:ext>
                  </a:extLst>
                </a:gridCol>
              </a:tblGrid>
              <a:tr h="1447800">
                <a:tc>
                  <a:txBody>
                    <a:bodyPr/>
                    <a:lstStyle/>
                    <a:p>
                      <a:endParaRPr lang="en-US" dirty="0"/>
                    </a:p>
                  </a:txBody>
                  <a:tcPr>
                    <a:lnB w="12700" cap="flat" cmpd="sng" algn="ctr">
                      <a:solidFill>
                        <a:schemeClr val="tx1"/>
                      </a:solidFill>
                      <a:prstDash val="solid"/>
                      <a:round/>
                      <a:headEnd type="none" w="med" len="med"/>
                      <a:tailEnd type="none" w="med" len="med"/>
                    </a:lnB>
                    <a:solidFill>
                      <a:schemeClr val="bg2">
                        <a:lumMod val="40000"/>
                        <a:lumOff val="60000"/>
                      </a:schemeClr>
                    </a:solidFill>
                  </a:tcPr>
                </a:tc>
                <a:extLst>
                  <a:ext uri="{0D108BD9-81ED-4DB2-BD59-A6C34878D82A}">
                    <a16:rowId xmlns:a16="http://schemas.microsoft.com/office/drawing/2014/main" val="2881656966"/>
                  </a:ext>
                </a:extLst>
              </a:tr>
            </a:tbl>
          </a:graphicData>
        </a:graphic>
      </p:graphicFrame>
      <p:cxnSp>
        <p:nvCxnSpPr>
          <p:cNvPr id="14" name="Straight Arrow Connector 13">
            <a:extLst>
              <a:ext uri="{FF2B5EF4-FFF2-40B4-BE49-F238E27FC236}">
                <a16:creationId xmlns:a16="http://schemas.microsoft.com/office/drawing/2014/main" id="{4321829A-DD87-4029-8063-F890C380C8D0}"/>
              </a:ext>
            </a:extLst>
          </p:cNvPr>
          <p:cNvCxnSpPr>
            <a:cxnSpLocks/>
          </p:cNvCxnSpPr>
          <p:nvPr/>
        </p:nvCxnSpPr>
        <p:spPr bwMode="auto">
          <a:xfrm flipV="1">
            <a:off x="5943600" y="3785617"/>
            <a:ext cx="1751046" cy="1035303"/>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982E581-B660-4FB5-94AE-EED72929FCD6}"/>
              </a:ext>
            </a:extLst>
          </p:cNvPr>
          <p:cNvCxnSpPr>
            <a:cxnSpLocks/>
            <a:stCxn id="4" idx="0"/>
          </p:cNvCxnSpPr>
          <p:nvPr/>
        </p:nvCxnSpPr>
        <p:spPr bwMode="auto">
          <a:xfrm flipV="1">
            <a:off x="6362700" y="3859936"/>
            <a:ext cx="1560546" cy="960984"/>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44B52588-A734-4BD7-B774-430FBB5915F4}"/>
              </a:ext>
            </a:extLst>
          </p:cNvPr>
          <p:cNvCxnSpPr>
            <a:cxnSpLocks/>
          </p:cNvCxnSpPr>
          <p:nvPr/>
        </p:nvCxnSpPr>
        <p:spPr bwMode="auto">
          <a:xfrm flipV="1">
            <a:off x="6362700" y="4135191"/>
            <a:ext cx="1540332" cy="1044671"/>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96B69056-D305-43D3-8FE0-F889CDDD5FE9}"/>
              </a:ext>
            </a:extLst>
          </p:cNvPr>
          <p:cNvCxnSpPr>
            <a:cxnSpLocks/>
            <a:stCxn id="4" idx="1"/>
          </p:cNvCxnSpPr>
          <p:nvPr/>
        </p:nvCxnSpPr>
        <p:spPr bwMode="auto">
          <a:xfrm flipV="1">
            <a:off x="5943600" y="4099748"/>
            <a:ext cx="1827246" cy="1092012"/>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2" name="Right Brace 41">
            <a:extLst>
              <a:ext uri="{FF2B5EF4-FFF2-40B4-BE49-F238E27FC236}">
                <a16:creationId xmlns:a16="http://schemas.microsoft.com/office/drawing/2014/main" id="{A822555A-7B3B-4F8E-86F4-E7E3FAFDDE60}"/>
              </a:ext>
            </a:extLst>
          </p:cNvPr>
          <p:cNvSpPr/>
          <p:nvPr/>
        </p:nvSpPr>
        <p:spPr bwMode="auto">
          <a:xfrm>
            <a:off x="8781662" y="3428999"/>
            <a:ext cx="91440" cy="1463040"/>
          </a:xfrm>
          <a:prstGeom prst="rightBrac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cs typeface="Arial" charset="0"/>
            </a:endParaRPr>
          </a:p>
        </p:txBody>
      </p:sp>
      <p:sp>
        <p:nvSpPr>
          <p:cNvPr id="44" name="TextBox 43">
            <a:extLst>
              <a:ext uri="{FF2B5EF4-FFF2-40B4-BE49-F238E27FC236}">
                <a16:creationId xmlns:a16="http://schemas.microsoft.com/office/drawing/2014/main" id="{FCBF7BBD-C3E0-42F6-9967-A2A0752CB149}"/>
              </a:ext>
            </a:extLst>
          </p:cNvPr>
          <p:cNvSpPr txBox="1"/>
          <p:nvPr/>
        </p:nvSpPr>
        <p:spPr>
          <a:xfrm>
            <a:off x="8839200" y="3962400"/>
            <a:ext cx="381000" cy="276999"/>
          </a:xfrm>
          <a:prstGeom prst="rect">
            <a:avLst/>
          </a:prstGeom>
          <a:noFill/>
        </p:spPr>
        <p:txBody>
          <a:bodyPr wrap="square" rtlCol="0">
            <a:spAutoFit/>
          </a:bodyPr>
          <a:lstStyle/>
          <a:p>
            <a:r>
              <a:rPr lang="en-US" sz="1200" dirty="0"/>
              <a:t>16</a:t>
            </a:r>
          </a:p>
        </p:txBody>
      </p:sp>
      <p:sp>
        <p:nvSpPr>
          <p:cNvPr id="45" name="TextBox 44">
            <a:extLst>
              <a:ext uri="{FF2B5EF4-FFF2-40B4-BE49-F238E27FC236}">
                <a16:creationId xmlns:a16="http://schemas.microsoft.com/office/drawing/2014/main" id="{45943472-934F-4D19-8B0E-68268F48B63E}"/>
              </a:ext>
            </a:extLst>
          </p:cNvPr>
          <p:cNvSpPr txBox="1"/>
          <p:nvPr/>
        </p:nvSpPr>
        <p:spPr>
          <a:xfrm>
            <a:off x="7735076" y="2971800"/>
            <a:ext cx="351453" cy="276999"/>
          </a:xfrm>
          <a:prstGeom prst="rect">
            <a:avLst/>
          </a:prstGeom>
          <a:noFill/>
        </p:spPr>
        <p:txBody>
          <a:bodyPr wrap="square" rtlCol="0">
            <a:spAutoFit/>
          </a:bodyPr>
          <a:lstStyle/>
          <a:p>
            <a:r>
              <a:rPr lang="en-US" sz="1200" dirty="0"/>
              <a:t>16</a:t>
            </a:r>
          </a:p>
        </p:txBody>
      </p:sp>
      <mc:AlternateContent xmlns:mc="http://schemas.openxmlformats.org/markup-compatibility/2006">
        <mc:Choice xmlns:a14="http://schemas.microsoft.com/office/drawing/2010/main" Requires="a14">
          <p:sp>
            <p:nvSpPr>
              <p:cNvPr id="6" name="Rectangle 5">
                <a:extLst>
                  <a:ext uri="{FF2B5EF4-FFF2-40B4-BE49-F238E27FC236}">
                    <a16:creationId xmlns:a16="http://schemas.microsoft.com/office/drawing/2014/main" id="{D4873207-8F03-4BF6-9D36-C28F2E002C42}"/>
                  </a:ext>
                </a:extLst>
              </p:cNvPr>
              <p:cNvSpPr/>
              <p:nvPr/>
            </p:nvSpPr>
            <p:spPr>
              <a:xfrm>
                <a:off x="308209" y="1752600"/>
                <a:ext cx="5544103" cy="3724930"/>
              </a:xfrm>
              <a:prstGeom prst="rect">
                <a:avLst/>
              </a:prstGeom>
            </p:spPr>
            <p:txBody>
              <a:bodyPr wrap="square">
                <a:spAutoFit/>
              </a:bodyPr>
              <a:lstStyle/>
              <a:p>
                <a:pPr>
                  <a:lnSpc>
                    <a:spcPct val="150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i="1" dirty="0">
                  <a:ea typeface="Times New Roman" panose="02020603050405020304" pitchFamily="18" charset="0"/>
                </a:endParaRPr>
              </a:p>
              <a:p>
                <a:pPr>
                  <a:lnSpc>
                    <a:spcPct val="150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i="1" dirty="0">
                    <a:ea typeface="Times New Roman" panose="02020603050405020304" pitchFamily="18" charset="0"/>
                  </a:rPr>
                  <a:t>A </a:t>
                </a:r>
                <a:r>
                  <a:rPr lang="en-US" sz="1400" dirty="0">
                    <a:ea typeface="Times New Roman" panose="02020603050405020304" pitchFamily="18" charset="0"/>
                  </a:rPr>
                  <a:t>= </a:t>
                </a:r>
                <a14:m>
                  <m:oMath xmlns:m="http://schemas.openxmlformats.org/officeDocument/2006/math">
                    <m:r>
                      <a:rPr lang="en-US" sz="1400" b="0" i="0" smtClean="0">
                        <a:latin typeface="Cambria Math" panose="02040503050406030204" pitchFamily="18" charset="0"/>
                        <a:ea typeface="Times New Roman" panose="02020603050405020304" pitchFamily="18" charset="0"/>
                      </a:rPr>
                      <m:t>4∗</m:t>
                    </m:r>
                    <m:r>
                      <a:rPr lang="en-US" sz="1400" i="1">
                        <a:latin typeface="Cambria Math" panose="02040503050406030204" pitchFamily="18" charset="0"/>
                        <a:ea typeface="Times New Roman" panose="02020603050405020304" pitchFamily="18" charset="0"/>
                      </a:rPr>
                      <m:t>𝑁𝑜𝑟𝑚</m:t>
                    </m:r>
                    <m:d>
                      <m:dPr>
                        <m:ctrlPr>
                          <a:rPr lang="en-US" sz="1400" i="1">
                            <a:latin typeface="Cambria Math" panose="02040503050406030204" pitchFamily="18" charset="0"/>
                            <a:ea typeface="Times New Roman" panose="02020603050405020304" pitchFamily="18" charset="0"/>
                          </a:rPr>
                        </m:ctrlPr>
                      </m:dPr>
                      <m:e>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1</m:t>
                            </m:r>
                            <m:r>
                              <a:rPr lang="en-US" sz="1400" i="1">
                                <a:latin typeface="Cambria Math" panose="02040503050406030204" pitchFamily="18" charset="0"/>
                                <a:ea typeface="Times New Roman" panose="02020603050405020304" pitchFamily="18" charset="0"/>
                              </a:rPr>
                              <m:t>𝑥</m:t>
                            </m:r>
                          </m:sub>
                        </m:sSub>
                        <m:r>
                          <a:rPr lang="en-US" sz="1400" i="1">
                            <a:latin typeface="Cambria Math" panose="02040503050406030204" pitchFamily="18" charset="0"/>
                            <a:ea typeface="Times New Roman" panose="02020603050405020304" pitchFamily="18" charset="0"/>
                          </a:rPr>
                          <m:t>−</m:t>
                        </m:r>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0</m:t>
                            </m:r>
                            <m:r>
                              <a:rPr lang="en-US" sz="1400" i="1">
                                <a:latin typeface="Cambria Math" panose="02040503050406030204" pitchFamily="18" charset="0"/>
                                <a:ea typeface="Times New Roman" panose="02020603050405020304" pitchFamily="18" charset="0"/>
                              </a:rPr>
                              <m:t>𝑥</m:t>
                            </m:r>
                          </m:sub>
                        </m:sSub>
                      </m:e>
                    </m:d>
                  </m:oMath>
                </a14:m>
                <a:r>
                  <a:rPr lang="en-US" sz="1400" i="1" dirty="0">
                    <a:latin typeface="Cambria Math" panose="02040503050406030204" pitchFamily="18" charset="0"/>
                    <a:ea typeface="Times New Roman" panose="02020603050405020304" pitchFamily="18" charset="0"/>
                  </a:rPr>
                  <a:t>, B =</a:t>
                </a:r>
                <a:r>
                  <a:rPr lang="en-US" sz="1400" dirty="0">
                    <a:ea typeface="Times New Roman" panose="02020603050405020304" pitchFamily="18" charset="0"/>
                  </a:rPr>
                  <a:t> </a:t>
                </a:r>
                <a14:m>
                  <m:oMath xmlns:m="http://schemas.openxmlformats.org/officeDocument/2006/math">
                    <m:r>
                      <a:rPr lang="en-US" sz="1400" i="1">
                        <a:latin typeface="Cambria Math" panose="02040503050406030204" pitchFamily="18" charset="0"/>
                        <a:ea typeface="Times New Roman" panose="02020603050405020304" pitchFamily="18" charset="0"/>
                      </a:rPr>
                      <m:t>4∗</m:t>
                    </m:r>
                    <m:r>
                      <a:rPr lang="en-US" sz="1400" i="1">
                        <a:latin typeface="Cambria Math" panose="02040503050406030204" pitchFamily="18" charset="0"/>
                        <a:ea typeface="Times New Roman" panose="02020603050405020304" pitchFamily="18" charset="0"/>
                      </a:rPr>
                      <m:t>𝑁𝑜𝑟𝑚</m:t>
                    </m:r>
                    <m:d>
                      <m:dPr>
                        <m:ctrlPr>
                          <a:rPr lang="en-US" sz="1400" i="1">
                            <a:latin typeface="Cambria Math" panose="02040503050406030204" pitchFamily="18" charset="0"/>
                            <a:ea typeface="Times New Roman" panose="02020603050405020304" pitchFamily="18" charset="0"/>
                          </a:rPr>
                        </m:ctrlPr>
                      </m:dPr>
                      <m:e>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1</m:t>
                            </m:r>
                            <m:r>
                              <a:rPr lang="en-US" sz="1400" i="1">
                                <a:latin typeface="Cambria Math" panose="02040503050406030204" pitchFamily="18" charset="0"/>
                                <a:ea typeface="Times New Roman" panose="02020603050405020304" pitchFamily="18" charset="0"/>
                              </a:rPr>
                              <m:t>𝑦</m:t>
                            </m:r>
                          </m:sub>
                        </m:sSub>
                        <m:r>
                          <a:rPr lang="en-US" sz="1400" i="1">
                            <a:latin typeface="Cambria Math" panose="02040503050406030204" pitchFamily="18" charset="0"/>
                            <a:ea typeface="Times New Roman" panose="02020603050405020304" pitchFamily="18" charset="0"/>
                          </a:rPr>
                          <m:t>−</m:t>
                        </m:r>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0</m:t>
                            </m:r>
                            <m:r>
                              <a:rPr lang="en-US" sz="1400" i="1">
                                <a:latin typeface="Cambria Math" panose="02040503050406030204" pitchFamily="18" charset="0"/>
                                <a:ea typeface="Times New Roman" panose="02020603050405020304" pitchFamily="18" charset="0"/>
                              </a:rPr>
                              <m:t>𝑦</m:t>
                            </m:r>
                          </m:sub>
                        </m:sSub>
                      </m:e>
                    </m:d>
                  </m:oMath>
                </a14:m>
                <a:r>
                  <a:rPr lang="en-US" sz="1400" i="1" dirty="0">
                    <a:latin typeface="Cambria Math" panose="02040503050406030204" pitchFamily="18" charset="0"/>
                    <a:ea typeface="Times New Roman" panose="02020603050405020304" pitchFamily="18" charset="0"/>
                  </a:rPr>
                  <a:t>, </a:t>
                </a:r>
              </a:p>
              <a:p>
                <a:pPr>
                  <a:lnSpc>
                    <a:spcPct val="150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i="1" dirty="0">
                    <a:latin typeface="Cambria Math" panose="02040503050406030204" pitchFamily="18" charset="0"/>
                    <a:ea typeface="Times New Roman" panose="02020603050405020304" pitchFamily="18" charset="0"/>
                  </a:rPr>
                  <a:t>C= </a:t>
                </a:r>
                <a14:m>
                  <m:oMath xmlns:m="http://schemas.openxmlformats.org/officeDocument/2006/math">
                    <m:r>
                      <a:rPr lang="en-US" sz="1400" i="1">
                        <a:latin typeface="Cambria Math" panose="02040503050406030204" pitchFamily="18" charset="0"/>
                        <a:ea typeface="Times New Roman" panose="02020603050405020304" pitchFamily="18" charset="0"/>
                      </a:rPr>
                      <m:t>4∗</m:t>
                    </m:r>
                    <m:r>
                      <a:rPr lang="en-US" sz="1400" i="1">
                        <a:latin typeface="Cambria Math" panose="02040503050406030204" pitchFamily="18" charset="0"/>
                        <a:ea typeface="Times New Roman" panose="02020603050405020304" pitchFamily="18" charset="0"/>
                      </a:rPr>
                      <m:t>𝑁𝑜𝑟𝑚</m:t>
                    </m:r>
                    <m:d>
                      <m:dPr>
                        <m:ctrlPr>
                          <a:rPr lang="en-US" sz="1400" i="1">
                            <a:latin typeface="Cambria Math" panose="02040503050406030204" pitchFamily="18" charset="0"/>
                            <a:ea typeface="Times New Roman" panose="02020603050405020304" pitchFamily="18" charset="0"/>
                          </a:rPr>
                        </m:ctrlPr>
                      </m:dPr>
                      <m:e>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2</m:t>
                            </m:r>
                            <m:r>
                              <a:rPr lang="en-US" sz="1400" i="1">
                                <a:latin typeface="Cambria Math" panose="02040503050406030204" pitchFamily="18" charset="0"/>
                                <a:ea typeface="Times New Roman" panose="02020603050405020304" pitchFamily="18" charset="0"/>
                              </a:rPr>
                              <m:t>𝑥</m:t>
                            </m:r>
                          </m:sub>
                        </m:sSub>
                        <m:r>
                          <a:rPr lang="en-US" sz="1400" i="1">
                            <a:latin typeface="Cambria Math" panose="02040503050406030204" pitchFamily="18" charset="0"/>
                            <a:ea typeface="Times New Roman" panose="02020603050405020304" pitchFamily="18" charset="0"/>
                          </a:rPr>
                          <m:t>−</m:t>
                        </m:r>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0</m:t>
                            </m:r>
                            <m:r>
                              <a:rPr lang="en-US" sz="1400" i="1">
                                <a:latin typeface="Cambria Math" panose="02040503050406030204" pitchFamily="18" charset="0"/>
                                <a:ea typeface="Times New Roman" panose="02020603050405020304" pitchFamily="18" charset="0"/>
                              </a:rPr>
                              <m:t>𝑥</m:t>
                            </m:r>
                          </m:sub>
                        </m:sSub>
                      </m:e>
                    </m:d>
                  </m:oMath>
                </a14:m>
                <a:r>
                  <a:rPr lang="en-US" sz="1400" i="1" dirty="0">
                    <a:latin typeface="Cambria Math" panose="02040503050406030204" pitchFamily="18" charset="0"/>
                    <a:ea typeface="Times New Roman" panose="02020603050405020304" pitchFamily="18" charset="0"/>
                  </a:rPr>
                  <a:t>, D = </a:t>
                </a:r>
                <a14:m>
                  <m:oMath xmlns:m="http://schemas.openxmlformats.org/officeDocument/2006/math">
                    <m:r>
                      <a:rPr lang="en-US" sz="1400" i="1">
                        <a:latin typeface="Cambria Math" panose="02040503050406030204" pitchFamily="18" charset="0"/>
                        <a:ea typeface="Times New Roman" panose="02020603050405020304" pitchFamily="18" charset="0"/>
                      </a:rPr>
                      <m:t>4∗</m:t>
                    </m:r>
                    <m:r>
                      <a:rPr lang="en-US" sz="1400" i="1">
                        <a:latin typeface="Cambria Math" panose="02040503050406030204" pitchFamily="18" charset="0"/>
                        <a:ea typeface="Times New Roman" panose="02020603050405020304" pitchFamily="18" charset="0"/>
                      </a:rPr>
                      <m:t>𝑁𝑜𝑟𝑚</m:t>
                    </m:r>
                    <m:d>
                      <m:dPr>
                        <m:ctrlPr>
                          <a:rPr lang="en-US" sz="1400" i="1">
                            <a:latin typeface="Cambria Math" panose="02040503050406030204" pitchFamily="18" charset="0"/>
                            <a:ea typeface="Times New Roman" panose="02020603050405020304" pitchFamily="18" charset="0"/>
                          </a:rPr>
                        </m:ctrlPr>
                      </m:dPr>
                      <m:e>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2</m:t>
                            </m:r>
                            <m:r>
                              <a:rPr lang="en-US" sz="1400" i="1">
                                <a:latin typeface="Cambria Math" panose="02040503050406030204" pitchFamily="18" charset="0"/>
                                <a:ea typeface="Times New Roman" panose="02020603050405020304" pitchFamily="18" charset="0"/>
                              </a:rPr>
                              <m:t>𝑦</m:t>
                            </m:r>
                          </m:sub>
                        </m:sSub>
                        <m:r>
                          <a:rPr lang="en-US" sz="1400" i="1">
                            <a:latin typeface="Cambria Math" panose="02040503050406030204" pitchFamily="18" charset="0"/>
                            <a:ea typeface="Times New Roman" panose="02020603050405020304" pitchFamily="18" charset="0"/>
                          </a:rPr>
                          <m:t>−</m:t>
                        </m:r>
                        <m:sSub>
                          <m:sSubPr>
                            <m:ctrlPr>
                              <a:rPr lang="en-US" sz="1400" i="1">
                                <a:latin typeface="Cambria Math" panose="02040503050406030204" pitchFamily="18" charset="0"/>
                                <a:ea typeface="Times New Roman" panose="02020603050405020304" pitchFamily="18" charset="0"/>
                              </a:rPr>
                            </m:ctrlPr>
                          </m:sSubPr>
                          <m:e>
                            <m:r>
                              <a:rPr lang="en-US" sz="1400" i="1">
                                <a:latin typeface="Cambria Math" panose="02040503050406030204" pitchFamily="18" charset="0"/>
                                <a:ea typeface="Times New Roman" panose="02020603050405020304" pitchFamily="18" charset="0"/>
                              </a:rPr>
                              <m:t>𝑣</m:t>
                            </m:r>
                          </m:e>
                          <m:sub>
                            <m:r>
                              <a:rPr lang="en-US" sz="1400" i="1">
                                <a:latin typeface="Cambria Math" panose="02040503050406030204" pitchFamily="18" charset="0"/>
                                <a:ea typeface="Times New Roman" panose="02020603050405020304" pitchFamily="18" charset="0"/>
                              </a:rPr>
                              <m:t>0</m:t>
                            </m:r>
                            <m:r>
                              <a:rPr lang="en-US" sz="1400" i="1">
                                <a:latin typeface="Cambria Math" panose="02040503050406030204" pitchFamily="18" charset="0"/>
                                <a:ea typeface="Times New Roman" panose="02020603050405020304" pitchFamily="18" charset="0"/>
                              </a:rPr>
                              <m:t>𝑦</m:t>
                            </m:r>
                          </m:sub>
                        </m:sSub>
                      </m:e>
                    </m:d>
                  </m:oMath>
                </a14:m>
                <a:endParaRPr lang="en-US" sz="1400" i="1" dirty="0">
                  <a:latin typeface="Cambria Math" panose="02040503050406030204" pitchFamily="18" charset="0"/>
                  <a:ea typeface="Times New Roman" panose="02020603050405020304" pitchFamily="18" charset="0"/>
                </a:endParaRPr>
              </a:p>
              <a:p>
                <a:r>
                  <a:rPr lang="en-US" sz="1400" i="1" dirty="0" err="1">
                    <a:latin typeface="Cambria Math" panose="02040503050406030204" pitchFamily="18" charset="0"/>
                  </a:rPr>
                  <a:t>pel</a:t>
                </a:r>
                <a:r>
                  <a:rPr lang="en-US" sz="1400" i="1" dirty="0">
                    <a:latin typeface="Cambria Math" panose="02040503050406030204" pitchFamily="18" charset="0"/>
                  </a:rPr>
                  <a:t> = Norm factor * motion precision = 128*16</a:t>
                </a:r>
              </a:p>
              <a:p>
                <a:r>
                  <a:rPr lang="en-US" sz="1400" b="1" dirty="0"/>
                  <a:t> </a:t>
                </a:r>
              </a:p>
              <a:p>
                <a:r>
                  <a:rPr lang="en-US" sz="2000" dirty="0"/>
                  <a:t>Proposed restriction:</a:t>
                </a:r>
              </a:p>
              <a:p>
                <a:endParaRPr lang="en-US" sz="1400" dirty="0"/>
              </a:p>
              <a:p>
                <a:r>
                  <a:rPr lang="en-US" sz="1400" i="1" dirty="0"/>
                  <a:t>  (  -4 *</a:t>
                </a:r>
                <a:r>
                  <a:rPr lang="en-US" sz="1400" i="1" dirty="0" err="1"/>
                  <a:t>pel</a:t>
                </a:r>
                <a:r>
                  <a:rPr lang="en-US" sz="1400" i="1" dirty="0"/>
                  <a:t> &lt; A &lt; </a:t>
                </a:r>
                <a:r>
                  <a:rPr lang="en-US" sz="1400" i="1" dirty="0" err="1"/>
                  <a:t>pel</a:t>
                </a:r>
                <a:r>
                  <a:rPr lang="en-US" sz="1400" i="1" dirty="0"/>
                  <a:t> ) &amp;&amp; ( - </a:t>
                </a:r>
                <a:r>
                  <a:rPr lang="en-US" sz="1400" i="1" dirty="0" err="1"/>
                  <a:t>pel</a:t>
                </a:r>
                <a:r>
                  <a:rPr lang="en-US" sz="1400" i="1" dirty="0"/>
                  <a:t> &lt; B &lt; </a:t>
                </a:r>
                <a:r>
                  <a:rPr lang="en-US" sz="1400" i="1" dirty="0" err="1"/>
                  <a:t>pel</a:t>
                </a:r>
                <a:r>
                  <a:rPr lang="en-US" sz="1400" i="1" dirty="0"/>
                  <a:t> ) &amp;&amp; </a:t>
                </a:r>
              </a:p>
              <a:p>
                <a:r>
                  <a:rPr lang="en-US" sz="1400" i="1" dirty="0"/>
                  <a:t>      ( -</a:t>
                </a:r>
                <a:r>
                  <a:rPr lang="en-US" sz="1400" i="1" dirty="0" err="1"/>
                  <a:t>pel</a:t>
                </a:r>
                <a:r>
                  <a:rPr lang="en-US" sz="1400" i="1" dirty="0"/>
                  <a:t> &lt; C &lt; </a:t>
                </a:r>
                <a:r>
                  <a:rPr lang="en-US" sz="1400" i="1" dirty="0" err="1"/>
                  <a:t>pel</a:t>
                </a:r>
                <a:r>
                  <a:rPr lang="en-US" sz="1400" i="1" dirty="0"/>
                  <a:t> ) &amp;&amp; ( - 4*</a:t>
                </a:r>
                <a:r>
                  <a:rPr lang="en-US" sz="1400" i="1" dirty="0" err="1"/>
                  <a:t>pel</a:t>
                </a:r>
                <a:r>
                  <a:rPr lang="en-US" sz="1400" i="1" dirty="0"/>
                  <a:t> &lt; D &lt; </a:t>
                </a:r>
                <a:r>
                  <a:rPr lang="en-US" sz="1400" i="1" dirty="0" err="1"/>
                  <a:t>pel</a:t>
                </a:r>
                <a:r>
                  <a:rPr lang="en-US" sz="1400" i="1" dirty="0"/>
                  <a:t> ) &amp;&amp;</a:t>
                </a:r>
              </a:p>
              <a:p>
                <a:r>
                  <a:rPr lang="en-US" sz="1400" i="1" dirty="0"/>
                  <a:t>      (-4*</a:t>
                </a:r>
                <a:r>
                  <a:rPr lang="en-US" sz="1400" i="1" dirty="0" err="1"/>
                  <a:t>pel</a:t>
                </a:r>
                <a:r>
                  <a:rPr lang="en-US" sz="1400" i="1" dirty="0"/>
                  <a:t> &lt; (A+C) &lt; </a:t>
                </a:r>
                <a:r>
                  <a:rPr lang="en-US" sz="1400" i="1" dirty="0" err="1"/>
                  <a:t>pel</a:t>
                </a:r>
                <a:r>
                  <a:rPr lang="en-US" sz="1400" i="1" dirty="0"/>
                  <a:t>) &amp;&amp; (-4*</a:t>
                </a:r>
                <a:r>
                  <a:rPr lang="en-US" sz="1400" i="1" dirty="0" err="1"/>
                  <a:t>pel</a:t>
                </a:r>
                <a:r>
                  <a:rPr lang="en-US" sz="1400" i="1" dirty="0"/>
                  <a:t> &lt; (B+D) &lt; </a:t>
                </a:r>
                <a:r>
                  <a:rPr lang="en-US" sz="1400" i="1" dirty="0" err="1"/>
                  <a:t>pel</a:t>
                </a:r>
                <a:r>
                  <a:rPr lang="en-US" sz="1400" i="1" dirty="0"/>
                  <a:t> )</a:t>
                </a:r>
              </a:p>
              <a:p>
                <a:pPr>
                  <a:lnSpc>
                    <a:spcPct val="150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400" i="1" dirty="0"/>
                  <a:t> </a:t>
                </a:r>
              </a:p>
              <a:p>
                <a:pPr>
                  <a:lnSpc>
                    <a:spcPct val="150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400" dirty="0"/>
              </a:p>
            </p:txBody>
          </p:sp>
        </mc:Choice>
        <mc:Fallback>
          <p:sp>
            <p:nvSpPr>
              <p:cNvPr id="6" name="Rectangle 5">
                <a:extLst>
                  <a:ext uri="{FF2B5EF4-FFF2-40B4-BE49-F238E27FC236}">
                    <a16:creationId xmlns:a16="http://schemas.microsoft.com/office/drawing/2014/main" id="{D4873207-8F03-4BF6-9D36-C28F2E002C42}"/>
                  </a:ext>
                </a:extLst>
              </p:cNvPr>
              <p:cNvSpPr>
                <a:spLocks noRot="1" noChangeAspect="1" noMove="1" noResize="1" noEditPoints="1" noAdjustHandles="1" noChangeArrowheads="1" noChangeShapeType="1" noTextEdit="1"/>
              </p:cNvSpPr>
              <p:nvPr/>
            </p:nvSpPr>
            <p:spPr>
              <a:xfrm>
                <a:off x="308209" y="1752600"/>
                <a:ext cx="5544103" cy="3724930"/>
              </a:xfrm>
              <a:prstGeom prst="rect">
                <a:avLst/>
              </a:prstGeom>
              <a:blipFill>
                <a:blip r:embed="rId3"/>
                <a:stretch>
                  <a:fillRect l="-1210"/>
                </a:stretch>
              </a:blipFill>
            </p:spPr>
            <p:txBody>
              <a:bodyPr/>
              <a:lstStyle/>
              <a:p>
                <a:r>
                  <a:rPr lang="en-US">
                    <a:noFill/>
                  </a:rPr>
                  <a:t> </a:t>
                </a:r>
              </a:p>
            </p:txBody>
          </p:sp>
        </mc:Fallback>
      </mc:AlternateContent>
      <p:sp>
        <p:nvSpPr>
          <p:cNvPr id="27" name="Right Brace 26">
            <a:extLst>
              <a:ext uri="{FF2B5EF4-FFF2-40B4-BE49-F238E27FC236}">
                <a16:creationId xmlns:a16="http://schemas.microsoft.com/office/drawing/2014/main" id="{8777D28A-DDDF-4390-8F42-BE32E5ED35E7}"/>
              </a:ext>
            </a:extLst>
          </p:cNvPr>
          <p:cNvSpPr/>
          <p:nvPr/>
        </p:nvSpPr>
        <p:spPr bwMode="auto">
          <a:xfrm rot="16200000">
            <a:off x="7854509" y="2512449"/>
            <a:ext cx="91440" cy="1645920"/>
          </a:xfrm>
          <a:prstGeom prst="rightBrac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cs typeface="Arial" charset="0"/>
            </a:endParaRPr>
          </a:p>
        </p:txBody>
      </p:sp>
      <p:graphicFrame>
        <p:nvGraphicFramePr>
          <p:cNvPr id="28" name="Table 27">
            <a:extLst>
              <a:ext uri="{FF2B5EF4-FFF2-40B4-BE49-F238E27FC236}">
                <a16:creationId xmlns:a16="http://schemas.microsoft.com/office/drawing/2014/main" id="{15363B51-9693-4344-AFA7-631C7F8784FB}"/>
              </a:ext>
            </a:extLst>
          </p:cNvPr>
          <p:cNvGraphicFramePr>
            <a:graphicFrameLocks noGrp="1"/>
          </p:cNvGraphicFramePr>
          <p:nvPr>
            <p:extLst>
              <p:ext uri="{D42A27DB-BD31-4B8C-83A1-F6EECF244321}">
                <p14:modId xmlns:p14="http://schemas.microsoft.com/office/powerpoint/2010/main" val="1794751283"/>
              </p:ext>
            </p:extLst>
          </p:nvPr>
        </p:nvGraphicFramePr>
        <p:xfrm>
          <a:off x="7248331" y="3464809"/>
          <a:ext cx="1133669" cy="992481"/>
        </p:xfrm>
        <a:graphic>
          <a:graphicData uri="http://schemas.openxmlformats.org/drawingml/2006/table">
            <a:tbl>
              <a:tblPr firstRow="1" bandRow="1">
                <a:tableStyleId>{5940675A-B579-460E-94D1-54222C63F5DA}</a:tableStyleId>
              </a:tblPr>
              <a:tblGrid>
                <a:gridCol w="1133669">
                  <a:extLst>
                    <a:ext uri="{9D8B030D-6E8A-4147-A177-3AD203B41FA5}">
                      <a16:colId xmlns:a16="http://schemas.microsoft.com/office/drawing/2014/main" val="685095770"/>
                    </a:ext>
                  </a:extLst>
                </a:gridCol>
              </a:tblGrid>
              <a:tr h="992481">
                <a:tc>
                  <a:txBody>
                    <a:bodyPr/>
                    <a:lstStyle/>
                    <a:p>
                      <a:endParaRPr lang="en-US" dirty="0"/>
                    </a:p>
                  </a:txBody>
                  <a:tcPr/>
                </a:tc>
                <a:extLst>
                  <a:ext uri="{0D108BD9-81ED-4DB2-BD59-A6C34878D82A}">
                    <a16:rowId xmlns:a16="http://schemas.microsoft.com/office/drawing/2014/main" val="2881656966"/>
                  </a:ext>
                </a:extLst>
              </a:tr>
            </a:tbl>
          </a:graphicData>
        </a:graphic>
      </p:graphicFrame>
      <p:graphicFrame>
        <p:nvGraphicFramePr>
          <p:cNvPr id="29" name="Table 28">
            <a:extLst>
              <a:ext uri="{FF2B5EF4-FFF2-40B4-BE49-F238E27FC236}">
                <a16:creationId xmlns:a16="http://schemas.microsoft.com/office/drawing/2014/main" id="{5638D1C4-ADFF-4740-ADE7-B5DD9617672E}"/>
              </a:ext>
            </a:extLst>
          </p:cNvPr>
          <p:cNvGraphicFramePr>
            <a:graphicFrameLocks noGrp="1"/>
          </p:cNvGraphicFramePr>
          <p:nvPr>
            <p:extLst>
              <p:ext uri="{D42A27DB-BD31-4B8C-83A1-F6EECF244321}">
                <p14:modId xmlns:p14="http://schemas.microsoft.com/office/powerpoint/2010/main" val="2484204891"/>
              </p:ext>
            </p:extLst>
          </p:nvPr>
        </p:nvGraphicFramePr>
        <p:xfrm>
          <a:off x="7694646" y="3785617"/>
          <a:ext cx="419100" cy="370840"/>
        </p:xfrm>
        <a:graphic>
          <a:graphicData uri="http://schemas.openxmlformats.org/drawingml/2006/table">
            <a:tbl>
              <a:tblPr firstRow="1" bandRow="1">
                <a:tableStyleId>{5940675A-B579-460E-94D1-54222C63F5DA}</a:tableStyleId>
              </a:tblPr>
              <a:tblGrid>
                <a:gridCol w="419100">
                  <a:extLst>
                    <a:ext uri="{9D8B030D-6E8A-4147-A177-3AD203B41FA5}">
                      <a16:colId xmlns:a16="http://schemas.microsoft.com/office/drawing/2014/main" val="685095770"/>
                    </a:ext>
                  </a:extLst>
                </a:gridCol>
              </a:tblGrid>
              <a:tr h="370840">
                <a:tc>
                  <a:txBody>
                    <a:bodyPr/>
                    <a:lstStyle/>
                    <a:p>
                      <a:endParaRPr lang="en-US" dirty="0"/>
                    </a:p>
                  </a:txBody>
                  <a:tcPr>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lgDash"/>
                      <a:round/>
                      <a:headEnd type="none" w="med" len="med"/>
                      <a:tailEnd type="none" w="med" len="med"/>
                    </a:lnT>
                    <a:lnB w="1270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2433248823"/>
                  </a:ext>
                </a:extLst>
              </a:tr>
            </a:tbl>
          </a:graphicData>
        </a:graphic>
      </p:graphicFrame>
      <p:graphicFrame>
        <p:nvGraphicFramePr>
          <p:cNvPr id="30" name="Table 29">
            <a:extLst>
              <a:ext uri="{FF2B5EF4-FFF2-40B4-BE49-F238E27FC236}">
                <a16:creationId xmlns:a16="http://schemas.microsoft.com/office/drawing/2014/main" id="{0BE06F55-ADE1-4046-BB16-21737616CE2A}"/>
              </a:ext>
            </a:extLst>
          </p:cNvPr>
          <p:cNvGraphicFramePr>
            <a:graphicFrameLocks noGrp="1"/>
          </p:cNvGraphicFramePr>
          <p:nvPr>
            <p:extLst>
              <p:ext uri="{D42A27DB-BD31-4B8C-83A1-F6EECF244321}">
                <p14:modId xmlns:p14="http://schemas.microsoft.com/office/powerpoint/2010/main" val="1027219444"/>
              </p:ext>
            </p:extLst>
          </p:nvPr>
        </p:nvGraphicFramePr>
        <p:xfrm>
          <a:off x="7410062" y="3520466"/>
          <a:ext cx="1133669" cy="992481"/>
        </p:xfrm>
        <a:graphic>
          <a:graphicData uri="http://schemas.openxmlformats.org/drawingml/2006/table">
            <a:tbl>
              <a:tblPr firstRow="1" bandRow="1">
                <a:tableStyleId>{5940675A-B579-460E-94D1-54222C63F5DA}</a:tableStyleId>
              </a:tblPr>
              <a:tblGrid>
                <a:gridCol w="1133669">
                  <a:extLst>
                    <a:ext uri="{9D8B030D-6E8A-4147-A177-3AD203B41FA5}">
                      <a16:colId xmlns:a16="http://schemas.microsoft.com/office/drawing/2014/main" val="685095770"/>
                    </a:ext>
                  </a:extLst>
                </a:gridCol>
              </a:tblGrid>
              <a:tr h="992481">
                <a:tc>
                  <a:txBody>
                    <a:bodyPr/>
                    <a:lstStyle/>
                    <a:p>
                      <a:endParaRPr lang="en-US" dirty="0"/>
                    </a:p>
                  </a:txBody>
                  <a:tcPr/>
                </a:tc>
                <a:extLst>
                  <a:ext uri="{0D108BD9-81ED-4DB2-BD59-A6C34878D82A}">
                    <a16:rowId xmlns:a16="http://schemas.microsoft.com/office/drawing/2014/main" val="2881656966"/>
                  </a:ext>
                </a:extLst>
              </a:tr>
            </a:tbl>
          </a:graphicData>
        </a:graphic>
      </p:graphicFrame>
      <p:graphicFrame>
        <p:nvGraphicFramePr>
          <p:cNvPr id="31" name="Table 30">
            <a:extLst>
              <a:ext uri="{FF2B5EF4-FFF2-40B4-BE49-F238E27FC236}">
                <a16:creationId xmlns:a16="http://schemas.microsoft.com/office/drawing/2014/main" id="{F160E199-9550-4B4E-8EC6-D0647D8B8B06}"/>
              </a:ext>
            </a:extLst>
          </p:cNvPr>
          <p:cNvGraphicFramePr>
            <a:graphicFrameLocks noGrp="1"/>
          </p:cNvGraphicFramePr>
          <p:nvPr>
            <p:extLst>
              <p:ext uri="{D42A27DB-BD31-4B8C-83A1-F6EECF244321}">
                <p14:modId xmlns:p14="http://schemas.microsoft.com/office/powerpoint/2010/main" val="3895456695"/>
              </p:ext>
            </p:extLst>
          </p:nvPr>
        </p:nvGraphicFramePr>
        <p:xfrm>
          <a:off x="7941908" y="3859936"/>
          <a:ext cx="419100" cy="370840"/>
        </p:xfrm>
        <a:graphic>
          <a:graphicData uri="http://schemas.openxmlformats.org/drawingml/2006/table">
            <a:tbl>
              <a:tblPr firstRow="1" bandRow="1">
                <a:tableStyleId>{5940675A-B579-460E-94D1-54222C63F5DA}</a:tableStyleId>
              </a:tblPr>
              <a:tblGrid>
                <a:gridCol w="419100">
                  <a:extLst>
                    <a:ext uri="{9D8B030D-6E8A-4147-A177-3AD203B41FA5}">
                      <a16:colId xmlns:a16="http://schemas.microsoft.com/office/drawing/2014/main" val="685095770"/>
                    </a:ext>
                  </a:extLst>
                </a:gridCol>
              </a:tblGrid>
              <a:tr h="370840">
                <a:tc>
                  <a:txBody>
                    <a:bodyPr/>
                    <a:lstStyle/>
                    <a:p>
                      <a:endParaRPr lang="en-US" dirty="0"/>
                    </a:p>
                  </a:txBody>
                  <a:tcPr>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lgDash"/>
                      <a:round/>
                      <a:headEnd type="none" w="med" len="med"/>
                      <a:tailEnd type="none" w="med" len="med"/>
                    </a:lnT>
                    <a:lnB w="1270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2433248823"/>
                  </a:ext>
                </a:extLst>
              </a:tr>
            </a:tbl>
          </a:graphicData>
        </a:graphic>
      </p:graphicFrame>
      <p:graphicFrame>
        <p:nvGraphicFramePr>
          <p:cNvPr id="32" name="Table 31">
            <a:extLst>
              <a:ext uri="{FF2B5EF4-FFF2-40B4-BE49-F238E27FC236}">
                <a16:creationId xmlns:a16="http://schemas.microsoft.com/office/drawing/2014/main" id="{4738FBD0-CC23-4E08-84E9-2937F92C3DBD}"/>
              </a:ext>
            </a:extLst>
          </p:cNvPr>
          <p:cNvGraphicFramePr>
            <a:graphicFrameLocks noGrp="1"/>
          </p:cNvGraphicFramePr>
          <p:nvPr>
            <p:extLst>
              <p:ext uri="{D42A27DB-BD31-4B8C-83A1-F6EECF244321}">
                <p14:modId xmlns:p14="http://schemas.microsoft.com/office/powerpoint/2010/main" val="4175212663"/>
              </p:ext>
            </p:extLst>
          </p:nvPr>
        </p:nvGraphicFramePr>
        <p:xfrm>
          <a:off x="7324531" y="3722954"/>
          <a:ext cx="1133669" cy="992481"/>
        </p:xfrm>
        <a:graphic>
          <a:graphicData uri="http://schemas.openxmlformats.org/drawingml/2006/table">
            <a:tbl>
              <a:tblPr firstRow="1" bandRow="1">
                <a:tableStyleId>{5940675A-B579-460E-94D1-54222C63F5DA}</a:tableStyleId>
              </a:tblPr>
              <a:tblGrid>
                <a:gridCol w="1133669">
                  <a:extLst>
                    <a:ext uri="{9D8B030D-6E8A-4147-A177-3AD203B41FA5}">
                      <a16:colId xmlns:a16="http://schemas.microsoft.com/office/drawing/2014/main" val="685095770"/>
                    </a:ext>
                  </a:extLst>
                </a:gridCol>
              </a:tblGrid>
              <a:tr h="992481">
                <a:tc>
                  <a:txBody>
                    <a:bodyPr/>
                    <a:lstStyle/>
                    <a:p>
                      <a:endParaRPr lang="en-US" dirty="0"/>
                    </a:p>
                  </a:txBody>
                  <a:tcPr/>
                </a:tc>
                <a:extLst>
                  <a:ext uri="{0D108BD9-81ED-4DB2-BD59-A6C34878D82A}">
                    <a16:rowId xmlns:a16="http://schemas.microsoft.com/office/drawing/2014/main" val="2881656966"/>
                  </a:ext>
                </a:extLst>
              </a:tr>
            </a:tbl>
          </a:graphicData>
        </a:graphic>
      </p:graphicFrame>
      <p:graphicFrame>
        <p:nvGraphicFramePr>
          <p:cNvPr id="33" name="Table 32">
            <a:extLst>
              <a:ext uri="{FF2B5EF4-FFF2-40B4-BE49-F238E27FC236}">
                <a16:creationId xmlns:a16="http://schemas.microsoft.com/office/drawing/2014/main" id="{F01C7C39-379B-4B55-B83C-418BEB571E25}"/>
              </a:ext>
            </a:extLst>
          </p:cNvPr>
          <p:cNvGraphicFramePr>
            <a:graphicFrameLocks noGrp="1"/>
          </p:cNvGraphicFramePr>
          <p:nvPr>
            <p:extLst>
              <p:ext uri="{D42A27DB-BD31-4B8C-83A1-F6EECF244321}">
                <p14:modId xmlns:p14="http://schemas.microsoft.com/office/powerpoint/2010/main" val="2564785699"/>
              </p:ext>
            </p:extLst>
          </p:nvPr>
        </p:nvGraphicFramePr>
        <p:xfrm>
          <a:off x="7770846" y="4099748"/>
          <a:ext cx="419100" cy="370840"/>
        </p:xfrm>
        <a:graphic>
          <a:graphicData uri="http://schemas.openxmlformats.org/drawingml/2006/table">
            <a:tbl>
              <a:tblPr firstRow="1" bandRow="1">
                <a:tableStyleId>{5940675A-B579-460E-94D1-54222C63F5DA}</a:tableStyleId>
              </a:tblPr>
              <a:tblGrid>
                <a:gridCol w="419100">
                  <a:extLst>
                    <a:ext uri="{9D8B030D-6E8A-4147-A177-3AD203B41FA5}">
                      <a16:colId xmlns:a16="http://schemas.microsoft.com/office/drawing/2014/main" val="685095770"/>
                    </a:ext>
                  </a:extLst>
                </a:gridCol>
              </a:tblGrid>
              <a:tr h="370840">
                <a:tc>
                  <a:txBody>
                    <a:bodyPr/>
                    <a:lstStyle/>
                    <a:p>
                      <a:endParaRPr lang="en-US" dirty="0"/>
                    </a:p>
                  </a:txBody>
                  <a:tcPr>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lgDash"/>
                      <a:round/>
                      <a:headEnd type="none" w="med" len="med"/>
                      <a:tailEnd type="none" w="med" len="med"/>
                    </a:lnT>
                    <a:lnB w="1270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2433248823"/>
                  </a:ext>
                </a:extLst>
              </a:tr>
            </a:tbl>
          </a:graphicData>
        </a:graphic>
      </p:graphicFrame>
      <p:graphicFrame>
        <p:nvGraphicFramePr>
          <p:cNvPr id="34" name="Table 33">
            <a:extLst>
              <a:ext uri="{FF2B5EF4-FFF2-40B4-BE49-F238E27FC236}">
                <a16:creationId xmlns:a16="http://schemas.microsoft.com/office/drawing/2014/main" id="{34EA43D6-CE61-4796-9972-C0B19A7EEC6A}"/>
              </a:ext>
            </a:extLst>
          </p:cNvPr>
          <p:cNvGraphicFramePr>
            <a:graphicFrameLocks noGrp="1"/>
          </p:cNvGraphicFramePr>
          <p:nvPr>
            <p:extLst>
              <p:ext uri="{D42A27DB-BD31-4B8C-83A1-F6EECF244321}">
                <p14:modId xmlns:p14="http://schemas.microsoft.com/office/powerpoint/2010/main" val="151371258"/>
              </p:ext>
            </p:extLst>
          </p:nvPr>
        </p:nvGraphicFramePr>
        <p:xfrm>
          <a:off x="7456717" y="3758397"/>
          <a:ext cx="1133669" cy="992481"/>
        </p:xfrm>
        <a:graphic>
          <a:graphicData uri="http://schemas.openxmlformats.org/drawingml/2006/table">
            <a:tbl>
              <a:tblPr firstRow="1" bandRow="1">
                <a:tableStyleId>{5940675A-B579-460E-94D1-54222C63F5DA}</a:tableStyleId>
              </a:tblPr>
              <a:tblGrid>
                <a:gridCol w="1133669">
                  <a:extLst>
                    <a:ext uri="{9D8B030D-6E8A-4147-A177-3AD203B41FA5}">
                      <a16:colId xmlns:a16="http://schemas.microsoft.com/office/drawing/2014/main" val="685095770"/>
                    </a:ext>
                  </a:extLst>
                </a:gridCol>
              </a:tblGrid>
              <a:tr h="992481">
                <a:tc>
                  <a:txBody>
                    <a:bodyPr/>
                    <a:lstStyle/>
                    <a:p>
                      <a:endParaRPr lang="en-US" dirty="0"/>
                    </a:p>
                  </a:txBody>
                  <a:tcPr/>
                </a:tc>
                <a:extLst>
                  <a:ext uri="{0D108BD9-81ED-4DB2-BD59-A6C34878D82A}">
                    <a16:rowId xmlns:a16="http://schemas.microsoft.com/office/drawing/2014/main" val="2881656966"/>
                  </a:ext>
                </a:extLst>
              </a:tr>
            </a:tbl>
          </a:graphicData>
        </a:graphic>
      </p:graphicFrame>
      <p:graphicFrame>
        <p:nvGraphicFramePr>
          <p:cNvPr id="35" name="Table 34">
            <a:extLst>
              <a:ext uri="{FF2B5EF4-FFF2-40B4-BE49-F238E27FC236}">
                <a16:creationId xmlns:a16="http://schemas.microsoft.com/office/drawing/2014/main" id="{248E9FCB-4DF6-4B9D-B7FC-EB7C95404B61}"/>
              </a:ext>
            </a:extLst>
          </p:cNvPr>
          <p:cNvGraphicFramePr>
            <a:graphicFrameLocks noGrp="1"/>
          </p:cNvGraphicFramePr>
          <p:nvPr>
            <p:extLst>
              <p:ext uri="{D42A27DB-BD31-4B8C-83A1-F6EECF244321}">
                <p14:modId xmlns:p14="http://schemas.microsoft.com/office/powerpoint/2010/main" val="1834374848"/>
              </p:ext>
            </p:extLst>
          </p:nvPr>
        </p:nvGraphicFramePr>
        <p:xfrm>
          <a:off x="7903032" y="4135191"/>
          <a:ext cx="419100" cy="370840"/>
        </p:xfrm>
        <a:graphic>
          <a:graphicData uri="http://schemas.openxmlformats.org/drawingml/2006/table">
            <a:tbl>
              <a:tblPr firstRow="1" bandRow="1">
                <a:tableStyleId>{5940675A-B579-460E-94D1-54222C63F5DA}</a:tableStyleId>
              </a:tblPr>
              <a:tblGrid>
                <a:gridCol w="419100">
                  <a:extLst>
                    <a:ext uri="{9D8B030D-6E8A-4147-A177-3AD203B41FA5}">
                      <a16:colId xmlns:a16="http://schemas.microsoft.com/office/drawing/2014/main" val="685095770"/>
                    </a:ext>
                  </a:extLst>
                </a:gridCol>
              </a:tblGrid>
              <a:tr h="370840">
                <a:tc>
                  <a:txBody>
                    <a:bodyPr/>
                    <a:lstStyle/>
                    <a:p>
                      <a:endParaRPr lang="en-US" dirty="0"/>
                    </a:p>
                  </a:txBody>
                  <a:tcPr>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lgDash"/>
                      <a:round/>
                      <a:headEnd type="none" w="med" len="med"/>
                      <a:tailEnd type="none" w="med" len="med"/>
                    </a:lnT>
                    <a:lnB w="12700" cap="flat" cmpd="sng" algn="ctr">
                      <a:solidFill>
                        <a:schemeClr val="tx1"/>
                      </a:solidFill>
                      <a:prstDash val="lgDash"/>
                      <a:round/>
                      <a:headEnd type="none" w="med" len="med"/>
                      <a:tailEnd type="none" w="med" len="med"/>
                    </a:lnB>
                  </a:tcPr>
                </a:tc>
                <a:extLst>
                  <a:ext uri="{0D108BD9-81ED-4DB2-BD59-A6C34878D82A}">
                    <a16:rowId xmlns:a16="http://schemas.microsoft.com/office/drawing/2014/main" val="2433248823"/>
                  </a:ext>
                </a:extLst>
              </a:tr>
            </a:tbl>
          </a:graphicData>
        </a:graphic>
      </p:graphicFrame>
      <p:sp>
        <p:nvSpPr>
          <p:cNvPr id="39" name="TextBox 38">
            <a:extLst>
              <a:ext uri="{FF2B5EF4-FFF2-40B4-BE49-F238E27FC236}">
                <a16:creationId xmlns:a16="http://schemas.microsoft.com/office/drawing/2014/main" id="{C576D3DB-09F9-4186-9A70-FB496D0AADBA}"/>
              </a:ext>
            </a:extLst>
          </p:cNvPr>
          <p:cNvSpPr txBox="1"/>
          <p:nvPr/>
        </p:nvSpPr>
        <p:spPr>
          <a:xfrm>
            <a:off x="6097556" y="5597972"/>
            <a:ext cx="3048000" cy="461665"/>
          </a:xfrm>
          <a:prstGeom prst="rect">
            <a:avLst/>
          </a:prstGeom>
          <a:noFill/>
        </p:spPr>
        <p:txBody>
          <a:bodyPr wrap="square" rtlCol="0">
            <a:spAutoFit/>
          </a:bodyPr>
          <a:lstStyle/>
          <a:p>
            <a:r>
              <a:rPr lang="en-US" sz="1200" dirty="0"/>
              <a:t>Example of worst case bandwidth of an 8x8 CU achieving an INTER_9x9</a:t>
            </a:r>
          </a:p>
        </p:txBody>
      </p:sp>
    </p:spTree>
    <p:extLst>
      <p:ext uri="{BB962C8B-B14F-4D97-AF65-F5344CB8AC3E}">
        <p14:creationId xmlns:p14="http://schemas.microsoft.com/office/powerpoint/2010/main" val="415932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29FDF7A-8D3F-4414-ACB8-F373BB6F686A}"/>
              </a:ext>
            </a:extLst>
          </p:cNvPr>
          <p:cNvSpPr txBox="1">
            <a:spLocks/>
          </p:cNvSpPr>
          <p:nvPr/>
        </p:nvSpPr>
        <p:spPr bwMode="auto">
          <a:xfrm>
            <a:off x="198682" y="342133"/>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a:lstStyle>
          <a:p>
            <a:r>
              <a:rPr lang="en-US" kern="0" dirty="0"/>
              <a:t>Test a: Worse case bandwidth equal to 4x8/8x4 Bi-prediction and Uni-prediction</a:t>
            </a:r>
          </a:p>
        </p:txBody>
      </p:sp>
      <p:graphicFrame>
        <p:nvGraphicFramePr>
          <p:cNvPr id="7" name="Table 6">
            <a:extLst>
              <a:ext uri="{FF2B5EF4-FFF2-40B4-BE49-F238E27FC236}">
                <a16:creationId xmlns:a16="http://schemas.microsoft.com/office/drawing/2014/main" id="{EAF7BBE3-66EF-478E-AC6D-06C637049C91}"/>
              </a:ext>
            </a:extLst>
          </p:cNvPr>
          <p:cNvGraphicFramePr>
            <a:graphicFrameLocks noGrp="1"/>
          </p:cNvGraphicFramePr>
          <p:nvPr>
            <p:extLst>
              <p:ext uri="{D42A27DB-BD31-4B8C-83A1-F6EECF244321}">
                <p14:modId xmlns:p14="http://schemas.microsoft.com/office/powerpoint/2010/main" val="404030204"/>
              </p:ext>
            </p:extLst>
          </p:nvPr>
        </p:nvGraphicFramePr>
        <p:xfrm>
          <a:off x="1905000" y="1447805"/>
          <a:ext cx="5029198" cy="2362195"/>
        </p:xfrm>
        <a:graphic>
          <a:graphicData uri="http://schemas.openxmlformats.org/drawingml/2006/table">
            <a:tbl>
              <a:tblPr/>
              <a:tblGrid>
                <a:gridCol w="1397948">
                  <a:extLst>
                    <a:ext uri="{9D8B030D-6E8A-4147-A177-3AD203B41FA5}">
                      <a16:colId xmlns:a16="http://schemas.microsoft.com/office/drawing/2014/main" val="1237188466"/>
                    </a:ext>
                  </a:extLst>
                </a:gridCol>
                <a:gridCol w="726250">
                  <a:extLst>
                    <a:ext uri="{9D8B030D-6E8A-4147-A177-3AD203B41FA5}">
                      <a16:colId xmlns:a16="http://schemas.microsoft.com/office/drawing/2014/main" val="1275011534"/>
                    </a:ext>
                  </a:extLst>
                </a:gridCol>
                <a:gridCol w="726250">
                  <a:extLst>
                    <a:ext uri="{9D8B030D-6E8A-4147-A177-3AD203B41FA5}">
                      <a16:colId xmlns:a16="http://schemas.microsoft.com/office/drawing/2014/main" val="1787004481"/>
                    </a:ext>
                  </a:extLst>
                </a:gridCol>
                <a:gridCol w="726250">
                  <a:extLst>
                    <a:ext uri="{9D8B030D-6E8A-4147-A177-3AD203B41FA5}">
                      <a16:colId xmlns:a16="http://schemas.microsoft.com/office/drawing/2014/main" val="372366215"/>
                    </a:ext>
                  </a:extLst>
                </a:gridCol>
                <a:gridCol w="726250">
                  <a:extLst>
                    <a:ext uri="{9D8B030D-6E8A-4147-A177-3AD203B41FA5}">
                      <a16:colId xmlns:a16="http://schemas.microsoft.com/office/drawing/2014/main" val="1076629802"/>
                    </a:ext>
                  </a:extLst>
                </a:gridCol>
                <a:gridCol w="726250">
                  <a:extLst>
                    <a:ext uri="{9D8B030D-6E8A-4147-A177-3AD203B41FA5}">
                      <a16:colId xmlns:a16="http://schemas.microsoft.com/office/drawing/2014/main" val="3825388615"/>
                    </a:ext>
                  </a:extLst>
                </a:gridCol>
              </a:tblGrid>
              <a:tr h="21474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07581353"/>
                  </a:ext>
                </a:extLst>
              </a:tr>
              <a:tr h="21474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Over VTM-2.0.1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91308217"/>
                  </a:ext>
                </a:extLst>
              </a:tr>
              <a:tr h="21474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9365083"/>
                  </a:ext>
                </a:extLst>
              </a:tr>
              <a:tr h="214745">
                <a:tc>
                  <a:txBody>
                    <a:bodyPr/>
                    <a:lstStyle/>
                    <a:p>
                      <a:pPr algn="ctr" fontAlgn="ctr"/>
                      <a:r>
                        <a:rPr lang="en-US" sz="1100" b="0" i="0" u="none" strike="noStrike" dirty="0">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115%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239091795"/>
                  </a:ext>
                </a:extLst>
              </a:tr>
              <a:tr h="214745">
                <a:tc>
                  <a:txBody>
                    <a:bodyPr/>
                    <a:lstStyle/>
                    <a:p>
                      <a:pPr algn="ctr" fontAlgn="ctr"/>
                      <a:r>
                        <a:rPr lang="en-US" sz="11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0346033"/>
                  </a:ext>
                </a:extLst>
              </a:tr>
              <a:tr h="214745">
                <a:tc>
                  <a:txBody>
                    <a:bodyPr/>
                    <a:lstStyle/>
                    <a:p>
                      <a:pPr algn="ctr" fontAlgn="ctr"/>
                      <a:r>
                        <a:rPr lang="en-US" sz="11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82%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60664128"/>
                  </a:ext>
                </a:extLst>
              </a:tr>
              <a:tr h="214745">
                <a:tc>
                  <a:txBody>
                    <a:bodyPr/>
                    <a:lstStyle/>
                    <a:p>
                      <a:pPr algn="ctr" fontAlgn="ctr"/>
                      <a:r>
                        <a:rPr lang="en-US" sz="11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0.06%</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96%</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22089020"/>
                  </a:ext>
                </a:extLst>
              </a:tr>
              <a:tr h="214745">
                <a:tc>
                  <a:txBody>
                    <a:bodyPr/>
                    <a:lstStyle/>
                    <a:p>
                      <a:pPr algn="ctr" fontAlgn="ctr"/>
                      <a:r>
                        <a:rPr lang="en-US" sz="11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3348437"/>
                  </a:ext>
                </a:extLst>
              </a:tr>
              <a:tr h="214745">
                <a:tc>
                  <a:txBody>
                    <a:bodyPr/>
                    <a:lstStyle/>
                    <a:p>
                      <a:pPr algn="ctr" fontAlgn="ctr"/>
                      <a:r>
                        <a:rPr lang="en-US" sz="11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0.05%</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1146869"/>
                  </a:ext>
                </a:extLst>
              </a:tr>
              <a:tr h="214745">
                <a:tc>
                  <a:txBody>
                    <a:bodyPr/>
                    <a:lstStyle/>
                    <a:p>
                      <a:pPr algn="ctr" fontAlgn="ctr"/>
                      <a:r>
                        <a:rPr lang="en-US" sz="11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dirty="0">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96%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97%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34365346"/>
                  </a:ext>
                </a:extLst>
              </a:tr>
              <a:tr h="214745">
                <a:tc>
                  <a:txBody>
                    <a:bodyPr/>
                    <a:lstStyle/>
                    <a:p>
                      <a:pPr algn="ctr" fontAlgn="ctr"/>
                      <a:r>
                        <a:rPr lang="en-US" sz="1100" b="0" i="0" u="none" strike="noStrike">
                          <a:solidFill>
                            <a:srgbClr val="000000"/>
                          </a:solidFill>
                          <a:effectLst/>
                          <a:latin typeface="Arial" panose="020B0604020202020204" pitchFamily="34" charset="0"/>
                        </a:rPr>
                        <a:t>Class F (optional)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83%</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94%</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2958658"/>
                  </a:ext>
                </a:extLst>
              </a:tr>
            </a:tbl>
          </a:graphicData>
        </a:graphic>
      </p:graphicFrame>
      <p:graphicFrame>
        <p:nvGraphicFramePr>
          <p:cNvPr id="8" name="Table 7">
            <a:extLst>
              <a:ext uri="{FF2B5EF4-FFF2-40B4-BE49-F238E27FC236}">
                <a16:creationId xmlns:a16="http://schemas.microsoft.com/office/drawing/2014/main" id="{B26A2CB2-44FF-4A2E-A257-FBB18C821AD9}"/>
              </a:ext>
            </a:extLst>
          </p:cNvPr>
          <p:cNvGraphicFramePr>
            <a:graphicFrameLocks noGrp="1"/>
          </p:cNvGraphicFramePr>
          <p:nvPr>
            <p:extLst>
              <p:ext uri="{D42A27DB-BD31-4B8C-83A1-F6EECF244321}">
                <p14:modId xmlns:p14="http://schemas.microsoft.com/office/powerpoint/2010/main" val="2678702464"/>
              </p:ext>
            </p:extLst>
          </p:nvPr>
        </p:nvGraphicFramePr>
        <p:xfrm>
          <a:off x="1905000" y="3890965"/>
          <a:ext cx="5029196" cy="2281235"/>
        </p:xfrm>
        <a:graphic>
          <a:graphicData uri="http://schemas.openxmlformats.org/drawingml/2006/table">
            <a:tbl>
              <a:tblPr/>
              <a:tblGrid>
                <a:gridCol w="1397946">
                  <a:extLst>
                    <a:ext uri="{9D8B030D-6E8A-4147-A177-3AD203B41FA5}">
                      <a16:colId xmlns:a16="http://schemas.microsoft.com/office/drawing/2014/main" val="1801689574"/>
                    </a:ext>
                  </a:extLst>
                </a:gridCol>
                <a:gridCol w="726250">
                  <a:extLst>
                    <a:ext uri="{9D8B030D-6E8A-4147-A177-3AD203B41FA5}">
                      <a16:colId xmlns:a16="http://schemas.microsoft.com/office/drawing/2014/main" val="1694285216"/>
                    </a:ext>
                  </a:extLst>
                </a:gridCol>
                <a:gridCol w="726250">
                  <a:extLst>
                    <a:ext uri="{9D8B030D-6E8A-4147-A177-3AD203B41FA5}">
                      <a16:colId xmlns:a16="http://schemas.microsoft.com/office/drawing/2014/main" val="3483973297"/>
                    </a:ext>
                  </a:extLst>
                </a:gridCol>
                <a:gridCol w="726250">
                  <a:extLst>
                    <a:ext uri="{9D8B030D-6E8A-4147-A177-3AD203B41FA5}">
                      <a16:colId xmlns:a16="http://schemas.microsoft.com/office/drawing/2014/main" val="3412540707"/>
                    </a:ext>
                  </a:extLst>
                </a:gridCol>
                <a:gridCol w="726250">
                  <a:extLst>
                    <a:ext uri="{9D8B030D-6E8A-4147-A177-3AD203B41FA5}">
                      <a16:colId xmlns:a16="http://schemas.microsoft.com/office/drawing/2014/main" val="3703082460"/>
                    </a:ext>
                  </a:extLst>
                </a:gridCol>
                <a:gridCol w="726250">
                  <a:extLst>
                    <a:ext uri="{9D8B030D-6E8A-4147-A177-3AD203B41FA5}">
                      <a16:colId xmlns:a16="http://schemas.microsoft.com/office/drawing/2014/main" val="2364444939"/>
                    </a:ext>
                  </a:extLst>
                </a:gridCol>
              </a:tblGrid>
              <a:tr h="207385">
                <a:tc>
                  <a:txBody>
                    <a:bodyPr/>
                    <a:lstStyle/>
                    <a:p>
                      <a:pPr algn="ctr" fontAlgn="ctr"/>
                      <a:endParaRPr lang="en-US" sz="105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dirty="0">
                          <a:solidFill>
                            <a:srgbClr val="000000"/>
                          </a:solidFill>
                          <a:effectLst/>
                          <a:latin typeface="Arial" panose="020B0604020202020204" pitchFamily="34" charset="0"/>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05123579"/>
                  </a:ext>
                </a:extLst>
              </a:tr>
              <a:tr h="207385">
                <a:tc>
                  <a:txBody>
                    <a:bodyPr/>
                    <a:lstStyle/>
                    <a:p>
                      <a:pPr algn="ctr" fontAlgn="ctr"/>
                      <a:endParaRPr lang="en-US" sz="105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Over VTM-2.0.1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22106587"/>
                  </a:ext>
                </a:extLst>
              </a:tr>
              <a:tr h="207385">
                <a:tc>
                  <a:txBody>
                    <a:bodyPr/>
                    <a:lstStyle/>
                    <a:p>
                      <a:pPr algn="ctr" fontAlgn="ctr"/>
                      <a:endParaRPr lang="en-US" sz="105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3369860"/>
                  </a:ext>
                </a:extLst>
              </a:tr>
              <a:tr h="207385">
                <a:tc>
                  <a:txBody>
                    <a:bodyPr/>
                    <a:lstStyle/>
                    <a:p>
                      <a:pPr algn="ctr" fontAlgn="ctr"/>
                      <a:r>
                        <a:rPr lang="en-US" sz="105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24085597"/>
                  </a:ext>
                </a:extLst>
              </a:tr>
              <a:tr h="207385">
                <a:tc>
                  <a:txBody>
                    <a:bodyPr/>
                    <a:lstStyle/>
                    <a:p>
                      <a:pPr algn="ctr" fontAlgn="ctr"/>
                      <a:r>
                        <a:rPr lang="en-US" sz="105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50131582"/>
                  </a:ext>
                </a:extLst>
              </a:tr>
              <a:tr h="207385">
                <a:tc>
                  <a:txBody>
                    <a:bodyPr/>
                    <a:lstStyle/>
                    <a:p>
                      <a:pPr algn="ctr" fontAlgn="ctr"/>
                      <a:r>
                        <a:rPr lang="en-US" sz="105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0.10%</a:t>
                      </a:r>
                    </a:p>
                  </a:txBody>
                  <a:tcPr marL="7620" marR="7620" marT="762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122%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32424508"/>
                  </a:ext>
                </a:extLst>
              </a:tr>
              <a:tr h="207385">
                <a:tc>
                  <a:txBody>
                    <a:bodyPr/>
                    <a:lstStyle/>
                    <a:p>
                      <a:pPr algn="ctr" fontAlgn="ctr"/>
                      <a:r>
                        <a:rPr lang="en-US" sz="105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0.06%</a:t>
                      </a:r>
                    </a:p>
                  </a:txBody>
                  <a:tcPr marL="7620" marR="7620" marT="7620"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-0.16%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113%</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69202103"/>
                  </a:ext>
                </a:extLst>
              </a:tr>
              <a:tr h="207385">
                <a:tc>
                  <a:txBody>
                    <a:bodyPr/>
                    <a:lstStyle/>
                    <a:p>
                      <a:pPr algn="ctr" fontAlgn="ctr"/>
                      <a:r>
                        <a:rPr lang="en-US" sz="105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-0.43%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94%</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96%</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8341735"/>
                  </a:ext>
                </a:extLst>
              </a:tr>
              <a:tr h="207385">
                <a:tc>
                  <a:txBody>
                    <a:bodyPr/>
                    <a:lstStyle/>
                    <a:p>
                      <a:pPr algn="ctr" fontAlgn="ctr"/>
                      <a:r>
                        <a:rPr lang="en-US" sz="105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-0.05%</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105%</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969601"/>
                  </a:ext>
                </a:extLst>
              </a:tr>
              <a:tr h="207385">
                <a:tc>
                  <a:txBody>
                    <a:bodyPr/>
                    <a:lstStyle/>
                    <a:p>
                      <a:pPr algn="ctr" fontAlgn="ctr"/>
                      <a:r>
                        <a:rPr lang="en-US" sz="105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-0.05%</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0.24%</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0.13%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961965314"/>
                  </a:ext>
                </a:extLst>
              </a:tr>
              <a:tr h="207385">
                <a:tc>
                  <a:txBody>
                    <a:bodyPr/>
                    <a:lstStyle/>
                    <a:p>
                      <a:pPr algn="ctr" fontAlgn="ctr"/>
                      <a:r>
                        <a:rPr lang="en-US" sz="1050" b="0" i="0" u="none" strike="noStrike">
                          <a:solidFill>
                            <a:srgbClr val="000000"/>
                          </a:solidFill>
                          <a:effectLst/>
                          <a:latin typeface="Arial" panose="020B0604020202020204" pitchFamily="34" charset="0"/>
                        </a:rPr>
                        <a:t>Class F (optional)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-0.05%</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0.31%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0.61%</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83%</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a:solidFill>
                            <a:srgbClr val="000000"/>
                          </a:solidFill>
                          <a:effectLst/>
                          <a:latin typeface="Arial" panose="020B0604020202020204" pitchFamily="34" charset="0"/>
                        </a:rPr>
                        <a:t>94%</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1371737"/>
                  </a:ext>
                </a:extLst>
              </a:tr>
            </a:tbl>
          </a:graphicData>
        </a:graphic>
      </p:graphicFrame>
    </p:spTree>
    <p:extLst>
      <p:ext uri="{BB962C8B-B14F-4D97-AF65-F5344CB8AC3E}">
        <p14:creationId xmlns:p14="http://schemas.microsoft.com/office/powerpoint/2010/main" val="3467438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D6B6C-C821-4A97-B262-DFC8C6447613}"/>
              </a:ext>
            </a:extLst>
          </p:cNvPr>
          <p:cNvSpPr>
            <a:spLocks noGrp="1"/>
          </p:cNvSpPr>
          <p:nvPr>
            <p:ph type="title"/>
          </p:nvPr>
        </p:nvSpPr>
        <p:spPr/>
        <p:txBody>
          <a:bodyPr/>
          <a:lstStyle/>
          <a:p>
            <a:r>
              <a:rPr lang="en-US" dirty="0"/>
              <a:t>Test b: </a:t>
            </a:r>
            <a:br>
              <a:rPr lang="en-US" dirty="0"/>
            </a:br>
            <a:r>
              <a:rPr lang="en-US" dirty="0"/>
              <a:t>Bi-prediction: Worse case bandwidth equal to 9x9, Uni-prediction: sub-block size is 4x4</a:t>
            </a:r>
          </a:p>
        </p:txBody>
      </p:sp>
      <p:graphicFrame>
        <p:nvGraphicFramePr>
          <p:cNvPr id="3" name="Table 2">
            <a:extLst>
              <a:ext uri="{FF2B5EF4-FFF2-40B4-BE49-F238E27FC236}">
                <a16:creationId xmlns:a16="http://schemas.microsoft.com/office/drawing/2014/main" id="{E93C34D5-458B-4072-8217-1A67C653EBB0}"/>
              </a:ext>
            </a:extLst>
          </p:cNvPr>
          <p:cNvGraphicFramePr>
            <a:graphicFrameLocks noGrp="1"/>
          </p:cNvGraphicFramePr>
          <p:nvPr>
            <p:extLst>
              <p:ext uri="{D42A27DB-BD31-4B8C-83A1-F6EECF244321}">
                <p14:modId xmlns:p14="http://schemas.microsoft.com/office/powerpoint/2010/main" val="78974463"/>
              </p:ext>
            </p:extLst>
          </p:nvPr>
        </p:nvGraphicFramePr>
        <p:xfrm>
          <a:off x="1752600" y="1700212"/>
          <a:ext cx="5105399" cy="4030980"/>
        </p:xfrm>
        <a:graphic>
          <a:graphicData uri="http://schemas.openxmlformats.org/drawingml/2006/table">
            <a:tbl>
              <a:tblPr/>
              <a:tblGrid>
                <a:gridCol w="1419129">
                  <a:extLst>
                    <a:ext uri="{9D8B030D-6E8A-4147-A177-3AD203B41FA5}">
                      <a16:colId xmlns:a16="http://schemas.microsoft.com/office/drawing/2014/main" val="1773316514"/>
                    </a:ext>
                  </a:extLst>
                </a:gridCol>
                <a:gridCol w="737254">
                  <a:extLst>
                    <a:ext uri="{9D8B030D-6E8A-4147-A177-3AD203B41FA5}">
                      <a16:colId xmlns:a16="http://schemas.microsoft.com/office/drawing/2014/main" val="2661369844"/>
                    </a:ext>
                  </a:extLst>
                </a:gridCol>
                <a:gridCol w="737254">
                  <a:extLst>
                    <a:ext uri="{9D8B030D-6E8A-4147-A177-3AD203B41FA5}">
                      <a16:colId xmlns:a16="http://schemas.microsoft.com/office/drawing/2014/main" val="1107380517"/>
                    </a:ext>
                  </a:extLst>
                </a:gridCol>
                <a:gridCol w="737254">
                  <a:extLst>
                    <a:ext uri="{9D8B030D-6E8A-4147-A177-3AD203B41FA5}">
                      <a16:colId xmlns:a16="http://schemas.microsoft.com/office/drawing/2014/main" val="4104371882"/>
                    </a:ext>
                  </a:extLst>
                </a:gridCol>
                <a:gridCol w="737254">
                  <a:extLst>
                    <a:ext uri="{9D8B030D-6E8A-4147-A177-3AD203B41FA5}">
                      <a16:colId xmlns:a16="http://schemas.microsoft.com/office/drawing/2014/main" val="345329655"/>
                    </a:ext>
                  </a:extLst>
                </a:gridCol>
                <a:gridCol w="737254">
                  <a:extLst>
                    <a:ext uri="{9D8B030D-6E8A-4147-A177-3AD203B41FA5}">
                      <a16:colId xmlns:a16="http://schemas.microsoft.com/office/drawing/2014/main" val="955713841"/>
                    </a:ext>
                  </a:extLst>
                </a:gridCol>
              </a:tblGrid>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5377617"/>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Over VTM-2.0.1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60414124"/>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5579643"/>
                  </a:ext>
                </a:extLst>
              </a:tr>
              <a:tr h="161925">
                <a:tc>
                  <a:txBody>
                    <a:bodyPr/>
                    <a:lstStyle/>
                    <a:p>
                      <a:pPr algn="ctr" fontAlgn="ctr"/>
                      <a:r>
                        <a:rPr lang="en-US" sz="11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0.09%</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01145979"/>
                  </a:ext>
                </a:extLst>
              </a:tr>
              <a:tr h="161925">
                <a:tc>
                  <a:txBody>
                    <a:bodyPr/>
                    <a:lstStyle/>
                    <a:p>
                      <a:pPr algn="ctr" fontAlgn="ctr"/>
                      <a:r>
                        <a:rPr lang="en-US" sz="11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0.15%</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17721114"/>
                  </a:ext>
                </a:extLst>
              </a:tr>
              <a:tr h="161925">
                <a:tc>
                  <a:txBody>
                    <a:bodyPr/>
                    <a:lstStyle/>
                    <a:p>
                      <a:pPr algn="ctr" fontAlgn="ctr"/>
                      <a:r>
                        <a:rPr lang="en-US" sz="11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41007205"/>
                  </a:ext>
                </a:extLst>
              </a:tr>
              <a:tr h="161925">
                <a:tc>
                  <a:txBody>
                    <a:bodyPr/>
                    <a:lstStyle/>
                    <a:p>
                      <a:pPr algn="ctr" fontAlgn="ctr"/>
                      <a:r>
                        <a:rPr lang="en-US" sz="11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0.05%</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96%</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25434166"/>
                  </a:ext>
                </a:extLst>
              </a:tr>
              <a:tr h="161925">
                <a:tc>
                  <a:txBody>
                    <a:bodyPr/>
                    <a:lstStyle/>
                    <a:p>
                      <a:pPr algn="ctr" fontAlgn="ctr"/>
                      <a:r>
                        <a:rPr lang="en-US" sz="11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8281810"/>
                  </a:ext>
                </a:extLst>
              </a:tr>
              <a:tr h="161925">
                <a:tc>
                  <a:txBody>
                    <a:bodyPr/>
                    <a:lstStyle/>
                    <a:p>
                      <a:pPr algn="ctr" fontAlgn="ctr"/>
                      <a:r>
                        <a:rPr lang="en-US" sz="11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0880733"/>
                  </a:ext>
                </a:extLst>
              </a:tr>
              <a:tr h="161925">
                <a:tc>
                  <a:txBody>
                    <a:bodyPr/>
                    <a:lstStyle/>
                    <a:p>
                      <a:pPr algn="ctr" fontAlgn="ctr"/>
                      <a:r>
                        <a:rPr lang="en-US" sz="11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95%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03608845"/>
                  </a:ext>
                </a:extLst>
              </a:tr>
              <a:tr h="161925">
                <a:tc>
                  <a:txBody>
                    <a:bodyPr/>
                    <a:lstStyle/>
                    <a:p>
                      <a:pPr algn="ctr" fontAlgn="ctr"/>
                      <a:r>
                        <a:rPr lang="en-US" sz="1100" b="0" i="0" u="none" strike="noStrike">
                          <a:solidFill>
                            <a:srgbClr val="000000"/>
                          </a:solidFill>
                          <a:effectLst/>
                          <a:latin typeface="Arial" panose="020B0604020202020204" pitchFamily="34" charset="0"/>
                        </a:rPr>
                        <a:t>Class F (optional)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96%</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6130973"/>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2985932"/>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60164618"/>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Over VTM-2.0.1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62108076"/>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9527610"/>
                  </a:ext>
                </a:extLst>
              </a:tr>
              <a:tr h="161925">
                <a:tc>
                  <a:txBody>
                    <a:bodyPr/>
                    <a:lstStyle/>
                    <a:p>
                      <a:pPr algn="ctr" fontAlgn="ctr"/>
                      <a:r>
                        <a:rPr lang="en-US" sz="11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82280888"/>
                  </a:ext>
                </a:extLst>
              </a:tr>
              <a:tr h="161925">
                <a:tc>
                  <a:txBody>
                    <a:bodyPr/>
                    <a:lstStyle/>
                    <a:p>
                      <a:pPr algn="ctr" fontAlgn="ctr"/>
                      <a:r>
                        <a:rPr lang="en-US" sz="11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99324479"/>
                  </a:ext>
                </a:extLst>
              </a:tr>
              <a:tr h="161925">
                <a:tc>
                  <a:txBody>
                    <a:bodyPr/>
                    <a:lstStyle/>
                    <a:p>
                      <a:pPr algn="ctr" fontAlgn="ctr"/>
                      <a:r>
                        <a:rPr lang="en-US" sz="11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-0.05%</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19455844"/>
                  </a:ext>
                </a:extLst>
              </a:tr>
              <a:tr h="161925">
                <a:tc>
                  <a:txBody>
                    <a:bodyPr/>
                    <a:lstStyle/>
                    <a:p>
                      <a:pPr algn="ctr" fontAlgn="ctr"/>
                      <a:r>
                        <a:rPr lang="en-US" sz="11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-0.27%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55501683"/>
                  </a:ext>
                </a:extLst>
              </a:tr>
              <a:tr h="161925">
                <a:tc>
                  <a:txBody>
                    <a:bodyPr/>
                    <a:lstStyle/>
                    <a:p>
                      <a:pPr algn="ctr" fontAlgn="ctr"/>
                      <a:r>
                        <a:rPr lang="en-US" sz="11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-0.19%</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-0.33%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-0.36%</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11857"/>
                  </a:ext>
                </a:extLst>
              </a:tr>
              <a:tr h="161925">
                <a:tc>
                  <a:txBody>
                    <a:bodyPr/>
                    <a:lstStyle/>
                    <a:p>
                      <a:pPr algn="ctr" fontAlgn="ctr"/>
                      <a:r>
                        <a:rPr lang="en-US" sz="11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-0.13%</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-0.19%</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7918391"/>
                  </a:ext>
                </a:extLst>
              </a:tr>
              <a:tr h="161925">
                <a:tc>
                  <a:txBody>
                    <a:bodyPr/>
                    <a:lstStyle/>
                    <a:p>
                      <a:pPr algn="ctr" fontAlgn="ctr"/>
                      <a:r>
                        <a:rPr lang="en-US" sz="11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0.54%</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97%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19480329"/>
                  </a:ext>
                </a:extLst>
              </a:tr>
              <a:tr h="161925">
                <a:tc>
                  <a:txBody>
                    <a:bodyPr/>
                    <a:lstStyle/>
                    <a:p>
                      <a:pPr algn="ctr" fontAlgn="ctr"/>
                      <a:r>
                        <a:rPr lang="en-US" sz="1100" b="0" i="0" u="none" strike="noStrike">
                          <a:solidFill>
                            <a:srgbClr val="000000"/>
                          </a:solidFill>
                          <a:effectLst/>
                          <a:latin typeface="Arial" panose="020B0604020202020204" pitchFamily="34" charset="0"/>
                        </a:rPr>
                        <a:t>Class F (optional)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0.45%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4408240"/>
                  </a:ext>
                </a:extLst>
              </a:tr>
            </a:tbl>
          </a:graphicData>
        </a:graphic>
      </p:graphicFrame>
    </p:spTree>
    <p:extLst>
      <p:ext uri="{BB962C8B-B14F-4D97-AF65-F5344CB8AC3E}">
        <p14:creationId xmlns:p14="http://schemas.microsoft.com/office/powerpoint/2010/main" val="981282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D6B6C-C821-4A97-B262-DFC8C6447613}"/>
              </a:ext>
            </a:extLst>
          </p:cNvPr>
          <p:cNvSpPr>
            <a:spLocks noGrp="1"/>
          </p:cNvSpPr>
          <p:nvPr>
            <p:ph type="title"/>
          </p:nvPr>
        </p:nvSpPr>
        <p:spPr/>
        <p:txBody>
          <a:bodyPr/>
          <a:lstStyle/>
          <a:p>
            <a:r>
              <a:rPr lang="en-US" dirty="0"/>
              <a:t>Test c: </a:t>
            </a:r>
            <a:br>
              <a:rPr lang="en-US" dirty="0"/>
            </a:br>
            <a:r>
              <a:rPr lang="en-US" dirty="0"/>
              <a:t>Bi-prediction: Worse case bandwidth equal to 9x9, Uni-prediction: Worse case bandwidth equal to 8x4</a:t>
            </a:r>
          </a:p>
        </p:txBody>
      </p:sp>
      <p:graphicFrame>
        <p:nvGraphicFramePr>
          <p:cNvPr id="3" name="Table 2">
            <a:extLst>
              <a:ext uri="{FF2B5EF4-FFF2-40B4-BE49-F238E27FC236}">
                <a16:creationId xmlns:a16="http://schemas.microsoft.com/office/drawing/2014/main" id="{C99A6197-1618-4CD3-B1E3-56BEBDBF25B8}"/>
              </a:ext>
            </a:extLst>
          </p:cNvPr>
          <p:cNvGraphicFramePr>
            <a:graphicFrameLocks noGrp="1"/>
          </p:cNvGraphicFramePr>
          <p:nvPr>
            <p:extLst>
              <p:ext uri="{D42A27DB-BD31-4B8C-83A1-F6EECF244321}">
                <p14:modId xmlns:p14="http://schemas.microsoft.com/office/powerpoint/2010/main" val="2376109159"/>
              </p:ext>
            </p:extLst>
          </p:nvPr>
        </p:nvGraphicFramePr>
        <p:xfrm>
          <a:off x="1828800" y="1700212"/>
          <a:ext cx="5105403" cy="4030980"/>
        </p:xfrm>
        <a:graphic>
          <a:graphicData uri="http://schemas.openxmlformats.org/drawingml/2006/table">
            <a:tbl>
              <a:tblPr/>
              <a:tblGrid>
                <a:gridCol w="1419128">
                  <a:extLst>
                    <a:ext uri="{9D8B030D-6E8A-4147-A177-3AD203B41FA5}">
                      <a16:colId xmlns:a16="http://schemas.microsoft.com/office/drawing/2014/main" val="119011550"/>
                    </a:ext>
                  </a:extLst>
                </a:gridCol>
                <a:gridCol w="737255">
                  <a:extLst>
                    <a:ext uri="{9D8B030D-6E8A-4147-A177-3AD203B41FA5}">
                      <a16:colId xmlns:a16="http://schemas.microsoft.com/office/drawing/2014/main" val="252013646"/>
                    </a:ext>
                  </a:extLst>
                </a:gridCol>
                <a:gridCol w="737255">
                  <a:extLst>
                    <a:ext uri="{9D8B030D-6E8A-4147-A177-3AD203B41FA5}">
                      <a16:colId xmlns:a16="http://schemas.microsoft.com/office/drawing/2014/main" val="1545061234"/>
                    </a:ext>
                  </a:extLst>
                </a:gridCol>
                <a:gridCol w="737255">
                  <a:extLst>
                    <a:ext uri="{9D8B030D-6E8A-4147-A177-3AD203B41FA5}">
                      <a16:colId xmlns:a16="http://schemas.microsoft.com/office/drawing/2014/main" val="1004825329"/>
                    </a:ext>
                  </a:extLst>
                </a:gridCol>
                <a:gridCol w="737255">
                  <a:extLst>
                    <a:ext uri="{9D8B030D-6E8A-4147-A177-3AD203B41FA5}">
                      <a16:colId xmlns:a16="http://schemas.microsoft.com/office/drawing/2014/main" val="3670629039"/>
                    </a:ext>
                  </a:extLst>
                </a:gridCol>
                <a:gridCol w="737255">
                  <a:extLst>
                    <a:ext uri="{9D8B030D-6E8A-4147-A177-3AD203B41FA5}">
                      <a16:colId xmlns:a16="http://schemas.microsoft.com/office/drawing/2014/main" val="898291493"/>
                    </a:ext>
                  </a:extLst>
                </a:gridCol>
              </a:tblGrid>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83921316"/>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Over VTM-2.0.1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73316142"/>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8491866"/>
                  </a:ext>
                </a:extLst>
              </a:tr>
              <a:tr h="161925">
                <a:tc>
                  <a:txBody>
                    <a:bodyPr/>
                    <a:lstStyle/>
                    <a:p>
                      <a:pPr algn="ctr" fontAlgn="ctr"/>
                      <a:r>
                        <a:rPr lang="en-US" sz="11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57426633"/>
                  </a:ext>
                </a:extLst>
              </a:tr>
              <a:tr h="161925">
                <a:tc>
                  <a:txBody>
                    <a:bodyPr/>
                    <a:lstStyle/>
                    <a:p>
                      <a:pPr algn="ctr" fontAlgn="ctr"/>
                      <a:r>
                        <a:rPr lang="en-US" sz="11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0.17%</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90769080"/>
                  </a:ext>
                </a:extLst>
              </a:tr>
              <a:tr h="161925">
                <a:tc>
                  <a:txBody>
                    <a:bodyPr/>
                    <a:lstStyle/>
                    <a:p>
                      <a:pPr algn="ctr" fontAlgn="ctr"/>
                      <a:r>
                        <a:rPr lang="en-US" sz="11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0.08%</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34588536"/>
                  </a:ext>
                </a:extLst>
              </a:tr>
              <a:tr h="161925">
                <a:tc>
                  <a:txBody>
                    <a:bodyPr/>
                    <a:lstStyle/>
                    <a:p>
                      <a:pPr algn="ctr" fontAlgn="ctr"/>
                      <a:r>
                        <a:rPr lang="en-US" sz="11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0.16%</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84378392"/>
                  </a:ext>
                </a:extLst>
              </a:tr>
              <a:tr h="161925">
                <a:tc>
                  <a:txBody>
                    <a:bodyPr/>
                    <a:lstStyle/>
                    <a:p>
                      <a:pPr algn="ctr" fontAlgn="ctr"/>
                      <a:r>
                        <a:rPr lang="en-US" sz="11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8431558"/>
                  </a:ext>
                </a:extLst>
              </a:tr>
              <a:tr h="161925">
                <a:tc>
                  <a:txBody>
                    <a:bodyPr/>
                    <a:lstStyle/>
                    <a:p>
                      <a:pPr algn="ctr" fontAlgn="ctr"/>
                      <a:r>
                        <a:rPr lang="en-US" sz="11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0969087"/>
                  </a:ext>
                </a:extLst>
              </a:tr>
              <a:tr h="161925">
                <a:tc>
                  <a:txBody>
                    <a:bodyPr/>
                    <a:lstStyle/>
                    <a:p>
                      <a:pPr algn="ctr" fontAlgn="ctr"/>
                      <a:r>
                        <a:rPr lang="en-US" sz="11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97%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49323400"/>
                  </a:ext>
                </a:extLst>
              </a:tr>
              <a:tr h="161925">
                <a:tc>
                  <a:txBody>
                    <a:bodyPr/>
                    <a:lstStyle/>
                    <a:p>
                      <a:pPr algn="ctr" fontAlgn="ctr"/>
                      <a:r>
                        <a:rPr lang="en-US" sz="1100" b="0" i="0" u="none" strike="noStrike">
                          <a:solidFill>
                            <a:srgbClr val="000000"/>
                          </a:solidFill>
                          <a:effectLst/>
                          <a:latin typeface="Arial" panose="020B0604020202020204" pitchFamily="34" charset="0"/>
                        </a:rPr>
                        <a:t>Class F (optional)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0.09%</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3346102"/>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9882870"/>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5915105"/>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Over VTM-2.0.1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076610"/>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1557025"/>
                  </a:ext>
                </a:extLst>
              </a:tr>
              <a:tr h="161925">
                <a:tc>
                  <a:txBody>
                    <a:bodyPr/>
                    <a:lstStyle/>
                    <a:p>
                      <a:pPr algn="ctr" fontAlgn="ctr"/>
                      <a:r>
                        <a:rPr lang="en-US" sz="11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15418390"/>
                  </a:ext>
                </a:extLst>
              </a:tr>
              <a:tr h="161925">
                <a:tc>
                  <a:txBody>
                    <a:bodyPr/>
                    <a:lstStyle/>
                    <a:p>
                      <a:pPr algn="ctr" fontAlgn="ctr"/>
                      <a:r>
                        <a:rPr lang="en-US" sz="11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89228876"/>
                  </a:ext>
                </a:extLst>
              </a:tr>
              <a:tr h="161925">
                <a:tc>
                  <a:txBody>
                    <a:bodyPr/>
                    <a:lstStyle/>
                    <a:p>
                      <a:pPr algn="ctr" fontAlgn="ctr"/>
                      <a:r>
                        <a:rPr lang="en-US" sz="11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-0.06%</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-0.39%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40574787"/>
                  </a:ext>
                </a:extLst>
              </a:tr>
              <a:tr h="161925">
                <a:tc>
                  <a:txBody>
                    <a:bodyPr/>
                    <a:lstStyle/>
                    <a:p>
                      <a:pPr algn="ctr" fontAlgn="ctr"/>
                      <a:r>
                        <a:rPr lang="en-US" sz="11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19478848"/>
                  </a:ext>
                </a:extLst>
              </a:tr>
              <a:tr h="161925">
                <a:tc>
                  <a:txBody>
                    <a:bodyPr/>
                    <a:lstStyle/>
                    <a:p>
                      <a:pPr algn="ctr" fontAlgn="ctr"/>
                      <a:r>
                        <a:rPr lang="en-US" sz="11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-0.19%</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-0.35%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0427718"/>
                  </a:ext>
                </a:extLst>
              </a:tr>
              <a:tr h="161925">
                <a:tc>
                  <a:txBody>
                    <a:bodyPr/>
                    <a:lstStyle/>
                    <a:p>
                      <a:pPr algn="ctr" fontAlgn="ctr"/>
                      <a:r>
                        <a:rPr lang="en-US" sz="11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-0.06%</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-0.31%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0820800"/>
                  </a:ext>
                </a:extLst>
              </a:tr>
              <a:tr h="161925">
                <a:tc>
                  <a:txBody>
                    <a:bodyPr/>
                    <a:lstStyle/>
                    <a:p>
                      <a:pPr algn="ctr" fontAlgn="ctr"/>
                      <a:r>
                        <a:rPr lang="en-US" sz="11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0.73%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-0.10%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17464524"/>
                  </a:ext>
                </a:extLst>
              </a:tr>
              <a:tr h="161925">
                <a:tc>
                  <a:txBody>
                    <a:bodyPr/>
                    <a:lstStyle/>
                    <a:p>
                      <a:pPr algn="ctr" fontAlgn="ctr"/>
                      <a:r>
                        <a:rPr lang="en-US" sz="1100" b="0" i="0" u="none" strike="noStrike">
                          <a:solidFill>
                            <a:srgbClr val="000000"/>
                          </a:solidFill>
                          <a:effectLst/>
                          <a:latin typeface="Arial" panose="020B0604020202020204" pitchFamily="34" charset="0"/>
                        </a:rPr>
                        <a:t>Class F (optional)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0.22%</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0143693"/>
                  </a:ext>
                </a:extLst>
              </a:tr>
            </a:tbl>
          </a:graphicData>
        </a:graphic>
      </p:graphicFrame>
    </p:spTree>
    <p:extLst>
      <p:ext uri="{BB962C8B-B14F-4D97-AF65-F5344CB8AC3E}">
        <p14:creationId xmlns:p14="http://schemas.microsoft.com/office/powerpoint/2010/main" val="857138687"/>
      </p:ext>
    </p:extLst>
  </p:cSld>
  <p:clrMapOvr>
    <a:masterClrMapping/>
  </p:clrMapOvr>
</p:sld>
</file>

<file path=ppt/theme/theme1.xml><?xml version="1.0" encoding="utf-8"?>
<a:theme xmlns:a="http://schemas.openxmlformats.org/drawingml/2006/main" name="JCTVC-D257">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topics_8th_JCTVC_2011_12</Template>
  <TotalTime>8206</TotalTime>
  <Words>1188</Words>
  <Application>Microsoft Office PowerPoint</Application>
  <PresentationFormat>On-screen Show (4:3)</PresentationFormat>
  <Paragraphs>515</Paragraphs>
  <Slides>10</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Calibri</vt:lpstr>
      <vt:lpstr>Cambria Math</vt:lpstr>
      <vt:lpstr>Lucida Grande</vt:lpstr>
      <vt:lpstr>Times New Roman</vt:lpstr>
      <vt:lpstr>Wingdings</vt:lpstr>
      <vt:lpstr>JCTVC-D257</vt:lpstr>
      <vt:lpstr>CE4-related: Affine restriction for the worst-case bandwidth reduction (JEVT-L0396)</vt:lpstr>
      <vt:lpstr>Introduction</vt:lpstr>
      <vt:lpstr>Issues and proposed</vt:lpstr>
      <vt:lpstr>Proposed constraint for worst-case bandwidth reduction</vt:lpstr>
      <vt:lpstr>Proposed1:  Worst-case achieves INTER_8x4/INTER_4x8</vt:lpstr>
      <vt:lpstr>Proposed2:  Worst-case achieves INTER_9x9</vt:lpstr>
      <vt:lpstr>PowerPoint Presentation</vt:lpstr>
      <vt:lpstr>Test b:  Bi-prediction: Worse case bandwidth equal to 9x9, Uni-prediction: sub-block size is 4x4</vt:lpstr>
      <vt:lpstr>Test c:  Bi-prediction: Worse case bandwidth equal to 9x9, Uni-prediction: Worse case bandwidth equal to 8x4</vt:lpstr>
      <vt:lpstr>Test c:  Bi-prediction: Worse case bandwidth equal to 9x9 Uni-prediction: Worse case bandwidth equal to 8x4</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Vadim Seregin</dc:creator>
  <cp:lastModifiedBy>Luong Pham Van</cp:lastModifiedBy>
  <cp:revision>373</cp:revision>
  <dcterms:created xsi:type="dcterms:W3CDTF">2011-12-07T01:29:30Z</dcterms:created>
  <dcterms:modified xsi:type="dcterms:W3CDTF">2018-10-07T22:19:34Z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423574391</vt:i4>
  </property>
  <property fmtid="{D5CDD505-2E9C-101B-9397-08002B2CF9AE}" pid="3" name="_NewReviewCycle">
    <vt:lpwstr/>
  </property>
  <property fmtid="{D5CDD505-2E9C-101B-9397-08002B2CF9AE}" pid="4" name="_EmailSubject">
    <vt:lpwstr>Intra MC</vt:lpwstr>
  </property>
  <property fmtid="{D5CDD505-2E9C-101B-9397-08002B2CF9AE}" pid="5" name="_AuthorEmail">
    <vt:lpwstr>cpang@qti.qualcomm.com</vt:lpwstr>
  </property>
  <property fmtid="{D5CDD505-2E9C-101B-9397-08002B2CF9AE}" pid="6" name="_AuthorEmailDisplayName">
    <vt:lpwstr>Pang, Chao</vt:lpwstr>
  </property>
  <property fmtid="{D5CDD505-2E9C-101B-9397-08002B2CF9AE}" pid="7" name="_PreviousAdHocReviewCycleID">
    <vt:i4>861242673</vt:i4>
  </property>
</Properties>
</file>