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3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25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38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0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20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2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9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3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zh-CN" b="1" dirty="0"/>
              <a:t>CE10-related: inter prediction sample filtering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0449"/>
            <a:ext cx="9144000" cy="1655762"/>
          </a:xfrm>
        </p:spPr>
        <p:txBody>
          <a:bodyPr/>
          <a:lstStyle/>
          <a:p>
            <a:r>
              <a:rPr lang="en-CA" altLang="zh-CN" dirty="0" err="1"/>
              <a:t>Weiwei</a:t>
            </a:r>
            <a:r>
              <a:rPr lang="en-CA" altLang="zh-CN" dirty="0"/>
              <a:t> </a:t>
            </a:r>
            <a:r>
              <a:rPr lang="en-CA" altLang="zh-CN" dirty="0" smtClean="0"/>
              <a:t>Xu, </a:t>
            </a:r>
            <a:r>
              <a:rPr lang="en-CA" altLang="zh-CN" dirty="0" err="1" smtClean="0"/>
              <a:t>Haitao</a:t>
            </a:r>
            <a:r>
              <a:rPr lang="en-CA" altLang="zh-CN" dirty="0" smtClean="0"/>
              <a:t> Yang, Yin Zhao and Jianle Chen</a:t>
            </a:r>
          </a:p>
          <a:p>
            <a:r>
              <a:rPr lang="en-CA" altLang="zh-CN" dirty="0" smtClean="0"/>
              <a:t>Huawei </a:t>
            </a:r>
            <a:r>
              <a:rPr lang="en-CA" altLang="zh-CN" dirty="0" err="1" smtClean="0"/>
              <a:t>Technolgoies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87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545539"/>
            <a:ext cx="10908957" cy="4838786"/>
          </a:xfrm>
        </p:spPr>
        <p:txBody>
          <a:bodyPr>
            <a:normAutofit fontScale="85000" lnSpcReduction="20000"/>
          </a:bodyPr>
          <a:lstStyle/>
          <a:p>
            <a:r>
              <a:rPr lang="en-CA" altLang="zh-CN" b="1" i="1" dirty="0" smtClean="0"/>
              <a:t>Test 1: Filter </a:t>
            </a:r>
            <a:r>
              <a:rPr lang="en-CA" altLang="zh-CN" b="1" i="1" dirty="0" smtClean="0"/>
              <a:t>skip/merge prediction </a:t>
            </a:r>
            <a:r>
              <a:rPr lang="en-CA" altLang="zh-CN" b="1" i="1" dirty="0" smtClean="0"/>
              <a:t>with </a:t>
            </a:r>
            <a:r>
              <a:rPr lang="en-CA" altLang="zh-CN" b="1" i="1" dirty="0"/>
              <a:t>2 spatial </a:t>
            </a:r>
            <a:r>
              <a:rPr lang="en-CA" altLang="zh-CN" b="1" i="1" dirty="0" smtClean="0"/>
              <a:t>rec. samples</a:t>
            </a:r>
          </a:p>
          <a:p>
            <a:pPr lvl="1"/>
            <a:r>
              <a:rPr lang="en-CA" altLang="zh-CN" i="1" dirty="0"/>
              <a:t>P(</a:t>
            </a:r>
            <a:r>
              <a:rPr lang="en-CA" altLang="zh-CN" i="1" dirty="0" err="1"/>
              <a:t>x,y</a:t>
            </a:r>
            <a:r>
              <a:rPr lang="en-CA" altLang="zh-CN" i="1" dirty="0"/>
              <a:t>)</a:t>
            </a:r>
            <a:r>
              <a:rPr lang="en-CA" altLang="zh-CN" dirty="0"/>
              <a:t> = </a:t>
            </a:r>
            <a:r>
              <a:rPr lang="en-CA" altLang="zh-CN" dirty="0" smtClean="0"/>
              <a:t>( </a:t>
            </a:r>
            <a:r>
              <a:rPr lang="en-CA" altLang="zh-CN" i="1" dirty="0" smtClean="0"/>
              <a:t>L</a:t>
            </a:r>
            <a:r>
              <a:rPr lang="en-CA" altLang="zh-CN" i="1" dirty="0"/>
              <a:t>(-1,y) </a:t>
            </a:r>
            <a:r>
              <a:rPr lang="en-CA" altLang="zh-CN" dirty="0"/>
              <a:t>+ </a:t>
            </a:r>
            <a:r>
              <a:rPr lang="en-CA" altLang="zh-CN" i="1" dirty="0" smtClean="0"/>
              <a:t>A(x</a:t>
            </a:r>
            <a:r>
              <a:rPr lang="en-CA" altLang="zh-CN" i="1" dirty="0"/>
              <a:t>,-1) </a:t>
            </a:r>
            <a:r>
              <a:rPr lang="en-CA" altLang="zh-CN" dirty="0"/>
              <a:t>+ </a:t>
            </a:r>
            <a:r>
              <a:rPr lang="en-CA" altLang="zh-CN" i="1" dirty="0" smtClean="0"/>
              <a:t>6 </a:t>
            </a:r>
            <a:r>
              <a:rPr lang="en-CA" altLang="zh-CN" dirty="0" smtClean="0"/>
              <a:t>*</a:t>
            </a:r>
            <a:r>
              <a:rPr lang="en-CA" altLang="zh-CN" i="1" dirty="0" err="1" smtClean="0"/>
              <a:t>pred</a:t>
            </a:r>
            <a:r>
              <a:rPr lang="en-CA" altLang="zh-CN" i="1" dirty="0" smtClean="0"/>
              <a:t>(</a:t>
            </a:r>
            <a:r>
              <a:rPr lang="en-CA" altLang="zh-CN" i="1" dirty="0" err="1" smtClean="0"/>
              <a:t>x,y</a:t>
            </a:r>
            <a:r>
              <a:rPr lang="en-CA" altLang="zh-CN" i="1" dirty="0"/>
              <a:t>) + </a:t>
            </a:r>
            <a:r>
              <a:rPr lang="en-CA" altLang="zh-CN" dirty="0"/>
              <a:t>4) &gt;&gt; 3</a:t>
            </a:r>
            <a:endParaRPr lang="zh-CN" altLang="zh-CN" dirty="0"/>
          </a:p>
          <a:p>
            <a:pPr lvl="1"/>
            <a:endParaRPr lang="en-CA" altLang="zh-CN" b="1" i="1" dirty="0" smtClean="0"/>
          </a:p>
          <a:p>
            <a:pPr lvl="1"/>
            <a:endParaRPr lang="en-CA" altLang="zh-CN" b="1" i="1" dirty="0"/>
          </a:p>
          <a:p>
            <a:pPr lvl="1"/>
            <a:endParaRPr lang="en-CA" altLang="zh-CN" b="1" i="1" dirty="0" smtClean="0"/>
          </a:p>
          <a:p>
            <a:pPr marL="0" indent="0">
              <a:buNone/>
            </a:pPr>
            <a:endParaRPr lang="en-CA" altLang="zh-CN" b="1" i="1" dirty="0" smtClean="0"/>
          </a:p>
          <a:p>
            <a:pPr marL="0" indent="0">
              <a:buNone/>
            </a:pPr>
            <a:endParaRPr lang="en-CA" altLang="zh-CN" b="1" i="1" dirty="0" smtClean="0"/>
          </a:p>
          <a:p>
            <a:pPr marL="0" indent="0">
              <a:buNone/>
            </a:pPr>
            <a:endParaRPr lang="en-CA" altLang="zh-CN" b="1" i="1" dirty="0" smtClean="0"/>
          </a:p>
          <a:p>
            <a:r>
              <a:rPr lang="en-CA" altLang="zh-CN" b="1" i="1" dirty="0" smtClean="0"/>
              <a:t>Test 3: </a:t>
            </a:r>
            <a:r>
              <a:rPr lang="en-CA" altLang="zh-CN" b="1" i="1" dirty="0" smtClean="0"/>
              <a:t>Filter skip/</a:t>
            </a:r>
            <a:r>
              <a:rPr lang="en-CA" altLang="zh-CN" b="1" i="1" dirty="0" smtClean="0"/>
              <a:t>merge </a:t>
            </a:r>
            <a:r>
              <a:rPr lang="en-CA" altLang="zh-CN" b="1" i="1" dirty="0" smtClean="0"/>
              <a:t>prediction </a:t>
            </a:r>
            <a:r>
              <a:rPr lang="en-CA" altLang="zh-CN" b="1" i="1" dirty="0" smtClean="0"/>
              <a:t>with intra Planar </a:t>
            </a:r>
            <a:r>
              <a:rPr lang="en-CA" altLang="zh-CN" b="1" i="1" dirty="0" smtClean="0"/>
              <a:t>predictors (4 </a:t>
            </a:r>
            <a:r>
              <a:rPr lang="en-CA" altLang="zh-CN" b="1" i="1" dirty="0" smtClean="0"/>
              <a:t>samples)</a:t>
            </a:r>
          </a:p>
          <a:p>
            <a:pPr lvl="1"/>
            <a:r>
              <a:rPr lang="en-CA" altLang="zh-CN" b="1" i="1" dirty="0" smtClean="0"/>
              <a:t>Simplification on CE10.1.1c in JVET-L0100 in which four intra prediction modes are used, also mode-dependent weighting, size-dependent mode list…</a:t>
            </a:r>
          </a:p>
          <a:p>
            <a:pPr lvl="1"/>
            <a:endParaRPr lang="en-CA" altLang="zh-CN" b="1" i="1" dirty="0" smtClean="0"/>
          </a:p>
          <a:p>
            <a:pPr lvl="1"/>
            <a:r>
              <a:rPr lang="en-CA" altLang="zh-CN" i="1" dirty="0" smtClean="0"/>
              <a:t>P(</a:t>
            </a:r>
            <a:r>
              <a:rPr lang="en-CA" altLang="zh-CN" i="1" dirty="0" err="1" smtClean="0"/>
              <a:t>x,y</a:t>
            </a:r>
            <a:r>
              <a:rPr lang="en-CA" altLang="zh-CN" i="1" dirty="0" smtClean="0"/>
              <a:t>)</a:t>
            </a:r>
            <a:r>
              <a:rPr lang="en-CA" altLang="zh-CN" dirty="0" smtClean="0"/>
              <a:t> = ( </a:t>
            </a:r>
            <a:r>
              <a:rPr lang="en-CA" altLang="zh-CN" i="1" dirty="0" smtClean="0"/>
              <a:t>H(</a:t>
            </a:r>
            <a:r>
              <a:rPr lang="en-CA" altLang="zh-CN" i="1" dirty="0" err="1" smtClean="0"/>
              <a:t>x,y</a:t>
            </a:r>
            <a:r>
              <a:rPr lang="en-CA" altLang="zh-CN" i="1" dirty="0" smtClean="0"/>
              <a:t>) </a:t>
            </a:r>
            <a:r>
              <a:rPr lang="en-CA" altLang="zh-CN" dirty="0" smtClean="0"/>
              <a:t>+ </a:t>
            </a:r>
            <a:r>
              <a:rPr lang="en-CA" altLang="zh-CN" i="1" dirty="0" smtClean="0"/>
              <a:t>V(</a:t>
            </a:r>
            <a:r>
              <a:rPr lang="en-CA" altLang="zh-CN" i="1" dirty="0" err="1" smtClean="0"/>
              <a:t>x,y</a:t>
            </a:r>
            <a:r>
              <a:rPr lang="en-CA" altLang="zh-CN" i="1" dirty="0" smtClean="0"/>
              <a:t>) </a:t>
            </a:r>
            <a:r>
              <a:rPr lang="en-CA" altLang="zh-CN" dirty="0" smtClean="0"/>
              <a:t>+ </a:t>
            </a:r>
            <a:r>
              <a:rPr lang="en-CA" altLang="zh-CN" i="1" dirty="0"/>
              <a:t>2</a:t>
            </a:r>
            <a:r>
              <a:rPr lang="en-CA" altLang="zh-CN" i="1" dirty="0" smtClean="0"/>
              <a:t> </a:t>
            </a:r>
            <a:r>
              <a:rPr lang="en-CA" altLang="zh-CN" dirty="0" smtClean="0"/>
              <a:t>*</a:t>
            </a:r>
            <a:r>
              <a:rPr lang="en-CA" altLang="zh-CN" i="1" dirty="0" err="1" smtClean="0"/>
              <a:t>pred</a:t>
            </a:r>
            <a:r>
              <a:rPr lang="en-CA" altLang="zh-CN" i="1" dirty="0" smtClean="0"/>
              <a:t>(</a:t>
            </a:r>
            <a:r>
              <a:rPr lang="en-CA" altLang="zh-CN" i="1" dirty="0" err="1" smtClean="0"/>
              <a:t>x,y</a:t>
            </a:r>
            <a:r>
              <a:rPr lang="en-CA" altLang="zh-CN" i="1" dirty="0" smtClean="0"/>
              <a:t>) + </a:t>
            </a:r>
            <a:r>
              <a:rPr lang="en-CA" altLang="zh-CN" dirty="0"/>
              <a:t>2</a:t>
            </a:r>
            <a:r>
              <a:rPr lang="en-CA" altLang="zh-CN" dirty="0" smtClean="0"/>
              <a:t>) &gt;&gt; 2</a:t>
            </a:r>
            <a:endParaRPr lang="zh-CN" altLang="zh-CN" dirty="0" smtClean="0"/>
          </a:p>
          <a:p>
            <a:pPr lvl="1"/>
            <a:r>
              <a:rPr lang="en-CA" altLang="zh-CN" b="1" i="1" dirty="0" smtClean="0"/>
              <a:t>A flag is signaled </a:t>
            </a:r>
            <a:r>
              <a:rPr lang="en-CA" altLang="zh-CN" b="1" i="1" dirty="0" smtClean="0"/>
              <a:t>in skip/merge mode whether </a:t>
            </a:r>
            <a:r>
              <a:rPr lang="en-CA" altLang="zh-CN" b="1" i="1" dirty="0" smtClean="0"/>
              <a:t>inter prediction is combined with Planar prediction</a:t>
            </a:r>
            <a:endParaRPr lang="zh-CN" altLang="zh-CN" b="1" i="1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370" y="1964497"/>
            <a:ext cx="4507402" cy="207300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017228" y="4900676"/>
            <a:ext cx="3547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H(</a:t>
            </a:r>
            <a:r>
              <a:rPr lang="en-US" altLang="zh-CN" dirty="0" err="1" smtClean="0">
                <a:solidFill>
                  <a:srgbClr val="0000FF"/>
                </a:solidFill>
              </a:rPr>
              <a:t>x,y</a:t>
            </a:r>
            <a:r>
              <a:rPr lang="en-US" altLang="zh-CN" dirty="0" smtClean="0">
                <a:solidFill>
                  <a:srgbClr val="0000FF"/>
                </a:solidFill>
              </a:rPr>
              <a:t>) and V(</a:t>
            </a:r>
            <a:r>
              <a:rPr lang="en-US" altLang="zh-CN" dirty="0" err="1" smtClean="0">
                <a:solidFill>
                  <a:srgbClr val="0000FF"/>
                </a:solidFill>
              </a:rPr>
              <a:t>x,y</a:t>
            </a:r>
            <a:r>
              <a:rPr lang="en-US" altLang="zh-CN" dirty="0" smtClean="0">
                <a:solidFill>
                  <a:srgbClr val="0000FF"/>
                </a:solidFill>
              </a:rPr>
              <a:t>) are horizontal and vertical planar predictors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885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Test 1: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en-US" altLang="zh-CN" sz="2400" dirty="0" smtClean="0"/>
              <a:t>Test 3: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10658"/>
              </p:ext>
            </p:extLst>
          </p:nvPr>
        </p:nvGraphicFramePr>
        <p:xfrm>
          <a:off x="2220267" y="1417672"/>
          <a:ext cx="4938413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004"/>
                <a:gridCol w="814055"/>
                <a:gridCol w="814055"/>
                <a:gridCol w="814055"/>
                <a:gridCol w="664622"/>
                <a:gridCol w="664622"/>
              </a:tblGrid>
              <a:tr h="200243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 10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243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VTM-2.0.1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243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</a:t>
                      </a:r>
                      <a:r>
                        <a:rPr lang="en-US" sz="1400" dirty="0" smtClean="0">
                          <a:effectLst/>
                        </a:rPr>
                        <a:t>F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629108"/>
              </p:ext>
            </p:extLst>
          </p:nvPr>
        </p:nvGraphicFramePr>
        <p:xfrm>
          <a:off x="2220268" y="4206652"/>
          <a:ext cx="4938412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003"/>
                <a:gridCol w="814055"/>
                <a:gridCol w="814055"/>
                <a:gridCol w="814055"/>
                <a:gridCol w="664622"/>
                <a:gridCol w="664622"/>
              </a:tblGrid>
              <a:tr h="192728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728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VTM-2.0.1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728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</a:t>
                      </a:r>
                      <a:r>
                        <a:rPr lang="en-US" sz="1400" dirty="0" smtClean="0">
                          <a:effectLst/>
                        </a:rPr>
                        <a:t>F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124879"/>
              </p:ext>
            </p:extLst>
          </p:nvPr>
        </p:nvGraphicFramePr>
        <p:xfrm>
          <a:off x="7318201" y="4203769"/>
          <a:ext cx="4791418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266"/>
                <a:gridCol w="857484"/>
                <a:gridCol w="857484"/>
                <a:gridCol w="857484"/>
                <a:gridCol w="543350"/>
                <a:gridCol w="543350"/>
              </a:tblGrid>
              <a:tr h="203475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347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VTM-2.0.1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3475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-0.65%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-0.60%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110%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110%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03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</a:t>
                      </a:r>
                      <a:r>
                        <a:rPr lang="en-US" sz="1400" dirty="0" smtClean="0">
                          <a:effectLst/>
                        </a:rPr>
                        <a:t>F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#VALUE!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066041" y="3683432"/>
            <a:ext cx="4030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400" dirty="0" smtClean="0">
                <a:effectLst/>
                <a:latin typeface="Times New Roman" panose="02020603050405020304" pitchFamily="18" charset="0"/>
                <a:ea typeface="PMingLiU"/>
              </a:rPr>
              <a:t>Results of CE10.1.1.c: </a:t>
            </a:r>
            <a:r>
              <a:rPr lang="en-US" altLang="zh-CN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PMingLiU"/>
              </a:rPr>
              <a:t>Multi-hypothesis prediction for intra and inter mode</a:t>
            </a:r>
            <a:endParaRPr lang="zh-CN" altLang="zh-CN" sz="1400" dirty="0">
              <a:effectLst/>
              <a:latin typeface="Times New Roman" panose="02020603050405020304" pitchFamily="18" charset="0"/>
              <a:ea typeface="PMingLiU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114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Filter inter prediction samples with two spatial rec. samples achieves -0.30% gain</a:t>
            </a:r>
          </a:p>
          <a:p>
            <a:r>
              <a:rPr lang="en-US" altLang="zh-CN" sz="2400" dirty="0" smtClean="0"/>
              <a:t>Filter inter prediction samples with two intra Planar predictors (4 spatial rec. samples) achieves -0.48% gain</a:t>
            </a:r>
          </a:p>
          <a:p>
            <a:pPr lvl="1"/>
            <a:r>
              <a:rPr lang="en-US" altLang="zh-CN" dirty="0" smtClean="0"/>
              <a:t>Compared to using four intra </a:t>
            </a:r>
            <a:r>
              <a:rPr lang="en-US" altLang="zh-CN" dirty="0" smtClean="0"/>
              <a:t>prediction </a:t>
            </a:r>
            <a:r>
              <a:rPr lang="en-US" altLang="zh-CN" dirty="0" smtClean="0"/>
              <a:t>modes, the proposed method almost has no loss (0.03% BD-rate in RA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It is recommended to study the proposed method in CE10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0963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579</Words>
  <Application>Microsoft Office PowerPoint</Application>
  <PresentationFormat>宽屏</PresentationFormat>
  <Paragraphs>198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PMingLiU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CE10-related: inter prediction sample filtering</vt:lpstr>
      <vt:lpstr>Proposed method</vt:lpstr>
      <vt:lpstr>Simulation results</vt:lpstr>
      <vt:lpstr>Conclusion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CE10-related: inter prediction sample filtering</dc:title>
  <dc:creator>zhaoyin (Yin)</dc:creator>
  <cp:lastModifiedBy>zhaoyin (Yin)</cp:lastModifiedBy>
  <cp:revision>40</cp:revision>
  <dcterms:created xsi:type="dcterms:W3CDTF">2018-10-06T07:35:35Z</dcterms:created>
  <dcterms:modified xsi:type="dcterms:W3CDTF">2018-10-06T10:30:44Z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(2)PUR60MY7n8ys6MN0Yw+1lzXZHzCj9Ag0nnz3LIpD6wDprJncgTfzJVCdygaIhPvV/Md3+PQ3
XRvJwRwZpdyikcAL/oUmowmvaT4guSGxTuD2I2cHmalU2kB8DyM+WsB7AnticjsWl6AEl/wK
YI3QZwQRkwBvrdQqRPCj/OBYnAasTJ3XRp8H3gM/nxrVlVN8x/EfIgfCWlK92uomR/SbNkAa
n4wU8ADyHyevoHfYfz</vt:lpwstr>
  </property>
  <property fmtid="{D5CDD505-2E9C-101B-9397-08002B2CF9AE}" pid="3" name="_2015_ms_pID_7253431">
    <vt:lpwstr>rC0/YZa0oMzXLFOd16cbrRk8gZuhD0Y23HE1+jt3lm8jKCGpuKs7c3
+ADlw8OzUH+Flq0/HkLaIe6OtGXJF49fDqE+7RUZMl5nxhQHWKIUwVCROuNIAc1pClKCtr8Y
1QjcEeu65VH+C6eodYWtVagMPx2dLdUPOeLLq4BqvH2HSqg5dd8yVzmKeTyHmgqDQSOoT4Ei
BHTCxtS0DqnKEnsZ</vt:lpwstr>
  </property>
</Properties>
</file>