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9" r:id="rId4"/>
    <p:sldId id="275" r:id="rId5"/>
    <p:sldId id="278" r:id="rId6"/>
    <p:sldId id="271" r:id="rId7"/>
    <p:sldId id="276" r:id="rId8"/>
    <p:sldId id="277" r:id="rId9"/>
    <p:sldId id="268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2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94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04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342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52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93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2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2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252000" y="6603444"/>
            <a:ext cx="2057400" cy="252000"/>
          </a:xfrm>
        </p:spPr>
        <p:txBody>
          <a:bodyPr/>
          <a:lstStyle/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44740" y="6598751"/>
            <a:ext cx="540000" cy="252000"/>
          </a:xfrm>
        </p:spPr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3962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  <a:latin typeface="源ノ角ゴシック JP Heavy" panose="020B0A00000000000000" pitchFamily="34" charset="-128"/>
                <a:ea typeface="源ノ角ゴシック JP Heavy" panose="020B0A00000000000000" pitchFamily="34" charset="-128"/>
              </a:defRPr>
            </a:lvl1pPr>
            <a:extLst/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73125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63907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  <a:t>JVET-L0359</a:t>
            </a:r>
            <a:b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</a:br>
            <a: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  <a:t>AHG12: Flexible Tile Partitioning</a:t>
            </a:r>
            <a:endParaRPr kumimoji="1" lang="ja-JP" altLang="en-US" dirty="0">
              <a:latin typeface="源ノ角ゴシック JP Heavy" panose="020B0A00000000000000" pitchFamily="34" charset="-128"/>
              <a:ea typeface="源ノ角ゴシック JP Heavy" panose="020B0A00000000000000" pitchFamily="34" charset="-128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Yukinobu Yasugi</a:t>
            </a:r>
            <a:b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Tomohiro Ikai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Sharp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Corporation</a:t>
            </a:r>
            <a:endParaRPr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991350" y="6361618"/>
            <a:ext cx="196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F</a:t>
            </a:r>
            <a:r>
              <a:rPr kumimoji="1" lang="en-US" altLang="ja-JP" sz="9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ollow up of JVET-K0155:</a:t>
            </a:r>
          </a:p>
          <a:p>
            <a:r>
              <a:rPr lang="en-US" altLang="ja-JP" sz="9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AHG12: Flexible Tile Partitioning </a:t>
            </a:r>
            <a:endParaRPr lang="ja-JP" altLang="en-US" sz="9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Tile partitioning </a:t>
            </a:r>
            <a:r>
              <a:rPr lang="en-US" altLang="ja-JP" dirty="0"/>
              <a:t>using CTU unit </a:t>
            </a:r>
            <a:r>
              <a:rPr lang="en-US" altLang="ja-JP" dirty="0" smtClean="0"/>
              <a:t>basis</a:t>
            </a:r>
          </a:p>
          <a:p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endParaRPr lang="en-US" altLang="ja-JP" dirty="0" smtClean="0"/>
          </a:p>
          <a:p>
            <a:pPr lvl="1"/>
            <a:r>
              <a:rPr lang="en-US" altLang="ja-JP" dirty="0" smtClean="0"/>
              <a:t>In HEVC, </a:t>
            </a:r>
            <a:r>
              <a:rPr lang="en-US" altLang="ja-JP" dirty="0" smtClean="0">
                <a:solidFill>
                  <a:srgbClr val="FF0000"/>
                </a:solidFill>
              </a:rPr>
              <a:t>tile sizes is restricted to be multiples of CTU </a:t>
            </a:r>
            <a:r>
              <a:rPr lang="en-US" altLang="ja-JP" dirty="0" smtClean="0"/>
              <a:t>except for picture boundary</a:t>
            </a:r>
          </a:p>
          <a:p>
            <a:pPr marL="622300" lvl="2" indent="0">
              <a:buNone/>
            </a:pPr>
            <a:endParaRPr lang="en-US" altLang="ja-JP" dirty="0">
              <a:sym typeface="Wingdings" panose="05000000000000000000" pitchFamily="2" charset="2"/>
            </a:endParaRP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Problems</a:t>
            </a:r>
            <a:r>
              <a:rPr lang="en-US" altLang="ja-JP" dirty="0" smtClean="0">
                <a:sym typeface="Wingdings" panose="05000000000000000000" pitchFamily="2" charset="2"/>
              </a:rPr>
              <a:t>:</a:t>
            </a:r>
          </a:p>
          <a:p>
            <a:pPr lvl="2"/>
            <a:r>
              <a:rPr lang="en-US" altLang="ja-JP" dirty="0" smtClean="0">
                <a:sym typeface="Wingdings" panose="05000000000000000000" pitchFamily="2" charset="2"/>
              </a:rPr>
              <a:t>Difficulty </a:t>
            </a:r>
            <a:r>
              <a:rPr lang="en-US" altLang="ja-JP" dirty="0">
                <a:sym typeface="Wingdings" panose="05000000000000000000" pitchFamily="2" charset="2"/>
              </a:rPr>
              <a:t>in load balancing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Difficulty in </a:t>
            </a:r>
            <a:r>
              <a:rPr lang="en-US" altLang="ja-JP" dirty="0" smtClean="0">
                <a:sym typeface="Wingdings" panose="05000000000000000000" pitchFamily="2" charset="2"/>
              </a:rPr>
              <a:t>fitting regions (e.g. ROI, </a:t>
            </a:r>
            <a:r>
              <a:rPr lang="en-US" altLang="ja-JP" dirty="0" smtClean="0"/>
              <a:t>frame-packing etc.)</a:t>
            </a:r>
            <a:endParaRPr lang="ja-JP" altLang="en-US" dirty="0"/>
          </a:p>
          <a:p>
            <a:pPr lvl="2"/>
            <a:endParaRPr lang="en-US" altLang="ja-JP" dirty="0">
              <a:sym typeface="Wingdings" panose="05000000000000000000" pitchFamily="2" charset="2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Problem statement</a:t>
            </a:r>
            <a:endParaRPr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267228" y="1406326"/>
            <a:ext cx="4662240" cy="2025484"/>
            <a:chOff x="191344" y="539388"/>
            <a:chExt cx="4662240" cy="2025484"/>
          </a:xfrm>
        </p:grpSpPr>
        <p:grpSp>
          <p:nvGrpSpPr>
            <p:cNvPr id="7" name="グループ化 6"/>
            <p:cNvGrpSpPr/>
            <p:nvPr/>
          </p:nvGrpSpPr>
          <p:grpSpPr>
            <a:xfrm>
              <a:off x="1055440" y="548680"/>
              <a:ext cx="3744416" cy="2016192"/>
              <a:chOff x="1055440" y="548680"/>
              <a:chExt cx="3744416" cy="2016192"/>
            </a:xfrm>
          </p:grpSpPr>
          <p:sp>
            <p:nvSpPr>
              <p:cNvPr id="37" name="正方形/長方形 36"/>
              <p:cNvSpPr/>
              <p:nvPr/>
            </p:nvSpPr>
            <p:spPr>
              <a:xfrm>
                <a:off x="1055440" y="548680"/>
                <a:ext cx="3744416" cy="2016000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 sz="1200"/>
              </a:p>
            </p:txBody>
          </p:sp>
          <p:cxnSp>
            <p:nvCxnSpPr>
              <p:cNvPr id="38" name="直線コネクタ 37"/>
              <p:cNvCxnSpPr/>
              <p:nvPr/>
            </p:nvCxnSpPr>
            <p:spPr>
              <a:xfrm>
                <a:off x="1631504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コネクタ 38"/>
              <p:cNvCxnSpPr/>
              <p:nvPr/>
            </p:nvCxnSpPr>
            <p:spPr>
              <a:xfrm>
                <a:off x="2207568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/>
              <p:cNvCxnSpPr/>
              <p:nvPr/>
            </p:nvCxnSpPr>
            <p:spPr>
              <a:xfrm>
                <a:off x="2783632" y="548872"/>
                <a:ext cx="0" cy="2016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/>
              <p:cNvCxnSpPr/>
              <p:nvPr/>
            </p:nvCxnSpPr>
            <p:spPr>
              <a:xfrm>
                <a:off x="3359696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/>
              <p:cNvCxnSpPr/>
              <p:nvPr/>
            </p:nvCxnSpPr>
            <p:spPr>
              <a:xfrm>
                <a:off x="3935760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/>
              <p:cNvCxnSpPr/>
              <p:nvPr/>
            </p:nvCxnSpPr>
            <p:spPr>
              <a:xfrm>
                <a:off x="4511824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/>
              <p:cNvCxnSpPr/>
              <p:nvPr/>
            </p:nvCxnSpPr>
            <p:spPr>
              <a:xfrm>
                <a:off x="1055440" y="1124744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>
                <a:off x="1055440" y="1700808"/>
                <a:ext cx="374441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>
                <a:off x="1055440" y="2276872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テキスト ボックス 85"/>
            <p:cNvSpPr txBox="1"/>
            <p:nvPr/>
          </p:nvSpPr>
          <p:spPr>
            <a:xfrm>
              <a:off x="1055440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0</a:t>
              </a:r>
              <a:endParaRPr kumimoji="1" lang="ja-JP" altLang="en-US" sz="1200" dirty="0"/>
            </a:p>
          </p:txBody>
        </p:sp>
        <p:sp>
          <p:nvSpPr>
            <p:cNvPr id="9" name="テキスト ボックス 86"/>
            <p:cNvSpPr txBox="1"/>
            <p:nvPr/>
          </p:nvSpPr>
          <p:spPr>
            <a:xfrm>
              <a:off x="1631504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1</a:t>
              </a:r>
              <a:endParaRPr kumimoji="1" lang="ja-JP" altLang="en-US" sz="1200" dirty="0"/>
            </a:p>
          </p:txBody>
        </p:sp>
        <p:sp>
          <p:nvSpPr>
            <p:cNvPr id="10" name="テキスト ボックス 87"/>
            <p:cNvSpPr txBox="1"/>
            <p:nvPr/>
          </p:nvSpPr>
          <p:spPr>
            <a:xfrm>
              <a:off x="2207568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2</a:t>
              </a:r>
              <a:endParaRPr kumimoji="1" lang="ja-JP" altLang="en-US" sz="1200" dirty="0"/>
            </a:p>
          </p:txBody>
        </p:sp>
        <p:sp>
          <p:nvSpPr>
            <p:cNvPr id="11" name="テキスト ボックス 88"/>
            <p:cNvSpPr txBox="1"/>
            <p:nvPr/>
          </p:nvSpPr>
          <p:spPr>
            <a:xfrm>
              <a:off x="2783632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3</a:t>
              </a:r>
              <a:endParaRPr kumimoji="1" lang="ja-JP" altLang="en-US" sz="1200" dirty="0"/>
            </a:p>
          </p:txBody>
        </p:sp>
        <p:sp>
          <p:nvSpPr>
            <p:cNvPr id="12" name="テキスト ボックス 89"/>
            <p:cNvSpPr txBox="1"/>
            <p:nvPr/>
          </p:nvSpPr>
          <p:spPr>
            <a:xfrm>
              <a:off x="3359696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4</a:t>
              </a:r>
              <a:endParaRPr kumimoji="1" lang="ja-JP" altLang="en-US" sz="1200" dirty="0"/>
            </a:p>
          </p:txBody>
        </p:sp>
        <p:sp>
          <p:nvSpPr>
            <p:cNvPr id="13" name="テキスト ボックス 90"/>
            <p:cNvSpPr txBox="1"/>
            <p:nvPr/>
          </p:nvSpPr>
          <p:spPr>
            <a:xfrm>
              <a:off x="3935760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5</a:t>
              </a:r>
              <a:endParaRPr kumimoji="1" lang="ja-JP" altLang="en-US" sz="1200" dirty="0"/>
            </a:p>
          </p:txBody>
        </p:sp>
        <p:sp>
          <p:nvSpPr>
            <p:cNvPr id="14" name="テキスト ボックス 91"/>
            <p:cNvSpPr txBox="1"/>
            <p:nvPr/>
          </p:nvSpPr>
          <p:spPr>
            <a:xfrm>
              <a:off x="4511824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6</a:t>
              </a:r>
              <a:endParaRPr kumimoji="1" lang="ja-JP" altLang="en-US" sz="1200" dirty="0"/>
            </a:p>
          </p:txBody>
        </p:sp>
        <p:sp>
          <p:nvSpPr>
            <p:cNvPr id="15" name="テキスト ボックス 92"/>
            <p:cNvSpPr txBox="1"/>
            <p:nvPr/>
          </p:nvSpPr>
          <p:spPr>
            <a:xfrm>
              <a:off x="1055440" y="1115452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/>
                <a:t>7</a:t>
              </a:r>
              <a:endParaRPr kumimoji="1" lang="ja-JP" altLang="en-US" sz="1200" dirty="0"/>
            </a:p>
          </p:txBody>
        </p:sp>
        <p:sp>
          <p:nvSpPr>
            <p:cNvPr id="16" name="テキスト ボックス 93"/>
            <p:cNvSpPr txBox="1"/>
            <p:nvPr/>
          </p:nvSpPr>
          <p:spPr>
            <a:xfrm>
              <a:off x="1631504" y="1115452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/>
                <a:t>8</a:t>
              </a:r>
              <a:endParaRPr kumimoji="1" lang="ja-JP" altLang="en-US" sz="1200" dirty="0"/>
            </a:p>
          </p:txBody>
        </p:sp>
        <p:sp>
          <p:nvSpPr>
            <p:cNvPr id="17" name="テキスト ボックス 94"/>
            <p:cNvSpPr txBox="1"/>
            <p:nvPr/>
          </p:nvSpPr>
          <p:spPr>
            <a:xfrm>
              <a:off x="2207568" y="1115452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9</a:t>
              </a:r>
              <a:endParaRPr kumimoji="1" lang="ja-JP" altLang="en-US" sz="1200" dirty="0"/>
            </a:p>
          </p:txBody>
        </p:sp>
        <p:sp>
          <p:nvSpPr>
            <p:cNvPr id="18" name="テキスト ボックス 95"/>
            <p:cNvSpPr txBox="1"/>
            <p:nvPr/>
          </p:nvSpPr>
          <p:spPr>
            <a:xfrm>
              <a:off x="2783632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10</a:t>
              </a:r>
              <a:endParaRPr kumimoji="1" lang="ja-JP" altLang="en-US" sz="1200" dirty="0"/>
            </a:p>
          </p:txBody>
        </p:sp>
        <p:sp>
          <p:nvSpPr>
            <p:cNvPr id="19" name="テキスト ボックス 96"/>
            <p:cNvSpPr txBox="1"/>
            <p:nvPr/>
          </p:nvSpPr>
          <p:spPr>
            <a:xfrm>
              <a:off x="3359696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11</a:t>
              </a:r>
              <a:endParaRPr kumimoji="1" lang="ja-JP" altLang="en-US" sz="1200" dirty="0"/>
            </a:p>
          </p:txBody>
        </p:sp>
        <p:sp>
          <p:nvSpPr>
            <p:cNvPr id="20" name="テキスト ボックス 97"/>
            <p:cNvSpPr txBox="1"/>
            <p:nvPr/>
          </p:nvSpPr>
          <p:spPr>
            <a:xfrm>
              <a:off x="3935760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12</a:t>
              </a:r>
              <a:endParaRPr kumimoji="1" lang="ja-JP" altLang="en-US" sz="1200" dirty="0"/>
            </a:p>
          </p:txBody>
        </p:sp>
        <p:sp>
          <p:nvSpPr>
            <p:cNvPr id="21" name="テキスト ボックス 98"/>
            <p:cNvSpPr txBox="1"/>
            <p:nvPr/>
          </p:nvSpPr>
          <p:spPr>
            <a:xfrm>
              <a:off x="4511824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13</a:t>
              </a:r>
              <a:endParaRPr kumimoji="1" lang="ja-JP" altLang="en-US" sz="1200" dirty="0"/>
            </a:p>
          </p:txBody>
        </p:sp>
        <p:sp>
          <p:nvSpPr>
            <p:cNvPr id="22" name="テキスト ボックス 99"/>
            <p:cNvSpPr txBox="1"/>
            <p:nvPr/>
          </p:nvSpPr>
          <p:spPr>
            <a:xfrm>
              <a:off x="1055440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14</a:t>
              </a:r>
              <a:endParaRPr kumimoji="1" lang="ja-JP" altLang="en-US" sz="1200" dirty="0"/>
            </a:p>
          </p:txBody>
        </p:sp>
        <p:sp>
          <p:nvSpPr>
            <p:cNvPr id="23" name="テキスト ボックス 100"/>
            <p:cNvSpPr txBox="1"/>
            <p:nvPr/>
          </p:nvSpPr>
          <p:spPr>
            <a:xfrm>
              <a:off x="1631504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15</a:t>
              </a:r>
              <a:endParaRPr kumimoji="1" lang="ja-JP" altLang="en-US" sz="1200" dirty="0"/>
            </a:p>
          </p:txBody>
        </p:sp>
        <p:sp>
          <p:nvSpPr>
            <p:cNvPr id="24" name="テキスト ボックス 101"/>
            <p:cNvSpPr txBox="1"/>
            <p:nvPr/>
          </p:nvSpPr>
          <p:spPr>
            <a:xfrm>
              <a:off x="2207568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16</a:t>
              </a:r>
              <a:endParaRPr kumimoji="1" lang="ja-JP" altLang="en-US" sz="1200" dirty="0"/>
            </a:p>
          </p:txBody>
        </p:sp>
        <p:sp>
          <p:nvSpPr>
            <p:cNvPr id="25" name="テキスト ボックス 102"/>
            <p:cNvSpPr txBox="1"/>
            <p:nvPr/>
          </p:nvSpPr>
          <p:spPr>
            <a:xfrm>
              <a:off x="2783632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17</a:t>
              </a:r>
              <a:endParaRPr kumimoji="1" lang="ja-JP" altLang="en-US" sz="1200" dirty="0"/>
            </a:p>
          </p:txBody>
        </p:sp>
        <p:sp>
          <p:nvSpPr>
            <p:cNvPr id="26" name="テキスト ボックス 103"/>
            <p:cNvSpPr txBox="1"/>
            <p:nvPr/>
          </p:nvSpPr>
          <p:spPr>
            <a:xfrm>
              <a:off x="3359696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18</a:t>
              </a:r>
              <a:endParaRPr kumimoji="1" lang="ja-JP" altLang="en-US" sz="1200" dirty="0"/>
            </a:p>
          </p:txBody>
        </p:sp>
        <p:sp>
          <p:nvSpPr>
            <p:cNvPr id="27" name="テキスト ボックス 104"/>
            <p:cNvSpPr txBox="1"/>
            <p:nvPr/>
          </p:nvSpPr>
          <p:spPr>
            <a:xfrm>
              <a:off x="3935760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19</a:t>
              </a:r>
              <a:endParaRPr kumimoji="1" lang="ja-JP" altLang="en-US" sz="1200" dirty="0"/>
            </a:p>
          </p:txBody>
        </p:sp>
        <p:sp>
          <p:nvSpPr>
            <p:cNvPr id="28" name="テキスト ボックス 105"/>
            <p:cNvSpPr txBox="1"/>
            <p:nvPr/>
          </p:nvSpPr>
          <p:spPr>
            <a:xfrm>
              <a:off x="4511824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20</a:t>
              </a:r>
              <a:endParaRPr kumimoji="1" lang="ja-JP" altLang="en-US" sz="1200" dirty="0"/>
            </a:p>
          </p:txBody>
        </p:sp>
        <p:sp>
          <p:nvSpPr>
            <p:cNvPr id="29" name="テキスト ボックス 106"/>
            <p:cNvSpPr txBox="1"/>
            <p:nvPr/>
          </p:nvSpPr>
          <p:spPr>
            <a:xfrm>
              <a:off x="1055440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21</a:t>
              </a:r>
              <a:endParaRPr kumimoji="1" lang="ja-JP" altLang="en-US" sz="1200" dirty="0"/>
            </a:p>
          </p:txBody>
        </p:sp>
        <p:sp>
          <p:nvSpPr>
            <p:cNvPr id="30" name="テキスト ボックス 107"/>
            <p:cNvSpPr txBox="1"/>
            <p:nvPr/>
          </p:nvSpPr>
          <p:spPr>
            <a:xfrm>
              <a:off x="1631504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22</a:t>
              </a:r>
              <a:endParaRPr kumimoji="1" lang="ja-JP" altLang="en-US" sz="1200" dirty="0"/>
            </a:p>
          </p:txBody>
        </p:sp>
        <p:sp>
          <p:nvSpPr>
            <p:cNvPr id="31" name="テキスト ボックス 108"/>
            <p:cNvSpPr txBox="1"/>
            <p:nvPr/>
          </p:nvSpPr>
          <p:spPr>
            <a:xfrm>
              <a:off x="2207568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23</a:t>
              </a:r>
              <a:endParaRPr kumimoji="1" lang="ja-JP" altLang="en-US" sz="1200" dirty="0"/>
            </a:p>
          </p:txBody>
        </p:sp>
        <p:sp>
          <p:nvSpPr>
            <p:cNvPr id="32" name="テキスト ボックス 109"/>
            <p:cNvSpPr txBox="1"/>
            <p:nvPr/>
          </p:nvSpPr>
          <p:spPr>
            <a:xfrm>
              <a:off x="2783632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24</a:t>
              </a:r>
              <a:endParaRPr kumimoji="1" lang="ja-JP" altLang="en-US" sz="1200" dirty="0"/>
            </a:p>
          </p:txBody>
        </p:sp>
        <p:sp>
          <p:nvSpPr>
            <p:cNvPr id="33" name="テキスト ボックス 110"/>
            <p:cNvSpPr txBox="1"/>
            <p:nvPr/>
          </p:nvSpPr>
          <p:spPr>
            <a:xfrm>
              <a:off x="3359696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25</a:t>
              </a:r>
              <a:endParaRPr kumimoji="1" lang="ja-JP" altLang="en-US" sz="1200" dirty="0"/>
            </a:p>
          </p:txBody>
        </p:sp>
        <p:sp>
          <p:nvSpPr>
            <p:cNvPr id="34" name="テキスト ボックス 111"/>
            <p:cNvSpPr txBox="1"/>
            <p:nvPr/>
          </p:nvSpPr>
          <p:spPr>
            <a:xfrm>
              <a:off x="3935760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26</a:t>
              </a:r>
              <a:endParaRPr kumimoji="1" lang="ja-JP" altLang="en-US" sz="1200" dirty="0"/>
            </a:p>
          </p:txBody>
        </p:sp>
        <p:sp>
          <p:nvSpPr>
            <p:cNvPr id="35" name="テキスト ボックス 112"/>
            <p:cNvSpPr txBox="1"/>
            <p:nvPr/>
          </p:nvSpPr>
          <p:spPr>
            <a:xfrm>
              <a:off x="4511824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27</a:t>
              </a:r>
              <a:endParaRPr kumimoji="1" lang="ja-JP" altLang="en-US" sz="1200" dirty="0"/>
            </a:p>
          </p:txBody>
        </p:sp>
        <p:sp>
          <p:nvSpPr>
            <p:cNvPr id="36" name="テキスト ボックス 113"/>
            <p:cNvSpPr txBox="1"/>
            <p:nvPr/>
          </p:nvSpPr>
          <p:spPr>
            <a:xfrm>
              <a:off x="191344" y="548680"/>
              <a:ext cx="9060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err="1" smtClean="0"/>
                <a:t>ctuRsAddr</a:t>
              </a:r>
              <a:r>
                <a:rPr kumimoji="1" lang="en-US" altLang="ja-JP" sz="1200" dirty="0" smtClean="0"/>
                <a:t>=</a:t>
              </a:r>
              <a:endParaRPr kumimoji="1" lang="ja-JP" altLang="en-US" sz="1200" dirty="0"/>
            </a:p>
          </p:txBody>
        </p:sp>
      </p:grpSp>
      <p:sp>
        <p:nvSpPr>
          <p:cNvPr id="47" name="正方形/長方形 46"/>
          <p:cNvSpPr/>
          <p:nvPr/>
        </p:nvSpPr>
        <p:spPr>
          <a:xfrm>
            <a:off x="3131323" y="1415425"/>
            <a:ext cx="1703375" cy="1141511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/>
          <p:cNvSpPr/>
          <p:nvPr/>
        </p:nvSpPr>
        <p:spPr>
          <a:xfrm>
            <a:off x="4873286" y="1416745"/>
            <a:ext cx="2002453" cy="113594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3131323" y="2578557"/>
            <a:ext cx="1703375" cy="85306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/>
          <p:cNvSpPr/>
          <p:nvPr/>
        </p:nvSpPr>
        <p:spPr>
          <a:xfrm>
            <a:off x="4873285" y="2582809"/>
            <a:ext cx="2002453" cy="84881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802411" y="2333433"/>
            <a:ext cx="980003" cy="56514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algn="ctr"/>
            <a:r>
              <a:rPr lang="en-US" altLang="ja-JP" sz="1600" b="1" dirty="0" smtClean="0"/>
              <a:t>U</a:t>
            </a:r>
            <a:r>
              <a:rPr kumimoji="1" lang="en-US" altLang="ja-JP" sz="1600" b="1" dirty="0" smtClean="0"/>
              <a:t>nit of tile</a:t>
            </a:r>
            <a:br>
              <a:rPr kumimoji="1" lang="en-US" altLang="ja-JP" sz="1600" b="1" dirty="0" smtClean="0"/>
            </a:br>
            <a:r>
              <a:rPr kumimoji="1" lang="en-US" altLang="ja-JP" sz="1600" b="1" dirty="0" smtClean="0"/>
              <a:t>(CTU)</a:t>
            </a:r>
            <a:endParaRPr kumimoji="1" lang="ja-JP" altLang="en-US" sz="1600" b="1" dirty="0"/>
          </a:p>
        </p:txBody>
      </p:sp>
      <p:cxnSp>
        <p:nvCxnSpPr>
          <p:cNvPr id="52" name="直線コネクタ 51"/>
          <p:cNvCxnSpPr>
            <a:stCxn id="51" idx="3"/>
            <a:endCxn id="53" idx="1"/>
          </p:cNvCxnSpPr>
          <p:nvPr/>
        </p:nvCxnSpPr>
        <p:spPr>
          <a:xfrm flipV="1">
            <a:off x="2782414" y="2280959"/>
            <a:ext cx="935819" cy="335047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正方形/長方形 52"/>
          <p:cNvSpPr/>
          <p:nvPr/>
        </p:nvSpPr>
        <p:spPr>
          <a:xfrm>
            <a:off x="3718233" y="1999635"/>
            <a:ext cx="576134" cy="56264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536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dirty="0"/>
              <a:t>Tile partitioning using CTU basis </a:t>
            </a:r>
            <a:r>
              <a:rPr lang="en-US" altLang="ja-JP" dirty="0">
                <a:solidFill>
                  <a:srgbClr val="FF0000"/>
                </a:solidFill>
              </a:rPr>
              <a:t>with </a:t>
            </a:r>
            <a:r>
              <a:rPr lang="en-US" altLang="ja-JP" dirty="0" smtClean="0">
                <a:solidFill>
                  <a:srgbClr val="FF0000"/>
                </a:solidFill>
              </a:rPr>
              <a:t>non-multiple of CTU boundary</a:t>
            </a:r>
            <a:endParaRPr lang="en-US" altLang="ja-JP" dirty="0">
              <a:solidFill>
                <a:srgbClr val="FF0000"/>
              </a:solidFill>
            </a:endParaRPr>
          </a:p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r>
              <a:rPr lang="en-US" altLang="ja-JP" dirty="0" smtClean="0"/>
              <a:t>CTU splitting is used as usual</a:t>
            </a:r>
          </a:p>
          <a:p>
            <a:pPr lvl="2"/>
            <a:r>
              <a:rPr lang="en-US" altLang="ja-JP" dirty="0">
                <a:solidFill>
                  <a:srgbClr val="0000FF"/>
                </a:solidFill>
              </a:rPr>
              <a:t>Allow </a:t>
            </a:r>
            <a:r>
              <a:rPr lang="en-US" altLang="ja-JP" dirty="0" smtClean="0">
                <a:solidFill>
                  <a:srgbClr val="0000FF"/>
                </a:solidFill>
              </a:rPr>
              <a:t>non-multiple of CTU </a:t>
            </a:r>
            <a:r>
              <a:rPr lang="en-US" altLang="ja-JP" dirty="0">
                <a:solidFill>
                  <a:srgbClr val="0000FF"/>
                </a:solidFill>
              </a:rPr>
              <a:t>boundary </a:t>
            </a:r>
            <a:r>
              <a:rPr lang="en-US" altLang="ja-JP" dirty="0" smtClean="0">
                <a:solidFill>
                  <a:srgbClr val="0000FF"/>
                </a:solidFill>
              </a:rPr>
              <a:t>(i.e. incomplete CTU) for </a:t>
            </a:r>
            <a:r>
              <a:rPr lang="en-US" altLang="ja-JP" dirty="0">
                <a:solidFill>
                  <a:srgbClr val="0000FF"/>
                </a:solidFill>
              </a:rPr>
              <a:t>the right and bottom </a:t>
            </a:r>
            <a:r>
              <a:rPr lang="en-US" altLang="ja-JP" dirty="0" smtClean="0">
                <a:solidFill>
                  <a:srgbClr val="0000FF"/>
                </a:solidFill>
              </a:rPr>
              <a:t>side for each tile</a:t>
            </a:r>
          </a:p>
          <a:p>
            <a:pPr lvl="2"/>
            <a:r>
              <a:rPr lang="en-US" altLang="ja-JP" dirty="0"/>
              <a:t>the same as picture boundary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Benefits:</a:t>
            </a:r>
          </a:p>
          <a:p>
            <a:pPr lvl="2"/>
            <a:r>
              <a:rPr lang="en-US" altLang="ja-JP" dirty="0"/>
              <a:t>Better load balance</a:t>
            </a:r>
          </a:p>
          <a:p>
            <a:pPr lvl="2"/>
            <a:r>
              <a:rPr lang="en-US" altLang="ja-JP" dirty="0"/>
              <a:t>Better fitting to </a:t>
            </a:r>
            <a:r>
              <a:rPr lang="en-US" altLang="ja-JP" dirty="0" smtClean="0"/>
              <a:t>regions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>
              <a:latin typeface="源ノ角ゴシック JP Heavy" panose="020B0A00000000000000" pitchFamily="34" charset="-128"/>
              <a:ea typeface="源ノ角ゴシック JP Heavy" panose="020B0A00000000000000" pitchFamily="34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2318544" y="1890994"/>
            <a:ext cx="4608512" cy="2016224"/>
            <a:chOff x="191344" y="3429000"/>
            <a:chExt cx="4608512" cy="2016224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1055440" y="3429000"/>
              <a:ext cx="3744416" cy="2016224"/>
              <a:chOff x="1055440" y="548680"/>
              <a:chExt cx="3744416" cy="2016224"/>
            </a:xfrm>
          </p:grpSpPr>
          <p:sp>
            <p:nvSpPr>
              <p:cNvPr id="39" name="正方形/長方形 38"/>
              <p:cNvSpPr/>
              <p:nvPr/>
            </p:nvSpPr>
            <p:spPr>
              <a:xfrm>
                <a:off x="1055440" y="548680"/>
                <a:ext cx="3744416" cy="2016224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cxnSp>
            <p:nvCxnSpPr>
              <p:cNvPr id="48" name="直線コネクタ 47"/>
              <p:cNvCxnSpPr>
                <a:endCxn id="39" idx="2"/>
              </p:cNvCxnSpPr>
              <p:nvPr/>
            </p:nvCxnSpPr>
            <p:spPr>
              <a:xfrm>
                <a:off x="2927648" y="548680"/>
                <a:ext cx="0" cy="2016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/>
              <p:cNvCxnSpPr/>
              <p:nvPr/>
            </p:nvCxnSpPr>
            <p:spPr>
              <a:xfrm>
                <a:off x="1055440" y="1556792"/>
                <a:ext cx="374441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/>
              <p:cNvCxnSpPr/>
              <p:nvPr/>
            </p:nvCxnSpPr>
            <p:spPr>
              <a:xfrm>
                <a:off x="1199456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/>
              <p:nvPr/>
            </p:nvCxnSpPr>
            <p:spPr>
              <a:xfrm>
                <a:off x="1343472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コネクタ 51"/>
              <p:cNvCxnSpPr/>
              <p:nvPr/>
            </p:nvCxnSpPr>
            <p:spPr>
              <a:xfrm>
                <a:off x="1487488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/>
              <p:cNvCxnSpPr/>
              <p:nvPr/>
            </p:nvCxnSpPr>
            <p:spPr>
              <a:xfrm>
                <a:off x="1775520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/>
              <p:cNvCxnSpPr/>
              <p:nvPr/>
            </p:nvCxnSpPr>
            <p:spPr>
              <a:xfrm>
                <a:off x="1919536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/>
              <p:cNvCxnSpPr/>
              <p:nvPr/>
            </p:nvCxnSpPr>
            <p:spPr>
              <a:xfrm>
                <a:off x="2063552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/>
              <p:cNvCxnSpPr/>
              <p:nvPr/>
            </p:nvCxnSpPr>
            <p:spPr>
              <a:xfrm>
                <a:off x="2351584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/>
              <p:cNvCxnSpPr/>
              <p:nvPr/>
            </p:nvCxnSpPr>
            <p:spPr>
              <a:xfrm>
                <a:off x="2495600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/>
              <p:cNvCxnSpPr/>
              <p:nvPr/>
            </p:nvCxnSpPr>
            <p:spPr>
              <a:xfrm>
                <a:off x="2639616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線コネクタ 58"/>
              <p:cNvCxnSpPr/>
              <p:nvPr/>
            </p:nvCxnSpPr>
            <p:spPr>
              <a:xfrm>
                <a:off x="3071664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コネクタ 59"/>
              <p:cNvCxnSpPr/>
              <p:nvPr/>
            </p:nvCxnSpPr>
            <p:spPr>
              <a:xfrm>
                <a:off x="3215680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コネクタ 60"/>
              <p:cNvCxnSpPr/>
              <p:nvPr/>
            </p:nvCxnSpPr>
            <p:spPr>
              <a:xfrm>
                <a:off x="3359696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コネクタ 61"/>
              <p:cNvCxnSpPr/>
              <p:nvPr/>
            </p:nvCxnSpPr>
            <p:spPr>
              <a:xfrm>
                <a:off x="3647728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コネクタ 62"/>
              <p:cNvCxnSpPr/>
              <p:nvPr/>
            </p:nvCxnSpPr>
            <p:spPr>
              <a:xfrm>
                <a:off x="3791744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コネクタ 63"/>
              <p:cNvCxnSpPr/>
              <p:nvPr/>
            </p:nvCxnSpPr>
            <p:spPr>
              <a:xfrm>
                <a:off x="3935760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コネクタ 64"/>
              <p:cNvCxnSpPr/>
              <p:nvPr/>
            </p:nvCxnSpPr>
            <p:spPr>
              <a:xfrm>
                <a:off x="4223792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コネクタ 65"/>
              <p:cNvCxnSpPr/>
              <p:nvPr/>
            </p:nvCxnSpPr>
            <p:spPr>
              <a:xfrm>
                <a:off x="4367808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コネクタ 66"/>
              <p:cNvCxnSpPr/>
              <p:nvPr/>
            </p:nvCxnSpPr>
            <p:spPr>
              <a:xfrm>
                <a:off x="4511824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線コネクタ 67"/>
              <p:cNvCxnSpPr/>
              <p:nvPr/>
            </p:nvCxnSpPr>
            <p:spPr>
              <a:xfrm>
                <a:off x="1055440" y="692696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コネクタ 68"/>
              <p:cNvCxnSpPr/>
              <p:nvPr/>
            </p:nvCxnSpPr>
            <p:spPr>
              <a:xfrm>
                <a:off x="1055440" y="836712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コネクタ 69"/>
              <p:cNvCxnSpPr/>
              <p:nvPr/>
            </p:nvCxnSpPr>
            <p:spPr>
              <a:xfrm>
                <a:off x="1055440" y="980728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コネクタ 70"/>
              <p:cNvCxnSpPr/>
              <p:nvPr/>
            </p:nvCxnSpPr>
            <p:spPr>
              <a:xfrm>
                <a:off x="1055440" y="1268760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コネクタ 71"/>
              <p:cNvCxnSpPr/>
              <p:nvPr/>
            </p:nvCxnSpPr>
            <p:spPr>
              <a:xfrm>
                <a:off x="1055440" y="1412776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コネクタ 72"/>
              <p:cNvCxnSpPr/>
              <p:nvPr/>
            </p:nvCxnSpPr>
            <p:spPr>
              <a:xfrm>
                <a:off x="1055440" y="1700808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コネクタ 73"/>
              <p:cNvCxnSpPr/>
              <p:nvPr/>
            </p:nvCxnSpPr>
            <p:spPr>
              <a:xfrm>
                <a:off x="1055440" y="1844824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コネクタ 74"/>
              <p:cNvCxnSpPr/>
              <p:nvPr/>
            </p:nvCxnSpPr>
            <p:spPr>
              <a:xfrm>
                <a:off x="1055440" y="1988840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線コネクタ 75"/>
              <p:cNvCxnSpPr/>
              <p:nvPr/>
            </p:nvCxnSpPr>
            <p:spPr>
              <a:xfrm>
                <a:off x="1055440" y="2276872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コネクタ 76"/>
              <p:cNvCxnSpPr/>
              <p:nvPr/>
            </p:nvCxnSpPr>
            <p:spPr>
              <a:xfrm>
                <a:off x="1055440" y="2420888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>
                <a:off x="1055440" y="1124744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/>
              <p:nvPr/>
            </p:nvCxnSpPr>
            <p:spPr>
              <a:xfrm>
                <a:off x="1055440" y="2132856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/>
              <p:cNvCxnSpPr/>
              <p:nvPr/>
            </p:nvCxnSpPr>
            <p:spPr>
              <a:xfrm>
                <a:off x="1631504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/>
              <p:cNvCxnSpPr/>
              <p:nvPr/>
            </p:nvCxnSpPr>
            <p:spPr>
              <a:xfrm>
                <a:off x="2207568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/>
              <p:cNvCxnSpPr/>
              <p:nvPr/>
            </p:nvCxnSpPr>
            <p:spPr>
              <a:xfrm>
                <a:off x="2783632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/>
              <p:cNvCxnSpPr/>
              <p:nvPr/>
            </p:nvCxnSpPr>
            <p:spPr>
              <a:xfrm>
                <a:off x="3503712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/>
              <p:cNvCxnSpPr/>
              <p:nvPr/>
            </p:nvCxnSpPr>
            <p:spPr>
              <a:xfrm>
                <a:off x="4079776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>
                <a:off x="4655840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テキスト ボックス 114"/>
            <p:cNvSpPr txBox="1"/>
            <p:nvPr/>
          </p:nvSpPr>
          <p:spPr>
            <a:xfrm>
              <a:off x="1127448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0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7" name="テキスト ボックス 115"/>
            <p:cNvSpPr txBox="1"/>
            <p:nvPr/>
          </p:nvSpPr>
          <p:spPr>
            <a:xfrm>
              <a:off x="1703512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1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8" name="テキスト ボックス 116"/>
            <p:cNvSpPr txBox="1"/>
            <p:nvPr/>
          </p:nvSpPr>
          <p:spPr>
            <a:xfrm>
              <a:off x="2297854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2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9" name="テキスト ボックス 117"/>
            <p:cNvSpPr txBox="1"/>
            <p:nvPr/>
          </p:nvSpPr>
          <p:spPr>
            <a:xfrm>
              <a:off x="2812207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3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0" name="テキスト ボックス 118"/>
            <p:cNvSpPr txBox="1"/>
            <p:nvPr/>
          </p:nvSpPr>
          <p:spPr>
            <a:xfrm>
              <a:off x="2999656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4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1" name="テキスト ボックス 119"/>
            <p:cNvSpPr txBox="1"/>
            <p:nvPr/>
          </p:nvSpPr>
          <p:spPr>
            <a:xfrm>
              <a:off x="3575720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5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2" name="テキスト ボックス 120"/>
            <p:cNvSpPr txBox="1"/>
            <p:nvPr/>
          </p:nvSpPr>
          <p:spPr>
            <a:xfrm>
              <a:off x="4151784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6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3" name="テキスト ボックス 121"/>
            <p:cNvSpPr txBox="1"/>
            <p:nvPr/>
          </p:nvSpPr>
          <p:spPr>
            <a:xfrm>
              <a:off x="191344" y="3440033"/>
              <a:ext cx="906017" cy="276999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err="1" smtClean="0">
                  <a:ln w="9525">
                    <a:noFill/>
                  </a:ln>
                </a:rPr>
                <a:t>ctuRsAddr</a:t>
              </a:r>
              <a:r>
                <a:rPr kumimoji="1" lang="en-US" altLang="ja-JP" sz="1200" dirty="0" smtClean="0">
                  <a:ln w="9525">
                    <a:noFill/>
                  </a:ln>
                </a:rPr>
                <a:t>=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4" name="テキスト ボックス 122"/>
            <p:cNvSpPr txBox="1"/>
            <p:nvPr/>
          </p:nvSpPr>
          <p:spPr>
            <a:xfrm>
              <a:off x="4684415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7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5" name="テキスト ボックス 123"/>
            <p:cNvSpPr txBox="1"/>
            <p:nvPr/>
          </p:nvSpPr>
          <p:spPr>
            <a:xfrm>
              <a:off x="1127448" y="4048497"/>
              <a:ext cx="78548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/>
                <a:t>8</a:t>
              </a:r>
              <a:endParaRPr kumimoji="1" lang="ja-JP" altLang="en-US" sz="1200" dirty="0"/>
            </a:p>
          </p:txBody>
        </p:sp>
        <p:sp>
          <p:nvSpPr>
            <p:cNvPr id="16" name="テキスト ボックス 124"/>
            <p:cNvSpPr txBox="1"/>
            <p:nvPr/>
          </p:nvSpPr>
          <p:spPr>
            <a:xfrm>
              <a:off x="1703512" y="4048497"/>
              <a:ext cx="78548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9</a:t>
              </a:r>
              <a:endParaRPr kumimoji="1" lang="ja-JP" altLang="en-US" sz="1200" dirty="0"/>
            </a:p>
          </p:txBody>
        </p:sp>
        <p:sp>
          <p:nvSpPr>
            <p:cNvPr id="17" name="テキスト ボックス 125"/>
            <p:cNvSpPr txBox="1"/>
            <p:nvPr/>
          </p:nvSpPr>
          <p:spPr>
            <a:xfrm>
              <a:off x="2265803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10</a:t>
              </a:r>
              <a:endParaRPr kumimoji="1" lang="ja-JP" altLang="en-US" sz="1200" dirty="0"/>
            </a:p>
          </p:txBody>
        </p:sp>
        <p:sp>
          <p:nvSpPr>
            <p:cNvPr id="18" name="テキスト ボックス 126"/>
            <p:cNvSpPr txBox="1"/>
            <p:nvPr/>
          </p:nvSpPr>
          <p:spPr>
            <a:xfrm>
              <a:off x="2740199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11</a:t>
              </a:r>
              <a:endParaRPr kumimoji="1" lang="ja-JP" altLang="en-US" sz="1200" dirty="0"/>
            </a:p>
          </p:txBody>
        </p:sp>
        <p:sp>
          <p:nvSpPr>
            <p:cNvPr id="19" name="テキスト ボックス 127"/>
            <p:cNvSpPr txBox="1"/>
            <p:nvPr/>
          </p:nvSpPr>
          <p:spPr>
            <a:xfrm>
              <a:off x="2986578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12</a:t>
              </a:r>
              <a:endParaRPr kumimoji="1" lang="ja-JP" altLang="en-US" sz="1200" dirty="0"/>
            </a:p>
          </p:txBody>
        </p:sp>
        <p:sp>
          <p:nvSpPr>
            <p:cNvPr id="20" name="テキスト ボックス 128"/>
            <p:cNvSpPr txBox="1"/>
            <p:nvPr/>
          </p:nvSpPr>
          <p:spPr>
            <a:xfrm>
              <a:off x="3576415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13</a:t>
              </a:r>
              <a:endParaRPr kumimoji="1" lang="ja-JP" altLang="en-US" sz="1200" dirty="0"/>
            </a:p>
          </p:txBody>
        </p:sp>
        <p:sp>
          <p:nvSpPr>
            <p:cNvPr id="21" name="テキスト ボックス 129"/>
            <p:cNvSpPr txBox="1"/>
            <p:nvPr/>
          </p:nvSpPr>
          <p:spPr>
            <a:xfrm>
              <a:off x="4138706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14</a:t>
              </a:r>
              <a:endParaRPr kumimoji="1" lang="ja-JP" altLang="en-US" sz="1200" dirty="0"/>
            </a:p>
          </p:txBody>
        </p:sp>
        <p:sp>
          <p:nvSpPr>
            <p:cNvPr id="22" name="テキスト ボックス 130"/>
            <p:cNvSpPr txBox="1"/>
            <p:nvPr/>
          </p:nvSpPr>
          <p:spPr>
            <a:xfrm>
              <a:off x="4612407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15</a:t>
              </a:r>
              <a:endParaRPr kumimoji="1" lang="ja-JP" altLang="en-US" sz="1200" dirty="0"/>
            </a:p>
          </p:txBody>
        </p:sp>
        <p:sp>
          <p:nvSpPr>
            <p:cNvPr id="23" name="テキスト ボックス 131"/>
            <p:cNvSpPr txBox="1"/>
            <p:nvPr/>
          </p:nvSpPr>
          <p:spPr>
            <a:xfrm>
              <a:off x="1108976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16</a:t>
              </a:r>
              <a:endParaRPr kumimoji="1" lang="ja-JP" altLang="en-US" sz="1200" dirty="0"/>
            </a:p>
          </p:txBody>
        </p:sp>
        <p:sp>
          <p:nvSpPr>
            <p:cNvPr id="24" name="テキスト ボックス 132"/>
            <p:cNvSpPr txBox="1"/>
            <p:nvPr/>
          </p:nvSpPr>
          <p:spPr>
            <a:xfrm>
              <a:off x="1685040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17</a:t>
              </a:r>
              <a:endParaRPr kumimoji="1" lang="ja-JP" altLang="en-US" sz="1200" dirty="0"/>
            </a:p>
          </p:txBody>
        </p:sp>
        <p:sp>
          <p:nvSpPr>
            <p:cNvPr id="25" name="テキスト ボックス 133"/>
            <p:cNvSpPr txBox="1"/>
            <p:nvPr/>
          </p:nvSpPr>
          <p:spPr>
            <a:xfrm>
              <a:off x="2261104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18</a:t>
              </a:r>
              <a:endParaRPr kumimoji="1" lang="ja-JP" altLang="en-US" sz="1200" dirty="0"/>
            </a:p>
          </p:txBody>
        </p:sp>
        <p:sp>
          <p:nvSpPr>
            <p:cNvPr id="26" name="テキスト ボックス 134"/>
            <p:cNvSpPr txBox="1"/>
            <p:nvPr/>
          </p:nvSpPr>
          <p:spPr>
            <a:xfrm>
              <a:off x="2740199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19</a:t>
              </a:r>
              <a:endParaRPr kumimoji="1" lang="ja-JP" altLang="en-US" sz="1200" dirty="0"/>
            </a:p>
          </p:txBody>
        </p:sp>
        <p:sp>
          <p:nvSpPr>
            <p:cNvPr id="27" name="テキスト ボックス 135"/>
            <p:cNvSpPr txBox="1"/>
            <p:nvPr/>
          </p:nvSpPr>
          <p:spPr>
            <a:xfrm>
              <a:off x="2986578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20</a:t>
              </a:r>
              <a:endParaRPr kumimoji="1" lang="ja-JP" altLang="en-US" sz="1200" dirty="0"/>
            </a:p>
          </p:txBody>
        </p:sp>
        <p:sp>
          <p:nvSpPr>
            <p:cNvPr id="28" name="テキスト ボックス 136"/>
            <p:cNvSpPr txBox="1"/>
            <p:nvPr/>
          </p:nvSpPr>
          <p:spPr>
            <a:xfrm>
              <a:off x="3562642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21</a:t>
              </a:r>
              <a:endParaRPr kumimoji="1" lang="ja-JP" altLang="en-US" sz="1200" dirty="0"/>
            </a:p>
          </p:txBody>
        </p:sp>
        <p:sp>
          <p:nvSpPr>
            <p:cNvPr id="29" name="テキスト ボックス 137"/>
            <p:cNvSpPr txBox="1"/>
            <p:nvPr/>
          </p:nvSpPr>
          <p:spPr>
            <a:xfrm>
              <a:off x="4138706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22</a:t>
              </a:r>
              <a:endParaRPr kumimoji="1" lang="ja-JP" altLang="en-US" sz="1200" dirty="0"/>
            </a:p>
          </p:txBody>
        </p:sp>
        <p:sp>
          <p:nvSpPr>
            <p:cNvPr id="30" name="テキスト ボックス 138"/>
            <p:cNvSpPr txBox="1"/>
            <p:nvPr/>
          </p:nvSpPr>
          <p:spPr>
            <a:xfrm>
              <a:off x="4612407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23</a:t>
              </a:r>
              <a:endParaRPr kumimoji="1" lang="ja-JP" altLang="en-US" sz="1200" dirty="0"/>
            </a:p>
          </p:txBody>
        </p:sp>
        <p:sp>
          <p:nvSpPr>
            <p:cNvPr id="31" name="テキスト ボックス 139"/>
            <p:cNvSpPr txBox="1"/>
            <p:nvPr/>
          </p:nvSpPr>
          <p:spPr>
            <a:xfrm>
              <a:off x="1114370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24</a:t>
              </a:r>
              <a:endParaRPr kumimoji="1" lang="ja-JP" altLang="en-US" sz="1200" dirty="0"/>
            </a:p>
          </p:txBody>
        </p:sp>
        <p:sp>
          <p:nvSpPr>
            <p:cNvPr id="32" name="テキスト ボックス 140"/>
            <p:cNvSpPr txBox="1"/>
            <p:nvPr/>
          </p:nvSpPr>
          <p:spPr>
            <a:xfrm>
              <a:off x="1690434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25</a:t>
              </a:r>
              <a:endParaRPr kumimoji="1" lang="ja-JP" altLang="en-US" sz="1200" dirty="0"/>
            </a:p>
          </p:txBody>
        </p:sp>
        <p:sp>
          <p:nvSpPr>
            <p:cNvPr id="33" name="テキスト ボックス 141"/>
            <p:cNvSpPr txBox="1"/>
            <p:nvPr/>
          </p:nvSpPr>
          <p:spPr>
            <a:xfrm>
              <a:off x="2266498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26</a:t>
              </a:r>
              <a:endParaRPr kumimoji="1" lang="ja-JP" altLang="en-US" sz="1200" dirty="0"/>
            </a:p>
          </p:txBody>
        </p:sp>
        <p:sp>
          <p:nvSpPr>
            <p:cNvPr id="34" name="テキスト ボックス 142"/>
            <p:cNvSpPr txBox="1"/>
            <p:nvPr/>
          </p:nvSpPr>
          <p:spPr>
            <a:xfrm>
              <a:off x="2740199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27</a:t>
              </a:r>
              <a:endParaRPr kumimoji="1" lang="ja-JP" altLang="en-US" sz="1200" dirty="0"/>
            </a:p>
          </p:txBody>
        </p:sp>
        <p:sp>
          <p:nvSpPr>
            <p:cNvPr id="35" name="テキスト ボックス 143"/>
            <p:cNvSpPr txBox="1"/>
            <p:nvPr/>
          </p:nvSpPr>
          <p:spPr>
            <a:xfrm>
              <a:off x="2993117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28</a:t>
              </a:r>
              <a:endParaRPr kumimoji="1" lang="ja-JP" altLang="en-US" sz="1200" dirty="0"/>
            </a:p>
          </p:txBody>
        </p:sp>
        <p:sp>
          <p:nvSpPr>
            <p:cNvPr id="36" name="テキスト ボックス 144"/>
            <p:cNvSpPr txBox="1"/>
            <p:nvPr/>
          </p:nvSpPr>
          <p:spPr>
            <a:xfrm>
              <a:off x="3569181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29</a:t>
              </a:r>
              <a:endParaRPr kumimoji="1" lang="ja-JP" altLang="en-US" sz="1200" dirty="0"/>
            </a:p>
          </p:txBody>
        </p:sp>
        <p:sp>
          <p:nvSpPr>
            <p:cNvPr id="37" name="テキスト ボックス 145"/>
            <p:cNvSpPr txBox="1"/>
            <p:nvPr/>
          </p:nvSpPr>
          <p:spPr>
            <a:xfrm>
              <a:off x="4145245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30</a:t>
              </a:r>
              <a:endParaRPr kumimoji="1" lang="ja-JP" altLang="en-US" sz="1200" dirty="0"/>
            </a:p>
          </p:txBody>
        </p:sp>
        <p:sp>
          <p:nvSpPr>
            <p:cNvPr id="38" name="テキスト ボックス 146"/>
            <p:cNvSpPr txBox="1"/>
            <p:nvPr/>
          </p:nvSpPr>
          <p:spPr>
            <a:xfrm>
              <a:off x="4618379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31</a:t>
              </a:r>
              <a:endParaRPr kumimoji="1" lang="ja-JP" altLang="en-US" sz="1200" dirty="0"/>
            </a:p>
          </p:txBody>
        </p:sp>
      </p:grpSp>
      <p:sp>
        <p:nvSpPr>
          <p:cNvPr id="78" name="正方形/長方形 77"/>
          <p:cNvSpPr/>
          <p:nvPr/>
        </p:nvSpPr>
        <p:spPr>
          <a:xfrm>
            <a:off x="3184177" y="1893972"/>
            <a:ext cx="1835558" cy="992433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/>
        </p:nvSpPr>
        <p:spPr>
          <a:xfrm>
            <a:off x="5063168" y="1890770"/>
            <a:ext cx="1864506" cy="999894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/>
        </p:nvSpPr>
        <p:spPr>
          <a:xfrm>
            <a:off x="3185331" y="2923146"/>
            <a:ext cx="1834404" cy="98384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正方形/長方形 80"/>
          <p:cNvSpPr/>
          <p:nvPr/>
        </p:nvSpPr>
        <p:spPr>
          <a:xfrm>
            <a:off x="5054848" y="2922922"/>
            <a:ext cx="1872208" cy="983323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1568495" y="2755090"/>
            <a:ext cx="980003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algn="ctr"/>
            <a:r>
              <a:rPr lang="en-US" altLang="ja-JP" sz="1600" b="1" dirty="0" smtClean="0"/>
              <a:t>U</a:t>
            </a:r>
            <a:r>
              <a:rPr kumimoji="1" lang="en-US" altLang="ja-JP" sz="1600" b="1" dirty="0" smtClean="0"/>
              <a:t>nit of tile</a:t>
            </a:r>
            <a:endParaRPr kumimoji="1" lang="ja-JP" altLang="en-US" sz="1600" b="1" dirty="0"/>
          </a:p>
        </p:txBody>
      </p:sp>
      <p:cxnSp>
        <p:nvCxnSpPr>
          <p:cNvPr id="87" name="直線コネクタ 86"/>
          <p:cNvCxnSpPr>
            <a:stCxn id="82" idx="3"/>
            <a:endCxn id="88" idx="1"/>
          </p:cNvCxnSpPr>
          <p:nvPr/>
        </p:nvCxnSpPr>
        <p:spPr>
          <a:xfrm flipV="1">
            <a:off x="2548498" y="2678957"/>
            <a:ext cx="922174" cy="235595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正方形/長方形 87"/>
          <p:cNvSpPr/>
          <p:nvPr/>
        </p:nvSpPr>
        <p:spPr>
          <a:xfrm>
            <a:off x="3470672" y="2602824"/>
            <a:ext cx="144016" cy="15226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sz="2000" dirty="0" smtClean="0"/>
              <a:t>Signal </a:t>
            </a:r>
            <a:r>
              <a:rPr lang="en-US" altLang="ja-JP" sz="2000" dirty="0"/>
              <a:t>a</a:t>
            </a:r>
            <a:r>
              <a:rPr lang="en-US" altLang="ja-JP" sz="2000" dirty="0" smtClean="0"/>
              <a:t> syntax element in PPS</a:t>
            </a:r>
            <a:endParaRPr lang="en-US" altLang="ja-JP" dirty="0"/>
          </a:p>
          <a:p>
            <a:pPr lvl="1"/>
            <a:r>
              <a:rPr lang="en-US" altLang="ja-JP" sz="2600" dirty="0" err="1"/>
              <a:t>tile_unit_size_idc</a:t>
            </a:r>
            <a:endParaRPr lang="en-US" altLang="ja-JP" sz="2600" dirty="0"/>
          </a:p>
          <a:p>
            <a:pPr lvl="2"/>
            <a:r>
              <a:rPr lang="en-US" altLang="ja-JP" sz="2200" dirty="0"/>
              <a:t>0: </a:t>
            </a:r>
            <a:r>
              <a:rPr lang="en-US" altLang="ja-JP" sz="2200" dirty="0" err="1"/>
              <a:t>CtbSizeY</a:t>
            </a:r>
            <a:endParaRPr lang="en-US" altLang="ja-JP" sz="2200" dirty="0"/>
          </a:p>
          <a:p>
            <a:pPr lvl="2"/>
            <a:r>
              <a:rPr lang="en-US" altLang="ja-JP" sz="2200" dirty="0"/>
              <a:t>1: </a:t>
            </a:r>
            <a:r>
              <a:rPr lang="en-US" altLang="ja-JP" sz="2200" dirty="0" err="1"/>
              <a:t>CtbSizeY</a:t>
            </a:r>
            <a:r>
              <a:rPr lang="en-US" altLang="ja-JP" sz="2200" dirty="0"/>
              <a:t>&gt;&gt;1</a:t>
            </a:r>
          </a:p>
          <a:p>
            <a:pPr lvl="2"/>
            <a:r>
              <a:rPr lang="en-US" altLang="ja-JP" sz="2200" dirty="0"/>
              <a:t>2: </a:t>
            </a:r>
            <a:r>
              <a:rPr lang="en-US" altLang="ja-JP" sz="2200" dirty="0" err="1"/>
              <a:t>CtbSizeY</a:t>
            </a:r>
            <a:r>
              <a:rPr lang="en-US" altLang="ja-JP" sz="2200" dirty="0"/>
              <a:t>&gt;&gt;2</a:t>
            </a:r>
          </a:p>
          <a:p>
            <a:pPr lvl="2"/>
            <a:r>
              <a:rPr lang="en-US" altLang="ja-JP" sz="2200" dirty="0"/>
              <a:t>…</a:t>
            </a:r>
          </a:p>
          <a:p>
            <a:pPr lvl="2"/>
            <a:r>
              <a:rPr lang="en-US" altLang="ja-JP" sz="2200" dirty="0" smtClean="0"/>
              <a:t>…: 8</a:t>
            </a:r>
          </a:p>
          <a:p>
            <a:pPr marL="0" indent="0">
              <a:buNone/>
            </a:pPr>
            <a:endParaRPr lang="en-US" altLang="ja-JP" dirty="0" smtClean="0"/>
          </a:p>
          <a:p>
            <a:pPr lvl="1"/>
            <a:r>
              <a:rPr lang="en-US" altLang="ja-JP" dirty="0" err="1" smtClean="0"/>
              <a:t>TileUnitSize</a:t>
            </a:r>
            <a:r>
              <a:rPr lang="en-US" altLang="ja-JP" dirty="0" smtClean="0"/>
              <a:t> = Max(</a:t>
            </a:r>
            <a:r>
              <a:rPr lang="en-US" altLang="ja-JP" dirty="0" err="1" smtClean="0"/>
              <a:t>CtbSizeY</a:t>
            </a:r>
            <a:r>
              <a:rPr lang="en-US" altLang="ja-JP" dirty="0" smtClean="0"/>
              <a:t> &gt;&gt; </a:t>
            </a:r>
            <a:r>
              <a:rPr lang="en-US" altLang="ja-JP" dirty="0" err="1" smtClean="0">
                <a:solidFill>
                  <a:srgbClr val="0000FF"/>
                </a:solidFill>
              </a:rPr>
              <a:t>tile_unit_size_idc</a:t>
            </a:r>
            <a:r>
              <a:rPr lang="en-US" altLang="ja-JP" dirty="0" smtClean="0"/>
              <a:t>, 8)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r>
              <a:rPr lang="en-US" altLang="ja-JP" dirty="0" smtClean="0"/>
              <a:t>Proposed </a:t>
            </a:r>
            <a:r>
              <a:rPr lang="en-US" altLang="ja-JP" dirty="0"/>
              <a:t>minimum tile unit size: </a:t>
            </a:r>
            <a:r>
              <a:rPr lang="en-US" altLang="ja-JP" dirty="0" smtClean="0">
                <a:solidFill>
                  <a:srgbClr val="0000FF"/>
                </a:solidFill>
              </a:rPr>
              <a:t>8x8</a:t>
            </a:r>
          </a:p>
          <a:p>
            <a:pPr lvl="2"/>
            <a:r>
              <a:rPr lang="en-US" altLang="ja-JP" dirty="0" smtClean="0"/>
              <a:t>hardware needs multiply to 8 for efficient memory allocation</a:t>
            </a:r>
          </a:p>
          <a:p>
            <a:pPr lvl="2"/>
            <a:r>
              <a:rPr lang="en-US" altLang="ja-JP" dirty="0" smtClean="0"/>
              <a:t>good </a:t>
            </a:r>
            <a:r>
              <a:rPr lang="en-US" altLang="ja-JP" dirty="0"/>
              <a:t>load </a:t>
            </a:r>
            <a:r>
              <a:rPr lang="en-US" altLang="ja-JP" dirty="0" smtClean="0"/>
              <a:t>balancing</a:t>
            </a:r>
            <a:endParaRPr lang="en-US" altLang="ja-JP" dirty="0"/>
          </a:p>
          <a:p>
            <a:endParaRPr lang="en-US" altLang="ja-JP" dirty="0" smtClean="0"/>
          </a:p>
          <a:p>
            <a:pPr lvl="1"/>
            <a:endParaRPr lang="en-US" altLang="ja-JP" dirty="0"/>
          </a:p>
          <a:p>
            <a:r>
              <a:rPr lang="en-US" altLang="ja-JP" sz="2400" dirty="0" smtClean="0"/>
              <a:t>derive tile size by </a:t>
            </a:r>
            <a:r>
              <a:rPr lang="en-CA" altLang="ja-JP" sz="2400" dirty="0" smtClean="0"/>
              <a:t>column_width_minus1 </a:t>
            </a:r>
            <a:r>
              <a:rPr lang="en-CA" altLang="ja-JP" sz="2400" dirty="0"/>
              <a:t>/</a:t>
            </a:r>
            <a:r>
              <a:rPr lang="en-CA" altLang="ja-JP" sz="2400" dirty="0" smtClean="0"/>
              <a:t> </a:t>
            </a:r>
            <a:r>
              <a:rPr lang="en-CA" altLang="ja-JP" sz="2400" dirty="0"/>
              <a:t>row_row_minus1 </a:t>
            </a:r>
            <a:r>
              <a:rPr lang="en-CA" altLang="ja-JP" sz="2400" dirty="0" smtClean="0"/>
              <a:t>or </a:t>
            </a:r>
            <a:r>
              <a:rPr lang="en-CA" altLang="ja-JP" sz="2400" dirty="0"/>
              <a:t>uniform </a:t>
            </a:r>
            <a:r>
              <a:rPr lang="en-CA" altLang="ja-JP" sz="2400" dirty="0" smtClean="0"/>
              <a:t>splitting with the unit </a:t>
            </a:r>
            <a:r>
              <a:rPr lang="en-CA" altLang="ja-JP" sz="2400" dirty="0"/>
              <a:t>of </a:t>
            </a:r>
            <a:r>
              <a:rPr lang="en-CA" altLang="ja-JP" sz="2400" dirty="0" err="1"/>
              <a:t>TileUnitSize</a:t>
            </a:r>
            <a:r>
              <a:rPr lang="en-CA" altLang="ja-JP" sz="2400" dirty="0"/>
              <a:t> </a:t>
            </a:r>
            <a:endParaRPr lang="en-US" altLang="ja-JP" sz="2400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  <a:p>
            <a:pPr marL="0" indent="0">
              <a:buNone/>
            </a:pPr>
            <a:endParaRPr kumimoji="1"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 smtClean="0"/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560164"/>
              </p:ext>
            </p:extLst>
          </p:nvPr>
        </p:nvGraphicFramePr>
        <p:xfrm>
          <a:off x="4050049" y="662189"/>
          <a:ext cx="4351001" cy="2514600"/>
        </p:xfrm>
        <a:graphic>
          <a:graphicData uri="http://schemas.openxmlformats.org/drawingml/2006/table">
            <a:tbl>
              <a:tblPr firstRow="1" firstCol="1" bandRow="1"/>
              <a:tblGrid>
                <a:gridCol w="3398501"/>
                <a:gridCol w="952500"/>
              </a:tblGrid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if ( tile_enabled_flag ) 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num_tile_columns_minus1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num_tile_rows_minus1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uniform_spacing_flag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u(1)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</a:t>
                      </a:r>
                      <a:r>
                        <a:rPr lang="en-CA" sz="1100" b="1" dirty="0" err="1" smtClean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tile_unit_size_idc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if ( !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uniform_spacing_flag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    for ( i=0; i &lt; num_tile_columns_minus1: i++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        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column_width_minus1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[i]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    for ( i=0; i &lt; num_tile_rows_minus1: i++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        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row_height_minus1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[i]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(v)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   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loop_filter_across_tiles_enabled_flag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u(1)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}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3976376" y="5000625"/>
            <a:ext cx="4752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solidFill>
                  <a:srgbClr val="0000FF"/>
                </a:solidFill>
              </a:rPr>
              <a:t>alternative: 16x16 or </a:t>
            </a:r>
            <a:r>
              <a:rPr lang="en-US" altLang="ja-JP" sz="2400" dirty="0" err="1" smtClean="0">
                <a:solidFill>
                  <a:srgbClr val="0000FF"/>
                </a:solidFill>
              </a:rPr>
              <a:t>minCTUsize</a:t>
            </a:r>
            <a:endParaRPr lang="en-US" altLang="ja-JP" sz="2400" dirty="0">
              <a:solidFill>
                <a:srgbClr val="0000FF"/>
              </a:solidFill>
            </a:endParaRPr>
          </a:p>
          <a:p>
            <a:endParaRPr kumimoji="1" lang="ja-JP" altLang="en-US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253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892000" cy="5753592"/>
          </a:xfrm>
        </p:spPr>
        <p:txBody>
          <a:bodyPr/>
          <a:lstStyle/>
          <a:p>
            <a:r>
              <a:rPr kumimoji="1" lang="en-US" altLang="ja-JP" dirty="0" smtClean="0"/>
              <a:t>We prepared a tile imple</a:t>
            </a:r>
            <a:r>
              <a:rPr lang="en-US" altLang="ja-JP" dirty="0" smtClean="0"/>
              <a:t>mentation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pPr lvl="1"/>
            <a:r>
              <a:rPr lang="en-US" altLang="ja-JP" dirty="0" smtClean="0">
                <a:solidFill>
                  <a:srgbClr val="0000FF"/>
                </a:solidFill>
              </a:rPr>
              <a:t>ALF is also supported </a:t>
            </a:r>
            <a:r>
              <a:rPr lang="en-US" altLang="ja-JP" dirty="0" smtClean="0"/>
              <a:t>(which lacks in the current VTM)</a:t>
            </a:r>
          </a:p>
          <a:p>
            <a:pPr lvl="2"/>
            <a:r>
              <a:rPr lang="en-US" altLang="ja-JP" dirty="0" smtClean="0"/>
              <a:t>Now All </a:t>
            </a:r>
            <a:r>
              <a:rPr lang="en-US" altLang="ja-JP" dirty="0"/>
              <a:t>loop filters can be controlled by </a:t>
            </a:r>
            <a:r>
              <a:rPr lang="en-US" altLang="ja-JP" dirty="0" err="1"/>
              <a:t>LFCrossTileBoundaryFlag</a:t>
            </a:r>
            <a:endParaRPr lang="en-US" altLang="ja-JP" dirty="0"/>
          </a:p>
          <a:p>
            <a:pPr lvl="3"/>
            <a:r>
              <a:rPr lang="en-US" altLang="ja-JP" dirty="0"/>
              <a:t>DF, SAO and ALF</a:t>
            </a:r>
          </a:p>
          <a:p>
            <a:pPr lvl="2"/>
            <a:endParaRPr lang="en-US" altLang="ja-JP" dirty="0" smtClean="0"/>
          </a:p>
          <a:p>
            <a:pPr lvl="2"/>
            <a:r>
              <a:rPr lang="en-US" altLang="ja-JP" dirty="0"/>
              <a:t>N</a:t>
            </a:r>
            <a:r>
              <a:rPr lang="en-US" altLang="ja-JP" dirty="0" smtClean="0"/>
              <a:t>ote: VTM has a basic tile implementation with HEVC_TILES_WPP but several missing parts exist.</a:t>
            </a:r>
          </a:p>
          <a:p>
            <a:pPr lvl="2"/>
            <a:endParaRPr lang="en-US" altLang="ja-JP" dirty="0" smtClean="0"/>
          </a:p>
          <a:p>
            <a:pPr lvl="1"/>
            <a:r>
              <a:rPr lang="en-US" altLang="ja-JP" dirty="0" smtClean="0"/>
              <a:t>Friendly implementation for (more) flexible tile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 smtClean="0"/>
              <a:t>Clean implementation</a:t>
            </a:r>
          </a:p>
          <a:p>
            <a:pPr lvl="2"/>
            <a:r>
              <a:rPr lang="en-US" altLang="ja-JP" dirty="0" err="1" smtClean="0"/>
              <a:t>valgrind</a:t>
            </a:r>
            <a:r>
              <a:rPr lang="en-US" altLang="ja-JP" dirty="0" smtClean="0"/>
              <a:t> check was done (e.g. for ALF</a:t>
            </a:r>
            <a:r>
              <a:rPr lang="ja-JP" altLang="en-US" dirty="0"/>
              <a:t> </a:t>
            </a:r>
            <a:r>
              <a:rPr lang="en-US" altLang="ja-JP" dirty="0" smtClean="0"/>
              <a:t>SIMD alignment bug fix) </a:t>
            </a:r>
          </a:p>
          <a:p>
            <a:pPr lvl="1"/>
            <a:endParaRPr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 smtClean="0"/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552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65848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An example of partitioning: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Partitioning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95" y="1436240"/>
            <a:ext cx="7923809" cy="4571429"/>
          </a:xfrm>
          <a:prstGeom prst="rect">
            <a:avLst/>
          </a:prstGeom>
        </p:spPr>
      </p:pic>
      <p:sp>
        <p:nvSpPr>
          <p:cNvPr id="5" name="コンテンツ プレースホルダー 1"/>
          <p:cNvSpPr txBox="1">
            <a:spLocks/>
          </p:cNvSpPr>
          <p:nvPr/>
        </p:nvSpPr>
        <p:spPr>
          <a:xfrm>
            <a:off x="4366260" y="6132902"/>
            <a:ext cx="4167643" cy="356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ja-JP" sz="1800" dirty="0" smtClean="0"/>
              <a:t>RandomAccess-BQMall-QP37, POC8</a:t>
            </a:r>
            <a:endParaRPr lang="ja-JP" altLang="en-US" sz="1800" dirty="0"/>
          </a:p>
        </p:txBody>
      </p:sp>
      <p:sp>
        <p:nvSpPr>
          <p:cNvPr id="6" name="正方形/長方形 5"/>
          <p:cNvSpPr/>
          <p:nvPr/>
        </p:nvSpPr>
        <p:spPr>
          <a:xfrm>
            <a:off x="621795" y="6226045"/>
            <a:ext cx="273780" cy="26289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7" name="コンテンツ プレースホルダー 1"/>
          <p:cNvSpPr txBox="1">
            <a:spLocks/>
          </p:cNvSpPr>
          <p:nvPr/>
        </p:nvSpPr>
        <p:spPr>
          <a:xfrm>
            <a:off x="525780" y="6488935"/>
            <a:ext cx="2434590" cy="356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1800" dirty="0" smtClean="0"/>
              <a:t>CU	CTU	Tile</a:t>
            </a:r>
            <a:endParaRPr lang="ja-JP" altLang="en-US" sz="1800" dirty="0"/>
          </a:p>
        </p:txBody>
      </p:sp>
      <p:sp>
        <p:nvSpPr>
          <p:cNvPr id="8" name="正方形/長方形 7"/>
          <p:cNvSpPr/>
          <p:nvPr/>
        </p:nvSpPr>
        <p:spPr>
          <a:xfrm>
            <a:off x="1606185" y="6226045"/>
            <a:ext cx="273780" cy="262890"/>
          </a:xfrm>
          <a:prstGeom prst="rect">
            <a:avLst/>
          </a:prstGeom>
          <a:noFill/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476613" y="6226045"/>
            <a:ext cx="273780" cy="26289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45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600" y="1266744"/>
            <a:ext cx="8781326" cy="2976329"/>
          </a:xfrm>
          <a:prstGeom prst="rect">
            <a:avLst/>
          </a:prstGeom>
        </p:spPr>
      </p:pic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results (without paddings)</a:t>
            </a:r>
            <a:endParaRPr kumimoji="1" lang="ja-JP" altLang="en-US" dirty="0"/>
          </a:p>
        </p:txBody>
      </p:sp>
      <p:sp>
        <p:nvSpPr>
          <p:cNvPr id="7" name="コンテンツ プレースホルダー 5"/>
          <p:cNvSpPr txBox="1">
            <a:spLocks/>
          </p:cNvSpPr>
          <p:nvPr/>
        </p:nvSpPr>
        <p:spPr>
          <a:xfrm>
            <a:off x="252000" y="4496467"/>
            <a:ext cx="8640000" cy="21557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Totally, losses with multiple of non-CTU size is small in 16x16 and </a:t>
            </a:r>
            <a:r>
              <a:rPr lang="en-US" altLang="ja-JP" sz="2000" dirty="0" smtClean="0"/>
              <a:t>32x32</a:t>
            </a:r>
            <a:r>
              <a:rPr lang="ja-JP" altLang="en-US" sz="2000" dirty="0" smtClean="0"/>
              <a:t>　</a:t>
            </a:r>
            <a:r>
              <a:rPr lang="en-US" altLang="ja-JP" sz="2000" dirty="0" smtClean="0"/>
              <a:t>unit, </a:t>
            </a:r>
            <a:r>
              <a:rPr lang="en-US" altLang="ja-JP" sz="2000" dirty="0" smtClean="0"/>
              <a:t>the loss of 8x8 </a:t>
            </a:r>
            <a:r>
              <a:rPr lang="en-US" altLang="ja-JP" sz="2000" dirty="0" smtClean="0"/>
              <a:t>unit is </a:t>
            </a:r>
            <a:r>
              <a:rPr lang="en-US" altLang="ja-JP" sz="2000" dirty="0" smtClean="0"/>
              <a:t>also acceptable level.</a:t>
            </a:r>
          </a:p>
          <a:p>
            <a:endParaRPr lang="en-US" altLang="ja-JP" sz="2000" dirty="0"/>
          </a:p>
          <a:p>
            <a:endParaRPr lang="en-US" altLang="ja-JP" sz="2000" dirty="0" smtClean="0"/>
          </a:p>
        </p:txBody>
      </p:sp>
      <p:cxnSp>
        <p:nvCxnSpPr>
          <p:cNvPr id="9" name="直線コネクタ 8"/>
          <p:cNvCxnSpPr/>
          <p:nvPr/>
        </p:nvCxnSpPr>
        <p:spPr>
          <a:xfrm>
            <a:off x="252000" y="2468880"/>
            <a:ext cx="878492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251999" y="799441"/>
            <a:ext cx="82640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Recalculated BD-rates without CABAC-zero-word paddings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5059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Propose a flexible tile partitioning</a:t>
            </a:r>
          </a:p>
          <a:p>
            <a:pPr lvl="1"/>
            <a:r>
              <a:rPr lang="en-US" altLang="ja-JP" dirty="0" smtClean="0"/>
              <a:t>provide </a:t>
            </a:r>
            <a:r>
              <a:rPr lang="en-US" altLang="ja-JP" dirty="0"/>
              <a:t>finer tile size </a:t>
            </a:r>
            <a:r>
              <a:rPr lang="en-US" altLang="ja-JP" dirty="0" smtClean="0"/>
              <a:t>unit by allowing boundary for each tile</a:t>
            </a:r>
          </a:p>
          <a:p>
            <a:pPr lvl="1"/>
            <a:r>
              <a:rPr lang="en-US" altLang="ja-JP" dirty="0" smtClean="0"/>
              <a:t>8x8 basis as minimum</a:t>
            </a:r>
            <a:endParaRPr lang="en-US" altLang="ja-JP" dirty="0"/>
          </a:p>
          <a:p>
            <a:pPr lvl="1"/>
            <a:endParaRPr lang="en-US" altLang="ja-JP" dirty="0"/>
          </a:p>
          <a:p>
            <a:r>
              <a:rPr lang="en-US" altLang="ja-JP" dirty="0" smtClean="0"/>
              <a:t>Experiment results</a:t>
            </a:r>
          </a:p>
          <a:p>
            <a:pPr lvl="1"/>
            <a:r>
              <a:rPr lang="en-US" altLang="ja-JP" dirty="0" smtClean="0"/>
              <a:t>The average coding performance is similar to HEVC tile</a:t>
            </a:r>
          </a:p>
          <a:p>
            <a:pPr lvl="2"/>
            <a:r>
              <a:rPr lang="en-US" altLang="ja-JP" dirty="0" smtClean="0"/>
              <a:t>0.69% loss while HEVC/conventional partitioning shows 0.67%</a:t>
            </a:r>
          </a:p>
          <a:p>
            <a:pPr lvl="1"/>
            <a:r>
              <a:rPr lang="en-US" altLang="ja-JP" dirty="0" smtClean="0"/>
              <a:t>No additional loss due to finer partitioning in 32x32 unit.</a:t>
            </a: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 smtClean="0"/>
              <a:t>It is suggested </a:t>
            </a:r>
          </a:p>
          <a:p>
            <a:pPr lvl="1"/>
            <a:r>
              <a:rPr lang="en-US" altLang="ja-JP" dirty="0" smtClean="0"/>
              <a:t>to adopt the proposed tile partitioning in the next WD and VTM/reference software</a:t>
            </a:r>
          </a:p>
          <a:p>
            <a:pPr lvl="1"/>
            <a:r>
              <a:rPr lang="en-US" altLang="ja-JP" dirty="0" smtClean="0"/>
              <a:t>to continue to study tile structure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Conclusion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8005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5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RP_4_3_official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rgbClr val="59574C"/>
            </a:solidFill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HARP_4_3_official" id="{65D3DCB5-1424-40D0-9C13-2A30B0D980C2}" vid="{367B7F60-9FCB-4418-8F94-0B2895AC0E28}"/>
    </a:ext>
  </a:extLst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SHARP_4_3_official</Template>
  <TotalTime>2433</TotalTime>
  <Words>501</Words>
  <Application>Microsoft Office PowerPoint</Application>
  <PresentationFormat>画面に合わせる (4:3)</PresentationFormat>
  <Paragraphs>185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23" baseType="lpstr">
      <vt:lpstr>(日本語用のフォントを使用)</vt:lpstr>
      <vt:lpstr>Arial Unicode MS</vt:lpstr>
      <vt:lpstr>ＭＳ Ｐゴシック</vt:lpstr>
      <vt:lpstr>Source Han Sans SC Regular</vt:lpstr>
      <vt:lpstr>源ノ角ゴシック JP Heavy</vt:lpstr>
      <vt:lpstr>源ノ角ゴシック JP Medium</vt:lpstr>
      <vt:lpstr>源ノ角ゴシック JP Regular</vt:lpstr>
      <vt:lpstr>游明朝</vt:lpstr>
      <vt:lpstr>Arial</vt:lpstr>
      <vt:lpstr>Arial Black</vt:lpstr>
      <vt:lpstr>Calibri</vt:lpstr>
      <vt:lpstr>Times New Roman</vt:lpstr>
      <vt:lpstr>Wingdings</vt:lpstr>
      <vt:lpstr>SHARP_4_3_official</vt:lpstr>
      <vt:lpstr>JVET-L0359 AHG12: Flexible Tile Partitioning</vt:lpstr>
      <vt:lpstr>Problem statement</vt:lpstr>
      <vt:lpstr>Proposal</vt:lpstr>
      <vt:lpstr>Proposal</vt:lpstr>
      <vt:lpstr>Proposal</vt:lpstr>
      <vt:lpstr>Partitioning</vt:lpstr>
      <vt:lpstr>Experimental results (without paddings)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JVET-K0155 AHG12: Flexible Tile Partitioning</dc:title>
  <dc:creator>八杉将伸/研究員</dc:creator>
  <cp:lastModifiedBy>Tomohiro Ikai</cp:lastModifiedBy>
  <cp:revision>236</cp:revision>
  <dcterms:created xsi:type="dcterms:W3CDTF">2018-07-03T07:54:21Z</dcterms:created>
  <dcterms:modified xsi:type="dcterms:W3CDTF">2018-10-06T00:01:39Z</dcterms:modified>
</cp:coreProperties>
</file>