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0" r:id="rId2"/>
    <p:sldId id="261" r:id="rId3"/>
    <p:sldId id="262" r:id="rId4"/>
    <p:sldId id="263" r:id="rId5"/>
    <p:sldId id="265" r:id="rId6"/>
    <p:sldId id="266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5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FD603B-17A0-475D-9BA4-0CE128C616BF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B9912-72A6-4326-9A87-22B0149E8E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892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FB9912-72A6-4326-9A87-22B0149E8EE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75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86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60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60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085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89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722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545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93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13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180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30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2870B-6DDD-45A5-A5AC-280750C48275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75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altLang="zh-CN" sz="3600" b="1" dirty="0"/>
              <a:t>JVET-L0341</a:t>
            </a:r>
            <a:r>
              <a:rPr lang="zh-CN" altLang="en-US" sz="3600" b="1" dirty="0"/>
              <a:t>：</a:t>
            </a:r>
            <a:r>
              <a:rPr lang="en-CA" altLang="zh-CN" sz="3600" b="1" dirty="0" smtClean="0"/>
              <a:t>CE3-related: CCLM </a:t>
            </a:r>
            <a:r>
              <a:rPr lang="en-CA" altLang="zh-CN" sz="3600" b="1" dirty="0"/>
              <a:t>coefficients derivation method without down-sampling operation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12245" y="4362434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X. Ma, H. Yang, J. Chen</a:t>
            </a:r>
          </a:p>
          <a:p>
            <a:r>
              <a:rPr lang="en-US" altLang="zh-CN" dirty="0"/>
              <a:t>Huawei Technologies Co., Ltd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499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Main points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Linear model coefficients derivation method without down-sampling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without</a:t>
            </a:r>
            <a:r>
              <a:rPr lang="en-US" altLang="zh-CN" dirty="0" smtClean="0"/>
              <a:t> using 6-taps down-sampling filters to neighboring </a:t>
            </a:r>
            <a:r>
              <a:rPr lang="en-US" altLang="zh-CN" dirty="0" err="1" smtClean="0"/>
              <a:t>luma</a:t>
            </a:r>
            <a:r>
              <a:rPr lang="en-US" altLang="zh-CN" dirty="0" smtClean="0"/>
              <a:t> samples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fetch </a:t>
            </a:r>
            <a:r>
              <a:rPr lang="en-US" altLang="zh-CN" dirty="0" smtClean="0"/>
              <a:t>the samples directly, from 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en-US" altLang="zh-CN" dirty="0" smtClean="0"/>
              <a:t> line and </a:t>
            </a:r>
            <a:r>
              <a:rPr lang="en-US" altLang="zh-CN" dirty="0" smtClean="0">
                <a:solidFill>
                  <a:srgbClr val="FF0000"/>
                </a:solidFill>
              </a:rPr>
              <a:t>1 </a:t>
            </a:r>
            <a:r>
              <a:rPr lang="en-US" altLang="zh-CN" dirty="0" smtClean="0"/>
              <a:t>column.</a:t>
            </a:r>
          </a:p>
          <a:p>
            <a:pPr lvl="1"/>
            <a:r>
              <a:rPr lang="en-US" altLang="zh-CN" dirty="0"/>
              <a:t> </a:t>
            </a:r>
            <a:r>
              <a:rPr lang="en-US" altLang="zh-CN" dirty="0" smtClean="0">
                <a:solidFill>
                  <a:srgbClr val="00B050"/>
                </a:solidFill>
              </a:rPr>
              <a:t>implement on simplified CCLM method </a:t>
            </a:r>
          </a:p>
          <a:p>
            <a:pPr lvl="2"/>
            <a:r>
              <a:rPr lang="en-US" altLang="zh-CN" dirty="0" smtClean="0"/>
              <a:t>Called </a:t>
            </a:r>
            <a:r>
              <a:rPr lang="en-US" altLang="zh-CN" dirty="0" err="1" smtClean="0">
                <a:solidFill>
                  <a:srgbClr val="00B050"/>
                </a:solidFill>
              </a:rPr>
              <a:t>MaxMin</a:t>
            </a:r>
            <a:r>
              <a:rPr lang="en-US" altLang="zh-CN" dirty="0" smtClean="0">
                <a:solidFill>
                  <a:srgbClr val="00B050"/>
                </a:solidFill>
              </a:rPr>
              <a:t> method</a:t>
            </a:r>
            <a:r>
              <a:rPr lang="en-US" altLang="zh-CN" dirty="0" smtClean="0"/>
              <a:t>, from JVET-K0204, JVET-L0191</a:t>
            </a:r>
          </a:p>
        </p:txBody>
      </p:sp>
    </p:spTree>
    <p:extLst>
      <p:ext uri="{BB962C8B-B14F-4D97-AF65-F5344CB8AC3E}">
        <p14:creationId xmlns:p14="http://schemas.microsoft.com/office/powerpoint/2010/main" val="331573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VTM2.0: down-sampling, 2 lines, 3 columns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9621032" cy="1205674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 </a:t>
            </a:r>
            <a:r>
              <a:rPr lang="en-US" altLang="zh-CN" dirty="0" err="1" smtClean="0"/>
              <a:t>Luma</a:t>
            </a:r>
            <a:r>
              <a:rPr lang="en-US" altLang="zh-CN" dirty="0" smtClean="0"/>
              <a:t> </a:t>
            </a:r>
            <a:r>
              <a:rPr lang="en-US" altLang="zh-CN" dirty="0"/>
              <a:t>template </a:t>
            </a:r>
            <a:r>
              <a:rPr lang="en-US" altLang="zh-CN" dirty="0" smtClean="0"/>
              <a:t>samples deriving method in VTM2.0 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6-taps</a:t>
            </a:r>
            <a:r>
              <a:rPr lang="en-US" altLang="zh-CN" dirty="0" smtClean="0"/>
              <a:t> down-sampling filter (bi-linear). 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2 </a:t>
            </a:r>
            <a:r>
              <a:rPr lang="en-US" altLang="zh-CN" dirty="0" smtClean="0"/>
              <a:t>lines, </a:t>
            </a:r>
            <a:r>
              <a:rPr lang="en-US" altLang="zh-CN" dirty="0" smtClean="0">
                <a:solidFill>
                  <a:srgbClr val="FF0000"/>
                </a:solidFill>
              </a:rPr>
              <a:t>3 </a:t>
            </a:r>
            <a:r>
              <a:rPr lang="en-US" altLang="zh-CN" dirty="0" smtClean="0"/>
              <a:t>columns, for down-sampling.</a:t>
            </a:r>
          </a:p>
          <a:p>
            <a:pPr lvl="1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864" y="3166236"/>
            <a:ext cx="8035224" cy="31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6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Proposed: no-sampling</a:t>
            </a:r>
            <a:r>
              <a:rPr lang="en-US" altLang="zh-CN" dirty="0"/>
              <a:t>, </a:t>
            </a:r>
            <a:r>
              <a:rPr lang="en-US" altLang="zh-CN" dirty="0" smtClean="0"/>
              <a:t>1 line, 1 column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Proposed: </a:t>
            </a:r>
            <a:r>
              <a:rPr lang="en-US" altLang="zh-CN" dirty="0" err="1" smtClean="0"/>
              <a:t>Luma</a:t>
            </a:r>
            <a:r>
              <a:rPr lang="en-US" altLang="zh-CN" dirty="0" smtClean="0"/>
              <a:t> </a:t>
            </a:r>
            <a:r>
              <a:rPr lang="en-US" altLang="zh-CN" dirty="0"/>
              <a:t>template samples deriving </a:t>
            </a:r>
            <a:r>
              <a:rPr lang="en-US" altLang="zh-CN" dirty="0" smtClean="0"/>
              <a:t>method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no </a:t>
            </a:r>
            <a:r>
              <a:rPr lang="en-US" altLang="zh-CN" dirty="0" smtClean="0"/>
              <a:t>down-sampling filter, fetch directly.</a:t>
            </a:r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1 </a:t>
            </a:r>
            <a:r>
              <a:rPr lang="en-US" altLang="zh-CN" dirty="0" smtClean="0"/>
              <a:t>line (the </a:t>
            </a:r>
            <a:r>
              <a:rPr lang="en-US" altLang="zh-CN" dirty="0" smtClean="0">
                <a:solidFill>
                  <a:srgbClr val="FF0000"/>
                </a:solidFill>
              </a:rPr>
              <a:t>first</a:t>
            </a:r>
            <a:r>
              <a:rPr lang="en-US" altLang="zh-CN" dirty="0" smtClean="0"/>
              <a:t> top line), 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en-US" altLang="zh-CN" dirty="0" smtClean="0"/>
              <a:t> column(the </a:t>
            </a:r>
            <a:r>
              <a:rPr lang="en-US" altLang="zh-CN" dirty="0" smtClean="0">
                <a:solidFill>
                  <a:srgbClr val="FF0000"/>
                </a:solidFill>
              </a:rPr>
              <a:t>second</a:t>
            </a:r>
            <a:r>
              <a:rPr lang="en-US" altLang="zh-CN" dirty="0" smtClean="0"/>
              <a:t> left column).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647" y="3203813"/>
            <a:ext cx="8152934" cy="365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7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B050"/>
                </a:solidFill>
              </a:rPr>
              <a:t>Implement on </a:t>
            </a:r>
            <a:r>
              <a:rPr lang="en-US" altLang="zh-CN" dirty="0" err="1" smtClean="0">
                <a:solidFill>
                  <a:srgbClr val="00B050"/>
                </a:solidFill>
              </a:rPr>
              <a:t>MaxMin</a:t>
            </a:r>
            <a:r>
              <a:rPr lang="en-US" altLang="zh-CN" dirty="0" smtClean="0">
                <a:solidFill>
                  <a:srgbClr val="00B050"/>
                </a:solidFill>
              </a:rPr>
              <a:t> method</a:t>
            </a:r>
            <a:r>
              <a:rPr lang="en-US" altLang="zh-CN" dirty="0" smtClean="0"/>
              <a:t>.</a:t>
            </a:r>
          </a:p>
          <a:p>
            <a:pPr lvl="1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095" y="1250580"/>
            <a:ext cx="6287765" cy="25427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3470" y="4001294"/>
            <a:ext cx="6207016" cy="25101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214" y="2597549"/>
            <a:ext cx="5226880" cy="378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9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dirty="0" smtClean="0"/>
              <a:t>Further comparison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 smtClean="0"/>
              <a:t>Comparisons</a:t>
            </a:r>
          </a:p>
          <a:p>
            <a:endParaRPr lang="en-CA" altLang="zh-CN" dirty="0"/>
          </a:p>
          <a:p>
            <a:endParaRPr lang="en-CA" altLang="zh-CN" dirty="0" smtClean="0"/>
          </a:p>
          <a:p>
            <a:endParaRPr lang="en-CA" altLang="zh-CN" dirty="0"/>
          </a:p>
          <a:p>
            <a:endParaRPr lang="en-CA" altLang="zh-CN" dirty="0" smtClean="0"/>
          </a:p>
          <a:p>
            <a:endParaRPr lang="en-CA" altLang="zh-CN" dirty="0" smtClean="0"/>
          </a:p>
          <a:p>
            <a:r>
              <a:rPr lang="en-CA" altLang="zh-CN" dirty="0" smtClean="0"/>
              <a:t>Thank ITRI for cross-checking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14801"/>
              </p:ext>
            </p:extLst>
          </p:nvPr>
        </p:nvGraphicFramePr>
        <p:xfrm>
          <a:off x="2290812" y="2201010"/>
          <a:ext cx="7121510" cy="2233546"/>
        </p:xfrm>
        <a:graphic>
          <a:graphicData uri="http://schemas.openxmlformats.org/drawingml/2006/table">
            <a:tbl>
              <a:tblPr/>
              <a:tblGrid>
                <a:gridCol w="2627144"/>
                <a:gridCol w="749061"/>
                <a:gridCol w="749061"/>
                <a:gridCol w="749061"/>
                <a:gridCol w="749061"/>
                <a:gridCol w="749061"/>
                <a:gridCol w="749061"/>
              </a:tblGrid>
              <a:tr h="335987">
                <a:tc>
                  <a:txBody>
                    <a:bodyPr/>
                    <a:lstStyle/>
                    <a:p>
                      <a:pPr algn="l" fontAlgn="ctr"/>
                      <a:endParaRPr lang="zh-CN" altLang="en-US" sz="20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8113">
                <a:tc>
                  <a:txBody>
                    <a:bodyPr/>
                    <a:lstStyle/>
                    <a:p>
                      <a:pPr algn="l" fontAlgn="ctr"/>
                      <a:endParaRPr lang="zh-CN" altLang="en-US" sz="20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9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CCLM</a:t>
                      </a:r>
                      <a:b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</a:b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(tool off, JVET-L0013)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15.49%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9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MaxMin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/>
                      </a:r>
                      <a:b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</a:b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(JVET-L0191)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54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MaxMin+Proposed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970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205</Words>
  <Application>Microsoft Office PowerPoint</Application>
  <PresentationFormat>宽屏</PresentationFormat>
  <Paragraphs>57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Times New Roman</vt:lpstr>
      <vt:lpstr>Office 主题</vt:lpstr>
      <vt:lpstr>JVET-L0341：CE3-related: CCLM coefficients derivation method without down-sampling operation</vt:lpstr>
      <vt:lpstr>Main points</vt:lpstr>
      <vt:lpstr>VTM2.0: down-sampling, 2 lines, 3 columns</vt:lpstr>
      <vt:lpstr>Proposed: no-sampling, 1 line, 1 column</vt:lpstr>
      <vt:lpstr>Experimental results</vt:lpstr>
      <vt:lpstr>Further comparison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maxiang (A)</dc:creator>
  <cp:lastModifiedBy>maxiang (A)</cp:lastModifiedBy>
  <cp:revision>22</cp:revision>
  <dcterms:created xsi:type="dcterms:W3CDTF">2018-09-29T02:45:31Z</dcterms:created>
  <dcterms:modified xsi:type="dcterms:W3CDTF">2018-10-06T13:17:20Z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(3)H6grIJX3EsqJFffX9O1wrNuIo+7eWFHCejocFS9OKjpjWWL6/praxnjA2SCXFy6glt5/1kHp
VhjCCqnPxH8XvvDR4URyVKpg/PAxiI6lV+xfugmNZi+/Kd/u2/dgxPceLQiXu1E61sYl739U
HMCY6JdVyK9OdRvopEV+g2djImPd6d1t1HMymA2QkyteCQOv4A7KXgbRSEloEjMTkGe6lzK7
/8Vo34sgZhHmFM120B</vt:lpwstr>
  </property>
  <property fmtid="{D5CDD505-2E9C-101B-9397-08002B2CF9AE}" pid="3" name="_2015_ms_pID_7253431">
    <vt:lpwstr>pvFGhDyemUWUZtNO5A8OjPgxHKOppWRZZpiGLZzj330x+XvnkHFsJG
uNUyMc2yqHpHDfG1X//rNCk7SM2KDAFtlisqLKY4QHt7hBc55AlYtcue87QlRRW9rMjcLnyA
8LJWq75qEvU76kIy5HFxS//einrVsSdR9BJe4f/JIDcBl55C9Ki6kpG5EdYqkAyT2eka1Zm9
7uvzHnR6TB6lMZe+J1qhIIT2dnrzLBFV1uZO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1538831827</vt:lpwstr>
  </property>
</Properties>
</file>