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1" r:id="rId1"/>
  </p:sldMasterIdLst>
  <p:notesMasterIdLst>
    <p:notesMasterId r:id="rId9"/>
  </p:notesMasterIdLst>
  <p:handoutMasterIdLst>
    <p:handoutMasterId r:id="rId10"/>
  </p:handoutMasterIdLst>
  <p:sldIdLst>
    <p:sldId id="256" r:id="rId2"/>
    <p:sldId id="269" r:id="rId3"/>
    <p:sldId id="276" r:id="rId4"/>
    <p:sldId id="273" r:id="rId5"/>
    <p:sldId id="277" r:id="rId6"/>
    <p:sldId id="272" r:id="rId7"/>
    <p:sldId id="27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FF"/>
    <a:srgbClr val="325AB4"/>
    <a:srgbClr val="78E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4970519-9751-4A6E-8413-E17ECA4B2C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JVET-L0332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D2FABF-715E-4C2E-834B-08189AE1D6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1D7AB-BD5E-4E4B-A463-033CD0074B90}" type="datetime1">
              <a:rPr lang="en-US" smtClean="0"/>
              <a:t>10/6/2018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765B2-1E5C-4036-AF9B-186BBECC92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93290F-C7B7-4C59-9E6F-FB60D3FA35C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4B2FA-600C-42B8-B553-1B43D208C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7870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JVET-L0332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A11DA-A984-4ED5-AB4A-EBB066BF17FF}" type="datetime1">
              <a:rPr lang="en-US" smtClean="0"/>
              <a:t>10/6/2018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D3FBCD9-51B9-4BD3-ADBC-AA71D88E8CEB}" type="datetime1">
              <a:rPr lang="en-US" smtClean="0"/>
              <a:t>10/6/2018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CB5D-BD2E-4EC4-A0B4-C253B94611AA}" type="datetime1">
              <a:rPr lang="en-US" smtClean="0"/>
              <a:t>10/6/2018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0D074-8329-43E0-85CE-F30E90E2C9A0}" type="datetime1">
              <a:rPr lang="en-US" smtClean="0"/>
              <a:t>10/6/2018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31C-4FB3-40EA-8BC9-36992930E90C}" type="datetime1">
              <a:rPr lang="en-US" smtClean="0"/>
              <a:t>10/6/2018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343149" y="-36088"/>
            <a:ext cx="1544051" cy="404614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dirty="0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FD3011E-B3C0-4E14-9E1E-CB3C326DF7D8}" type="datetime1">
              <a:rPr lang="en-US" smtClean="0"/>
              <a:t>10/6/2018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5C4D8-33F6-422D-96DF-86FA661B274A}" type="datetime1">
              <a:rPr lang="en-US" smtClean="0"/>
              <a:t>10/6/2018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98A7-000E-4B1E-8337-BFDABA70B2FD}" type="datetime1">
              <a:rPr lang="en-US" smtClean="0"/>
              <a:t>10/6/2018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B22C0-0CDD-496D-97EA-9DCC61E5AE38}" type="datetime1">
              <a:rPr lang="en-US" smtClean="0"/>
              <a:t>10/6/2018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4055-F23E-4FEE-A593-D0CB0C4041B0}" type="datetime1">
              <a:rPr lang="en-US" smtClean="0"/>
              <a:t>10/6/2018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33D80D-58EF-4FBF-8786-1C2263DBC404}" type="datetime1">
              <a:rPr lang="en-US" smtClean="0"/>
              <a:t>10/6/2018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FD54DB7-C5FB-466F-8FFC-4D2871F9727E}" type="datetime1">
              <a:rPr lang="en-US" smtClean="0"/>
              <a:t>10/6/2018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97C408B-0C30-4993-9F2E-79F0DE5237ED}" type="datetime1">
              <a:rPr lang="en-US" smtClean="0"/>
              <a:t>10/6/2018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sldNum="0"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CE1F2-7225-4BC9-8AB9-82D4687F7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226" y="1788454"/>
            <a:ext cx="8857132" cy="2098226"/>
          </a:xfrm>
        </p:spPr>
        <p:txBody>
          <a:bodyPr/>
          <a:lstStyle/>
          <a:p>
            <a:br>
              <a:rPr lang="en-US" sz="4800" dirty="0"/>
            </a:br>
            <a:r>
              <a:rPr lang="en-US" sz="4800" dirty="0"/>
              <a:t>JVET-L033</a:t>
            </a:r>
            <a:r>
              <a:rPr lang="en-US" altLang="zh-CN" sz="4800" dirty="0"/>
              <a:t>3</a:t>
            </a:r>
            <a:br>
              <a:rPr lang="en-US" sz="4800" dirty="0"/>
            </a:br>
            <a:r>
              <a:rPr lang="en-US" sz="4800" dirty="0"/>
              <a:t>CE9-related: Motion Vector Refinement in Bi-directional Optical Flow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/>
          <a:p>
            <a:r>
              <a:rPr lang="en-CA" dirty="0"/>
              <a:t>Hongbin Liu, Li Zhang, Kai Zhang, </a:t>
            </a:r>
            <a:br>
              <a:rPr lang="en-CA" dirty="0"/>
            </a:br>
            <a:r>
              <a:rPr lang="en-CA" dirty="0"/>
              <a:t>Yue Wang, </a:t>
            </a:r>
            <a:r>
              <a:rPr lang="en-CA" dirty="0" err="1"/>
              <a:t>Pengwei</a:t>
            </a:r>
            <a:r>
              <a:rPr lang="en-CA" dirty="0"/>
              <a:t> Zhao, </a:t>
            </a:r>
            <a:r>
              <a:rPr lang="en-CA" dirty="0" err="1"/>
              <a:t>Dingkun</a:t>
            </a:r>
            <a:r>
              <a:rPr lang="en-CA" dirty="0"/>
              <a:t> Hong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Motivation</a:t>
            </a:r>
          </a:p>
          <a:p>
            <a:pPr lvl="1"/>
            <a:r>
              <a:rPr lang="en-US" altLang="zh-CN" dirty="0"/>
              <a:t>In bi-directional optical flow (BIO), optical flow are derived to improve prediction of the CU, however, they are not used to refine motion vector of the CU.</a:t>
            </a:r>
          </a:p>
          <a:p>
            <a:pPr lvl="1"/>
            <a:r>
              <a:rPr lang="en-US" altLang="zh-CN" dirty="0"/>
              <a:t>In CE9, partial removal of the latency caused by motion vector refinement is studied and it can bring some coding gain.</a:t>
            </a:r>
          </a:p>
          <a:p>
            <a:r>
              <a:rPr lang="en-US" altLang="zh-CN" dirty="0"/>
              <a:t>Proposed solution</a:t>
            </a:r>
          </a:p>
          <a:p>
            <a:pPr lvl="1"/>
            <a:r>
              <a:rPr lang="en-US" altLang="zh-CN" dirty="0"/>
              <a:t>Refine motion vector of the CU by adding the scaled optical flow to</a:t>
            </a:r>
            <a:r>
              <a:rPr lang="zh-CN" altLang="en-US" dirty="0"/>
              <a:t> </a:t>
            </a:r>
            <a:r>
              <a:rPr lang="en-US" altLang="zh-CN" dirty="0"/>
              <a:t>it.</a:t>
            </a:r>
          </a:p>
          <a:p>
            <a:pPr lvl="1"/>
            <a:r>
              <a:rPr lang="en-US" altLang="zh-CN" dirty="0"/>
              <a:t>It can achieve -0.63% BD-rate reduction.</a:t>
            </a:r>
          </a:p>
          <a:p>
            <a:r>
              <a:rPr lang="en-US" altLang="zh-CN" dirty="0"/>
              <a:t>Thanks Samsung for crosschecking</a:t>
            </a:r>
          </a:p>
          <a:p>
            <a:pPr lvl="1"/>
            <a:endParaRPr lang="en-US" altLang="zh-CN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17D0DE-2A01-4B9C-A25F-1B348119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</p:spTree>
    <p:extLst>
      <p:ext uri="{BB962C8B-B14F-4D97-AF65-F5344CB8AC3E}">
        <p14:creationId xmlns:p14="http://schemas.microsoft.com/office/powerpoint/2010/main" val="2746835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Optical flow derived in BIO: (</a:t>
            </a:r>
            <a:r>
              <a:rPr lang="en-US" altLang="zh-CN" dirty="0" err="1"/>
              <a:t>DMV</a:t>
            </a:r>
            <a:r>
              <a:rPr lang="en-US" altLang="zh-CN" baseline="-25000" dirty="0" err="1"/>
              <a:t>x</a:t>
            </a:r>
            <a:r>
              <a:rPr lang="en-US" altLang="zh-CN" dirty="0"/>
              <a:t>, </a:t>
            </a:r>
            <a:r>
              <a:rPr lang="en-US" altLang="zh-CN" dirty="0" err="1"/>
              <a:t>DMV</a:t>
            </a:r>
            <a:r>
              <a:rPr lang="en-US" altLang="zh-CN" baseline="-25000" dirty="0" err="1"/>
              <a:t>y</a:t>
            </a:r>
            <a:r>
              <a:rPr lang="en-US" altLang="zh-CN" dirty="0"/>
              <a:t>)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Proposed method</a:t>
            </a:r>
          </a:p>
          <a:p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17D0DE-2A01-4B9C-A25F-1B348119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AB0D44-0984-4BF7-9AD9-728CF4EA9FB8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23"/>
          <a:stretch/>
        </p:blipFill>
        <p:spPr bwMode="auto">
          <a:xfrm>
            <a:off x="2355360" y="1760956"/>
            <a:ext cx="8376630" cy="2326597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8718A75-C6B1-47FC-A641-90751CF66D04}"/>
                  </a:ext>
                </a:extLst>
              </p:cNvPr>
              <p:cNvSpPr/>
              <p:nvPr/>
            </p:nvSpPr>
            <p:spPr>
              <a:xfrm>
                <a:off x="2625969" y="4892769"/>
                <a:ext cx="6096000" cy="154670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sSubSup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𝑀𝑉𝐿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0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𝑥</m:t>
                          </m:r>
                        </m:sub>
                        <m:sup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′</m:t>
                          </m:r>
                        </m:sup>
                      </m:sSubSup>
                      <m:r>
                        <a:rPr lang="en-CA" i="1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𝑀𝑉𝐿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0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𝑥</m:t>
                          </m:r>
                        </m:sub>
                      </m:sSub>
                      <m:r>
                        <a:rPr lang="en-CA" i="1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CA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𝐷𝑀𝑉</m:t>
                                  </m:r>
                                </m:e>
                                <m:sub>
                                  <m:r>
                                    <a:rPr lang="en-CA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𝑥</m:t>
                                  </m:r>
                                </m:sub>
                              </m:sSub>
                              <m:r>
                                <a:rPr lang="en-CA" i="1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+1</m:t>
                              </m:r>
                            </m:e>
                          </m:d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≫1</m:t>
                          </m:r>
                        </m:e>
                      </m:d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sSubSup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𝑀𝑉𝐿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0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𝑦</m:t>
                          </m:r>
                        </m:sub>
                        <m:sup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′</m:t>
                          </m:r>
                        </m:sup>
                      </m:sSubSup>
                      <m:r>
                        <a:rPr lang="en-CA" i="1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𝑀𝑉𝐿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0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𝑦</m:t>
                          </m:r>
                        </m:sub>
                      </m:sSub>
                      <m:r>
                        <a:rPr lang="en-CA" i="1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CA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𝐷𝑀𝑉</m:t>
                                  </m:r>
                                </m:e>
                                <m:sub>
                                  <m:r>
                                    <a:rPr lang="en-CA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𝑦</m:t>
                                  </m:r>
                                </m:sub>
                              </m:sSub>
                              <m:r>
                                <a:rPr lang="en-CA" i="1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+1</m:t>
                              </m:r>
                            </m:e>
                          </m:d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≫1</m:t>
                          </m:r>
                        </m:e>
                      </m:d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sSubSup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𝑀𝑉𝐿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1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𝑥</m:t>
                          </m:r>
                        </m:sub>
                        <m:sup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′</m:t>
                          </m:r>
                        </m:sup>
                      </m:sSubSup>
                      <m:r>
                        <a:rPr lang="en-CA" i="1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𝑀𝑉𝐿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1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𝑥</m:t>
                          </m:r>
                        </m:sub>
                      </m:sSub>
                      <m:r>
                        <a:rPr lang="en-CA" i="1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CA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𝐷𝑀𝑉</m:t>
                                  </m:r>
                                </m:e>
                                <m:sub>
                                  <m:r>
                                    <a:rPr lang="en-CA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𝑥</m:t>
                                  </m:r>
                                </m:sub>
                              </m:sSub>
                              <m:r>
                                <a:rPr lang="en-CA" i="1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+1</m:t>
                              </m:r>
                            </m:e>
                          </m:d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≫1</m:t>
                          </m:r>
                        </m:e>
                      </m:d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sSubSup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𝑀𝑉𝐿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1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𝑦</m:t>
                          </m:r>
                        </m:sub>
                        <m:sup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′</m:t>
                          </m:r>
                        </m:sup>
                      </m:sSubSup>
                      <m:r>
                        <a:rPr lang="en-CA" i="1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𝑀𝑉𝐿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1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𝑦</m:t>
                          </m:r>
                        </m:sub>
                      </m:sSub>
                      <m:r>
                        <a:rPr lang="en-CA" i="1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CA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𝐷𝑀𝑉</m:t>
                                  </m:r>
                                </m:e>
                                <m:sub>
                                  <m:r>
                                    <a:rPr lang="en-CA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𝑦</m:t>
                                  </m:r>
                                </m:sub>
                              </m:sSub>
                              <m:r>
                                <a:rPr lang="en-CA" i="1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+1</m:t>
                              </m:r>
                            </m:e>
                          </m:d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≫1</m:t>
                          </m:r>
                        </m:e>
                      </m:d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8718A75-C6B1-47FC-A641-90751CF66D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969" y="4892769"/>
                <a:ext cx="6096000" cy="154670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094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Anchor: BMS-2.1 + VTM configuration + BIO</a:t>
            </a:r>
          </a:p>
          <a:p>
            <a:r>
              <a:rPr lang="en-US" altLang="zh-CN" dirty="0"/>
              <a:t>Tested: BMS-2. 1 + VTM configuration + BIO + proposed method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EBF92F0-697F-4750-9DFD-A5E2B16918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362484"/>
              </p:ext>
            </p:extLst>
          </p:nvPr>
        </p:nvGraphicFramePr>
        <p:xfrm>
          <a:off x="2894353" y="2208563"/>
          <a:ext cx="6117314" cy="44898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4545">
                  <a:extLst>
                    <a:ext uri="{9D8B030D-6E8A-4147-A177-3AD203B41FA5}">
                      <a16:colId xmlns:a16="http://schemas.microsoft.com/office/drawing/2014/main" val="330904221"/>
                    </a:ext>
                  </a:extLst>
                </a:gridCol>
                <a:gridCol w="1002630">
                  <a:extLst>
                    <a:ext uri="{9D8B030D-6E8A-4147-A177-3AD203B41FA5}">
                      <a16:colId xmlns:a16="http://schemas.microsoft.com/office/drawing/2014/main" val="1981024566"/>
                    </a:ext>
                  </a:extLst>
                </a:gridCol>
                <a:gridCol w="992246">
                  <a:extLst>
                    <a:ext uri="{9D8B030D-6E8A-4147-A177-3AD203B41FA5}">
                      <a16:colId xmlns:a16="http://schemas.microsoft.com/office/drawing/2014/main" val="338277029"/>
                    </a:ext>
                  </a:extLst>
                </a:gridCol>
                <a:gridCol w="992246">
                  <a:extLst>
                    <a:ext uri="{9D8B030D-6E8A-4147-A177-3AD203B41FA5}">
                      <a16:colId xmlns:a16="http://schemas.microsoft.com/office/drawing/2014/main" val="3608409080"/>
                    </a:ext>
                  </a:extLst>
                </a:gridCol>
                <a:gridCol w="993401">
                  <a:extLst>
                    <a:ext uri="{9D8B030D-6E8A-4147-A177-3AD203B41FA5}">
                      <a16:colId xmlns:a16="http://schemas.microsoft.com/office/drawing/2014/main" val="2855806535"/>
                    </a:ext>
                  </a:extLst>
                </a:gridCol>
                <a:gridCol w="992246">
                  <a:extLst>
                    <a:ext uri="{9D8B030D-6E8A-4147-A177-3AD203B41FA5}">
                      <a16:colId xmlns:a16="http://schemas.microsoft.com/office/drawing/2014/main" val="3770451673"/>
                    </a:ext>
                  </a:extLst>
                </a:gridCol>
              </a:tblGrid>
              <a:tr h="380933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Random Access Main 10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6323269"/>
                  </a:ext>
                </a:extLst>
              </a:tr>
              <a:tr h="3809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EncT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DecT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4784559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2600969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-1.03%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-0.92%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8443217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3804494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65574863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47470042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-0.63%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-0.48%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-0.56%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9167784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-0.80%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-0.72%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7095441"/>
                  </a:ext>
                </a:extLst>
              </a:tr>
            </a:tbl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FDD14-CA1E-42D8-8802-5689E263A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</p:spTree>
    <p:extLst>
      <p:ext uri="{BB962C8B-B14F-4D97-AF65-F5344CB8AC3E}">
        <p14:creationId xmlns:p14="http://schemas.microsoft.com/office/powerpoint/2010/main" val="1377002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Anchor: BMS-2.1 + VTM configuration</a:t>
            </a:r>
          </a:p>
          <a:p>
            <a:r>
              <a:rPr lang="en-US" altLang="zh-CN" dirty="0"/>
              <a:t>Tested: BMS-2. 1 + VTM configuration + BIO + proposed method + JVET-L0256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EBF92F0-697F-4750-9DFD-A5E2B16918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578932"/>
              </p:ext>
            </p:extLst>
          </p:nvPr>
        </p:nvGraphicFramePr>
        <p:xfrm>
          <a:off x="2894353" y="2208563"/>
          <a:ext cx="6117314" cy="44898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4545">
                  <a:extLst>
                    <a:ext uri="{9D8B030D-6E8A-4147-A177-3AD203B41FA5}">
                      <a16:colId xmlns:a16="http://schemas.microsoft.com/office/drawing/2014/main" val="330904221"/>
                    </a:ext>
                  </a:extLst>
                </a:gridCol>
                <a:gridCol w="1002630">
                  <a:extLst>
                    <a:ext uri="{9D8B030D-6E8A-4147-A177-3AD203B41FA5}">
                      <a16:colId xmlns:a16="http://schemas.microsoft.com/office/drawing/2014/main" val="1981024566"/>
                    </a:ext>
                  </a:extLst>
                </a:gridCol>
                <a:gridCol w="992246">
                  <a:extLst>
                    <a:ext uri="{9D8B030D-6E8A-4147-A177-3AD203B41FA5}">
                      <a16:colId xmlns:a16="http://schemas.microsoft.com/office/drawing/2014/main" val="338277029"/>
                    </a:ext>
                  </a:extLst>
                </a:gridCol>
                <a:gridCol w="992246">
                  <a:extLst>
                    <a:ext uri="{9D8B030D-6E8A-4147-A177-3AD203B41FA5}">
                      <a16:colId xmlns:a16="http://schemas.microsoft.com/office/drawing/2014/main" val="3608409080"/>
                    </a:ext>
                  </a:extLst>
                </a:gridCol>
                <a:gridCol w="993401">
                  <a:extLst>
                    <a:ext uri="{9D8B030D-6E8A-4147-A177-3AD203B41FA5}">
                      <a16:colId xmlns:a16="http://schemas.microsoft.com/office/drawing/2014/main" val="2855806535"/>
                    </a:ext>
                  </a:extLst>
                </a:gridCol>
                <a:gridCol w="992246">
                  <a:extLst>
                    <a:ext uri="{9D8B030D-6E8A-4147-A177-3AD203B41FA5}">
                      <a16:colId xmlns:a16="http://schemas.microsoft.com/office/drawing/2014/main" val="3770451673"/>
                    </a:ext>
                  </a:extLst>
                </a:gridCol>
              </a:tblGrid>
              <a:tr h="380933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Random Access Main 10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6323269"/>
                  </a:ext>
                </a:extLst>
              </a:tr>
              <a:tr h="3809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EncT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DecT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4784559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-0.75%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-0.60%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82600969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-2.69%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98443217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-1.67%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-0.81%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-0.75%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53804494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-1.75%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-0.92%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65574863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0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47470042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-1.85%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-0.97%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-0.84%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9167784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-2.66%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-1.71%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-1.50%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7095441"/>
                  </a:ext>
                </a:extLst>
              </a:tr>
            </a:tbl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FDD14-CA1E-42D8-8802-5689E263A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</p:spTree>
    <p:extLst>
      <p:ext uri="{BB962C8B-B14F-4D97-AF65-F5344CB8AC3E}">
        <p14:creationId xmlns:p14="http://schemas.microsoft.com/office/powerpoint/2010/main" val="1140599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This contribution uses optical flow to refine motion vector of the CU. It achieves -0.63% BD-rate reduction.</a:t>
            </a:r>
          </a:p>
          <a:p>
            <a:r>
              <a:rPr lang="en-US" altLang="zh-CN" dirty="0"/>
              <a:t>Suggest to study it in CE.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451BE3-4FAF-4F23-97BE-8598662EF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</p:spTree>
    <p:extLst>
      <p:ext uri="{BB962C8B-B14F-4D97-AF65-F5344CB8AC3E}">
        <p14:creationId xmlns:p14="http://schemas.microsoft.com/office/powerpoint/2010/main" val="839577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 algn="ctr">
              <a:buNone/>
            </a:pPr>
            <a:r>
              <a:rPr lang="en-US" sz="4800" dirty="0"/>
              <a:t>Thanks</a:t>
            </a:r>
            <a:r>
              <a:rPr lang="zh-CN" altLang="en-US" sz="4800" dirty="0"/>
              <a:t>！</a:t>
            </a:r>
            <a:endParaRPr lang="en-US" sz="4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FF5B1F-2E06-4FE5-A471-9F5D5ED14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</p:spTree>
    <p:extLst>
      <p:ext uri="{BB962C8B-B14F-4D97-AF65-F5344CB8AC3E}">
        <p14:creationId xmlns:p14="http://schemas.microsoft.com/office/powerpoint/2010/main" val="132066876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535</TotalTime>
  <Words>414</Words>
  <Application>Microsoft Office PowerPoint</Application>
  <PresentationFormat>Widescreen</PresentationFormat>
  <Paragraphs>152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华文楷体</vt:lpstr>
      <vt:lpstr>宋体</vt:lpstr>
      <vt:lpstr>Calibri</vt:lpstr>
      <vt:lpstr>Cambria Math</vt:lpstr>
      <vt:lpstr>Franklin Gothic Book</vt:lpstr>
      <vt:lpstr>Times New Roman</vt:lpstr>
      <vt:lpstr>Crop</vt:lpstr>
      <vt:lpstr> JVET-L0333 CE9-related: Motion Vector Refinement in Bi-directional Optical Flow</vt:lpstr>
      <vt:lpstr>Summary</vt:lpstr>
      <vt:lpstr>Proposed Method</vt:lpstr>
      <vt:lpstr>Simulation results</vt:lpstr>
      <vt:lpstr>Simulation 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Hongbin Liu</cp:lastModifiedBy>
  <cp:revision>81</cp:revision>
  <dcterms:created xsi:type="dcterms:W3CDTF">2018-06-14T01:00:05Z</dcterms:created>
  <dcterms:modified xsi:type="dcterms:W3CDTF">2018-10-06T11:49:21Z</dcterms:modified>
</cp:coreProperties>
</file>