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8"/>
  </p:notesMasterIdLst>
  <p:handoutMasterIdLst>
    <p:handoutMasterId r:id="rId9"/>
  </p:handoutMasterIdLst>
  <p:sldIdLst>
    <p:sldId id="256" r:id="rId2"/>
    <p:sldId id="269" r:id="rId3"/>
    <p:sldId id="276" r:id="rId4"/>
    <p:sldId id="273" r:id="rId5"/>
    <p:sldId id="272" r:id="rId6"/>
    <p:sldId id="27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10/4/2018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3FBCD9-51B9-4BD3-ADBC-AA71D88E8CEB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CB5D-BD2E-4EC4-A0B4-C253B94611AA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0D074-8329-43E0-85CE-F30E90E2C9A0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31C-4FB3-40EA-8BC9-36992930E90C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43149" y="-36088"/>
            <a:ext cx="1544051" cy="40461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D3011E-B3C0-4E14-9E1E-CB3C326DF7D8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C4D8-33F6-422D-96DF-86FA661B274A}" type="datetime1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98A7-000E-4B1E-8337-BFDABA70B2FD}" type="datetime1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B22C0-0CDD-496D-97EA-9DCC61E5AE38}" type="datetime1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4055-F23E-4FEE-A593-D0CB0C4041B0}" type="datetime1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33D80D-58EF-4FBF-8786-1C2263DBC404}" type="datetime1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D54DB7-C5FB-466F-8FFC-4D2871F9727E}" type="datetime1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C408B-0C30-4993-9F2E-79F0DE5237ED}" type="datetime1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br>
              <a:rPr lang="en-US" sz="4800" dirty="0"/>
            </a:br>
            <a:r>
              <a:rPr lang="en-US" sz="4800" dirty="0"/>
              <a:t>JVET-L033</a:t>
            </a:r>
            <a:r>
              <a:rPr lang="en-US" altLang="zh-CN" sz="4800" dirty="0"/>
              <a:t>3</a:t>
            </a:r>
            <a:br>
              <a:rPr lang="en-US" sz="4800" dirty="0"/>
            </a:br>
            <a:r>
              <a:rPr lang="en-US" sz="4800" dirty="0"/>
              <a:t>CE9-related: Motion Vector Refinement in Bi-directional Optical Flow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CA" dirty="0"/>
              <a:t>Hongbin Liu, Li Zhang, Kai Zhang, </a:t>
            </a:r>
            <a:br>
              <a:rPr lang="en-CA" dirty="0"/>
            </a:br>
            <a:r>
              <a:rPr lang="en-CA" dirty="0"/>
              <a:t>Yue Wang, </a:t>
            </a:r>
            <a:r>
              <a:rPr lang="en-CA" dirty="0" err="1"/>
              <a:t>Pengwei</a:t>
            </a:r>
            <a:r>
              <a:rPr lang="en-CA" dirty="0"/>
              <a:t> Zhao, </a:t>
            </a:r>
            <a:r>
              <a:rPr lang="en-CA" dirty="0" err="1"/>
              <a:t>Dingkun</a:t>
            </a:r>
            <a:r>
              <a:rPr lang="en-CA" dirty="0"/>
              <a:t> Hong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In bi-directional optical flow (BIO), optical flow are derived to improve prediction of the CU, however, they are not used to refine motion vector of the CU.</a:t>
            </a:r>
          </a:p>
          <a:p>
            <a:pPr lvl="1"/>
            <a:r>
              <a:rPr lang="en-US" altLang="zh-CN" dirty="0"/>
              <a:t>In CE9, partial removal of the latency caused by motion vector refinement is studied and it can bring some coding gain.</a:t>
            </a:r>
          </a:p>
          <a:p>
            <a:r>
              <a:rPr lang="en-US" altLang="zh-CN" dirty="0"/>
              <a:t>Proposed solution</a:t>
            </a:r>
          </a:p>
          <a:p>
            <a:pPr lvl="1"/>
            <a:r>
              <a:rPr lang="en-US" altLang="zh-CN" dirty="0"/>
              <a:t>Refine motion vector of the CU by adding the scaled optical flow to</a:t>
            </a:r>
            <a:r>
              <a:rPr lang="zh-CN" altLang="en-US" dirty="0"/>
              <a:t> </a:t>
            </a:r>
            <a:r>
              <a:rPr lang="en-US" altLang="zh-CN" dirty="0"/>
              <a:t>it.</a:t>
            </a:r>
          </a:p>
          <a:p>
            <a:pPr lvl="1"/>
            <a:r>
              <a:rPr lang="en-US" altLang="zh-CN" dirty="0"/>
              <a:t>It can achieve -0.63% BD-rate reduction.</a:t>
            </a:r>
          </a:p>
          <a:p>
            <a:r>
              <a:rPr lang="en-US" altLang="zh-CN" dirty="0"/>
              <a:t>Thanks Samsung for crosschecking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274683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Optical flow derived in BIO: (</a:t>
            </a:r>
            <a:r>
              <a:rPr lang="en-US" altLang="zh-CN" dirty="0" err="1"/>
              <a:t>DMV</a:t>
            </a:r>
            <a:r>
              <a:rPr lang="en-US" altLang="zh-CN" baseline="-25000" dirty="0" err="1"/>
              <a:t>x</a:t>
            </a:r>
            <a:r>
              <a:rPr lang="en-US" altLang="zh-CN" dirty="0"/>
              <a:t>, </a:t>
            </a:r>
            <a:r>
              <a:rPr lang="en-US" altLang="zh-CN" dirty="0" err="1"/>
              <a:t>DMV</a:t>
            </a:r>
            <a:r>
              <a:rPr lang="en-US" altLang="zh-CN" baseline="-25000" dirty="0" err="1"/>
              <a:t>y</a:t>
            </a:r>
            <a:r>
              <a:rPr lang="en-US" altLang="zh-CN" dirty="0"/>
              <a:t>)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Proposed method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B0D44-0984-4BF7-9AD9-728CF4EA9FB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23"/>
          <a:stretch/>
        </p:blipFill>
        <p:spPr bwMode="auto">
          <a:xfrm>
            <a:off x="2355360" y="1760956"/>
            <a:ext cx="8376630" cy="2326597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718A75-C6B1-47FC-A641-90751CF66D04}"/>
                  </a:ext>
                </a:extLst>
              </p:cNvPr>
              <p:cNvSpPr/>
              <p:nvPr/>
            </p:nvSpPr>
            <p:spPr>
              <a:xfrm>
                <a:off x="2625969" y="4892769"/>
                <a:ext cx="6096000" cy="15467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0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𝑥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Sup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′</m:t>
                          </m:r>
                        </m:sup>
                      </m:sSubSup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𝑀𝑉𝐿</m:t>
                          </m:r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1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𝑦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  <a:ea typeface="宋体" panose="02010600030101010101" pitchFamily="2" charset="-122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𝐷𝑀𝑉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en-CA" i="1"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</a:rPr>
                                <m:t>+1</m:t>
                              </m:r>
                            </m:e>
                          </m:d>
                          <m:r>
                            <a:rPr lang="en-CA" i="1">
                              <a:latin typeface="Cambria Math" panose="02040503050406030204" pitchFamily="18" charset="0"/>
                              <a:ea typeface="宋体" panose="02010600030101010101" pitchFamily="2" charset="-122"/>
                            </a:rPr>
                            <m:t>≫1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8718A75-C6B1-47FC-A641-90751CF66D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969" y="4892769"/>
                <a:ext cx="6096000" cy="15467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09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BMS-2.1 + VTM configuration</a:t>
            </a:r>
          </a:p>
          <a:p>
            <a:r>
              <a:rPr lang="en-US" altLang="zh-CN" dirty="0"/>
              <a:t>Tested: BMS-2. 1 + VTM configuration + proposed method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F92F0-697F-4750-9DFD-A5E2B1691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867824"/>
              </p:ext>
            </p:extLst>
          </p:nvPr>
        </p:nvGraphicFramePr>
        <p:xfrm>
          <a:off x="2894353" y="2208563"/>
          <a:ext cx="6117314" cy="4489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4545">
                  <a:extLst>
                    <a:ext uri="{9D8B030D-6E8A-4147-A177-3AD203B41FA5}">
                      <a16:colId xmlns:a16="http://schemas.microsoft.com/office/drawing/2014/main" val="330904221"/>
                    </a:ext>
                  </a:extLst>
                </a:gridCol>
                <a:gridCol w="1002630">
                  <a:extLst>
                    <a:ext uri="{9D8B030D-6E8A-4147-A177-3AD203B41FA5}">
                      <a16:colId xmlns:a16="http://schemas.microsoft.com/office/drawing/2014/main" val="1981024566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38277029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60840908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2855806535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770451673"/>
                    </a:ext>
                  </a:extLst>
                </a:gridCol>
              </a:tblGrid>
              <a:tr h="380933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Random Access Main 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323269"/>
                  </a:ext>
                </a:extLst>
              </a:tr>
              <a:tr h="3809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478455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260096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-0.92%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443217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380449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5574863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7470042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-0.63%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-0.48%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-0.56%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16778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-0.80%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095441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137700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This contribution uses optical flow to refine motion vector of the CU. It achieves -0.63% BD-rate reduction.</a:t>
            </a:r>
          </a:p>
          <a:p>
            <a:r>
              <a:rPr lang="en-US" altLang="zh-CN" dirty="0"/>
              <a:t>Suggest to study it in CE.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51BE3-4FAF-4F23-97BE-8598662EF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839577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800" dirty="0"/>
              <a:t>Thanks</a:t>
            </a:r>
            <a:r>
              <a:rPr lang="zh-CN" altLang="en-US" sz="4800" dirty="0"/>
              <a:t>！</a:t>
            </a:r>
            <a:endParaRPr lang="en-US" sz="4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F5B1F-2E06-4FE5-A471-9F5D5ED1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</p:spTree>
    <p:extLst>
      <p:ext uri="{BB962C8B-B14F-4D97-AF65-F5344CB8AC3E}">
        <p14:creationId xmlns:p14="http://schemas.microsoft.com/office/powerpoint/2010/main" val="13206687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534</TotalTime>
  <Words>286</Words>
  <Application>Microsoft Office PowerPoint</Application>
  <PresentationFormat>Widescreen</PresentationFormat>
  <Paragraphs>95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华文楷体</vt:lpstr>
      <vt:lpstr>宋体</vt:lpstr>
      <vt:lpstr>Arial</vt:lpstr>
      <vt:lpstr>Calibri</vt:lpstr>
      <vt:lpstr>Cambria Math</vt:lpstr>
      <vt:lpstr>Franklin Gothic Book</vt:lpstr>
      <vt:lpstr>Times New Roman</vt:lpstr>
      <vt:lpstr>Crop</vt:lpstr>
      <vt:lpstr> JVET-L0333 CE9-related: Motion Vector Refinement in Bi-directional Optical Flow</vt:lpstr>
      <vt:lpstr>Summary</vt:lpstr>
      <vt:lpstr>Proposed Method</vt:lpstr>
      <vt:lpstr>Simulation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Hongbin Liu</cp:lastModifiedBy>
  <cp:revision>78</cp:revision>
  <dcterms:created xsi:type="dcterms:W3CDTF">2018-06-14T01:00:05Z</dcterms:created>
  <dcterms:modified xsi:type="dcterms:W3CDTF">2018-10-04T11:01:09Z</dcterms:modified>
</cp:coreProperties>
</file>