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79" r:id="rId4"/>
    <p:sldId id="278" r:id="rId5"/>
    <p:sldId id="273" r:id="rId6"/>
    <p:sldId id="280" r:id="rId7"/>
    <p:sldId id="281" r:id="rId8"/>
    <p:sldId id="27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90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2018/10/5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2018/10/5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CE4-related: affine merge mode with prediction offsets </a:t>
            </a:r>
            <a:br>
              <a:rPr lang="en-US" b="1" dirty="0"/>
            </a:br>
            <a:r>
              <a:rPr lang="en-US" dirty="0"/>
              <a:t>JVET-L0320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G. Li</a:t>
            </a:r>
            <a:r>
              <a:rPr lang="en-US" dirty="0"/>
              <a:t>, X. Xu, X. Li,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Merge Candidates in VTM-2.0.1 Affine Merge Common Base includes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Inherited Model-based merge candidates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Constructed control-point based  candidates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Zero motion vectors padding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There’s room for further improvement on top of the current affine merge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Affine merge with prediction offset is proposed</a:t>
            </a:r>
          </a:p>
          <a:p>
            <a:endParaRPr lang="en-US" altLang="en-US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41F64CD-D6CE-468D-B2A8-5E19DF323EC8}"/>
              </a:ext>
            </a:extLst>
          </p:cNvPr>
          <p:cNvSpPr txBox="1">
            <a:spLocks/>
          </p:cNvSpPr>
          <p:nvPr/>
        </p:nvSpPr>
        <p:spPr bwMode="auto">
          <a:xfrm>
            <a:off x="487633" y="1268760"/>
            <a:ext cx="7879133" cy="252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>
                <a:ea typeface="宋体" panose="02010600030101010101" pitchFamily="2" charset="-122"/>
              </a:rPr>
              <a:t>Based on VTM-2.0.1 Affine Merge Common Base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First affine merge candidate used as Base Predictor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Base Predictor’s Inter prediction direction is used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Currently use 4-parameter model for all candidates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238C028-C9E2-4383-A91D-44BAEB9EA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256" y="3645024"/>
            <a:ext cx="2138582" cy="25210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A8C68D-64FD-4EF2-943C-47514B1189F6}"/>
              </a:ext>
            </a:extLst>
          </p:cNvPr>
          <p:cNvSpPr txBox="1"/>
          <p:nvPr/>
        </p:nvSpPr>
        <p:spPr>
          <a:xfrm>
            <a:off x="311615" y="3789809"/>
            <a:ext cx="69966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en-US" sz="2000" dirty="0"/>
              <a:t>Only 2 Control Points are used from Base Predictor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en-US" sz="2000" dirty="0"/>
              <a:t>Offset applied to each control point separately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en-US" sz="2000" dirty="0"/>
              <a:t>A </a:t>
            </a:r>
            <a:r>
              <a:rPr lang="en-US" altLang="en-US" sz="2000" dirty="0" err="1"/>
              <a:t>zero_MVD</a:t>
            </a:r>
            <a:r>
              <a:rPr lang="en-US" altLang="en-US" sz="2000" dirty="0"/>
              <a:t> flag to indicate offset to be applied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44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04D8324-6B77-42C5-AB09-E569762DEA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2295001"/>
              </p:ext>
            </p:extLst>
          </p:nvPr>
        </p:nvGraphicFramePr>
        <p:xfrm>
          <a:off x="1043608" y="3429000"/>
          <a:ext cx="6203033" cy="373380"/>
        </p:xfrm>
        <a:graphic>
          <a:graphicData uri="http://schemas.openxmlformats.org/drawingml/2006/table">
            <a:tbl>
              <a:tblPr firstRow="1" firstCol="1" bandRow="1"/>
              <a:tblGrid>
                <a:gridCol w="1550758">
                  <a:extLst>
                    <a:ext uri="{9D8B030D-6E8A-4147-A177-3AD203B41FA5}">
                      <a16:colId xmlns:a16="http://schemas.microsoft.com/office/drawing/2014/main" val="1178911332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2251616817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2313684719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415014716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700964147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1935151355"/>
                    </a:ext>
                  </a:extLst>
                </a:gridCol>
              </a:tblGrid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Distance IDX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180678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Distance-offset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1/2-pel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33813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86EB076-1F80-4094-A90F-44D826D779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436893"/>
              </p:ext>
            </p:extLst>
          </p:nvPr>
        </p:nvGraphicFramePr>
        <p:xfrm>
          <a:off x="1043608" y="1944147"/>
          <a:ext cx="6203032" cy="551180"/>
        </p:xfrm>
        <a:graphic>
          <a:graphicData uri="http://schemas.openxmlformats.org/drawingml/2006/table">
            <a:tbl>
              <a:tblPr firstRow="1" firstCol="1" bandRow="1"/>
              <a:tblGrid>
                <a:gridCol w="1906812">
                  <a:extLst>
                    <a:ext uri="{9D8B030D-6E8A-4147-A177-3AD203B41FA5}">
                      <a16:colId xmlns:a16="http://schemas.microsoft.com/office/drawing/2014/main" val="80207657"/>
                    </a:ext>
                  </a:extLst>
                </a:gridCol>
                <a:gridCol w="1073125">
                  <a:extLst>
                    <a:ext uri="{9D8B030D-6E8A-4147-A177-3AD203B41FA5}">
                      <a16:colId xmlns:a16="http://schemas.microsoft.com/office/drawing/2014/main" val="1000389897"/>
                    </a:ext>
                  </a:extLst>
                </a:gridCol>
                <a:gridCol w="1074365">
                  <a:extLst>
                    <a:ext uri="{9D8B030D-6E8A-4147-A177-3AD203B41FA5}">
                      <a16:colId xmlns:a16="http://schemas.microsoft.com/office/drawing/2014/main" val="1819552909"/>
                    </a:ext>
                  </a:extLst>
                </a:gridCol>
                <a:gridCol w="1074365">
                  <a:extLst>
                    <a:ext uri="{9D8B030D-6E8A-4147-A177-3AD203B41FA5}">
                      <a16:colId xmlns:a16="http://schemas.microsoft.com/office/drawing/2014/main" val="4271597950"/>
                    </a:ext>
                  </a:extLst>
                </a:gridCol>
                <a:gridCol w="1074365">
                  <a:extLst>
                    <a:ext uri="{9D8B030D-6E8A-4147-A177-3AD203B41FA5}">
                      <a16:colId xmlns:a16="http://schemas.microsoft.com/office/drawing/2014/main" val="883245461"/>
                    </a:ext>
                  </a:extLst>
                </a:gridCol>
              </a:tblGrid>
              <a:tr h="1746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Offset Direction IDX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44113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x-dir-factor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–1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6133401"/>
                  </a:ext>
                </a:extLst>
              </a:tr>
              <a:tr h="1930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y-</a:t>
                      </a:r>
                      <a:r>
                        <a:rPr lang="en-US" sz="11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dir</a:t>
                      </a: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-factor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–1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972846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41F64CD-D6CE-468D-B2A8-5E19DF323EC8}"/>
              </a:ext>
            </a:extLst>
          </p:cNvPr>
          <p:cNvSpPr txBox="1">
            <a:spLocks/>
          </p:cNvSpPr>
          <p:nvPr/>
        </p:nvSpPr>
        <p:spPr bwMode="auto">
          <a:xfrm>
            <a:off x="487633" y="1268760"/>
            <a:ext cx="7540751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>
                <a:ea typeface="宋体" panose="02010600030101010101" pitchFamily="2" charset="-122"/>
              </a:rPr>
              <a:t>Offset Direction: only on X or Y direction</a:t>
            </a:r>
          </a:p>
          <a:p>
            <a:endParaRPr lang="en-US" altLang="en-US" sz="2800" dirty="0">
              <a:ea typeface="宋体" panose="02010600030101010101" pitchFamily="2" charset="-122"/>
            </a:endParaRPr>
          </a:p>
          <a:p>
            <a:endParaRPr lang="en-US" altLang="en-US" sz="28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Distance Offset: 5 magnitude values</a:t>
            </a:r>
          </a:p>
          <a:p>
            <a:pPr marL="0" indent="0">
              <a:buNone/>
            </a:pPr>
            <a:endParaRPr lang="en-US" altLang="en-US" sz="28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Uni-prediction Affine Case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Signaled Distance Offset applied on signaled direction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Bi-prediction Affine Case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L0: Signaled Distance Offset applied on signaled direction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L1: Signaled Distance Offset applied on opposite direction</a:t>
            </a:r>
          </a:p>
          <a:p>
            <a:endParaRPr lang="en-US" altLang="en-US" sz="28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C480EAD-D277-4A57-B948-830325CB7A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5895890"/>
              </p:ext>
            </p:extLst>
          </p:nvPr>
        </p:nvGraphicFramePr>
        <p:xfrm>
          <a:off x="447649" y="2348880"/>
          <a:ext cx="8229601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306877743"/>
                    </a:ext>
                  </a:extLst>
                </a:gridCol>
                <a:gridCol w="745602">
                  <a:extLst>
                    <a:ext uri="{9D8B030D-6E8A-4147-A177-3AD203B41FA5}">
                      <a16:colId xmlns:a16="http://schemas.microsoft.com/office/drawing/2014/main" val="1221280404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2515749150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408911830"/>
                    </a:ext>
                  </a:extLst>
                </a:gridCol>
                <a:gridCol w="620512">
                  <a:extLst>
                    <a:ext uri="{9D8B030D-6E8A-4147-A177-3AD203B41FA5}">
                      <a16:colId xmlns:a16="http://schemas.microsoft.com/office/drawing/2014/main" val="1454775959"/>
                    </a:ext>
                  </a:extLst>
                </a:gridCol>
                <a:gridCol w="636971">
                  <a:extLst>
                    <a:ext uri="{9D8B030D-6E8A-4147-A177-3AD203B41FA5}">
                      <a16:colId xmlns:a16="http://schemas.microsoft.com/office/drawing/2014/main" val="130130437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6558933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228799834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07828546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2066412647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27183631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925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566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164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107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638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7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361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914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980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36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376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0A75C94-0BE1-418E-B130-1D5009D50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338561"/>
              </p:ext>
            </p:extLst>
          </p:nvPr>
        </p:nvGraphicFramePr>
        <p:xfrm>
          <a:off x="457199" y="4365104"/>
          <a:ext cx="8229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1572549059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3381344504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2696603085"/>
                    </a:ext>
                  </a:extLst>
                </a:gridCol>
                <a:gridCol w="799917">
                  <a:extLst>
                    <a:ext uri="{9D8B030D-6E8A-4147-A177-3AD203B41FA5}">
                      <a16:colId xmlns:a16="http://schemas.microsoft.com/office/drawing/2014/main" val="263611068"/>
                    </a:ext>
                  </a:extLst>
                </a:gridCol>
                <a:gridCol w="599115">
                  <a:extLst>
                    <a:ext uri="{9D8B030D-6E8A-4147-A177-3AD203B41FA5}">
                      <a16:colId xmlns:a16="http://schemas.microsoft.com/office/drawing/2014/main" val="3039690599"/>
                    </a:ext>
                  </a:extLst>
                </a:gridCol>
                <a:gridCol w="653430">
                  <a:extLst>
                    <a:ext uri="{9D8B030D-6E8A-4147-A177-3AD203B41FA5}">
                      <a16:colId xmlns:a16="http://schemas.microsoft.com/office/drawing/2014/main" val="43856616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3654238851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1121415284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525350953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504797792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15050616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609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866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128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798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702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005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567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448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68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209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2662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A950EC0-5DE8-49A7-BF95-9EF172AE5DC3}"/>
              </a:ext>
            </a:extLst>
          </p:cNvPr>
          <p:cNvSpPr txBox="1"/>
          <p:nvPr/>
        </p:nvSpPr>
        <p:spPr>
          <a:xfrm>
            <a:off x="457199" y="134513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Anchor: VTM-2.0.1 with Affine Merge Common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Reference: VTM-2.0.1</a:t>
            </a:r>
          </a:p>
        </p:txBody>
      </p:sp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65DBF-1ABE-4D93-8CB6-7C63C61FE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of 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7CF75-470D-4AE5-BAE8-1690CA460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To reduce the signaling overhead by signaling the distance offset index and the offset direction index per block. </a:t>
            </a:r>
          </a:p>
          <a:p>
            <a:r>
              <a:rPr lang="en-CA" dirty="0"/>
              <a:t>The same offset will be applied to all control points in the same way. </a:t>
            </a:r>
          </a:p>
          <a:p>
            <a:r>
              <a:rPr lang="en-CA" dirty="0"/>
              <a:t>3 control points for 6-parameter type;</a:t>
            </a:r>
          </a:p>
          <a:p>
            <a:r>
              <a:rPr lang="en-US" dirty="0"/>
              <a:t>The </a:t>
            </a:r>
            <a:r>
              <a:rPr lang="en-US" dirty="0" err="1"/>
              <a:t>zero_MVD</a:t>
            </a:r>
            <a:r>
              <a:rPr lang="en-US" dirty="0"/>
              <a:t> flag is not used in this method.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130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test 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C480EAD-D277-4A57-B948-830325CB7A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2636133"/>
              </p:ext>
            </p:extLst>
          </p:nvPr>
        </p:nvGraphicFramePr>
        <p:xfrm>
          <a:off x="447649" y="2348880"/>
          <a:ext cx="8229601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306877743"/>
                    </a:ext>
                  </a:extLst>
                </a:gridCol>
                <a:gridCol w="745602">
                  <a:extLst>
                    <a:ext uri="{9D8B030D-6E8A-4147-A177-3AD203B41FA5}">
                      <a16:colId xmlns:a16="http://schemas.microsoft.com/office/drawing/2014/main" val="1221280404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2515749150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408911830"/>
                    </a:ext>
                  </a:extLst>
                </a:gridCol>
                <a:gridCol w="620512">
                  <a:extLst>
                    <a:ext uri="{9D8B030D-6E8A-4147-A177-3AD203B41FA5}">
                      <a16:colId xmlns:a16="http://schemas.microsoft.com/office/drawing/2014/main" val="1454775959"/>
                    </a:ext>
                  </a:extLst>
                </a:gridCol>
                <a:gridCol w="636971">
                  <a:extLst>
                    <a:ext uri="{9D8B030D-6E8A-4147-A177-3AD203B41FA5}">
                      <a16:colId xmlns:a16="http://schemas.microsoft.com/office/drawing/2014/main" val="130130437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6558933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228799834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07828546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2066412647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27183631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925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566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164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107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638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7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361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914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980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36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376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0A75C94-0BE1-418E-B130-1D5009D50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794398"/>
              </p:ext>
            </p:extLst>
          </p:nvPr>
        </p:nvGraphicFramePr>
        <p:xfrm>
          <a:off x="457199" y="4365104"/>
          <a:ext cx="8229600" cy="1786890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1572549059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3381344504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2696603085"/>
                    </a:ext>
                  </a:extLst>
                </a:gridCol>
                <a:gridCol w="799917">
                  <a:extLst>
                    <a:ext uri="{9D8B030D-6E8A-4147-A177-3AD203B41FA5}">
                      <a16:colId xmlns:a16="http://schemas.microsoft.com/office/drawing/2014/main" val="263611068"/>
                    </a:ext>
                  </a:extLst>
                </a:gridCol>
                <a:gridCol w="599115">
                  <a:extLst>
                    <a:ext uri="{9D8B030D-6E8A-4147-A177-3AD203B41FA5}">
                      <a16:colId xmlns:a16="http://schemas.microsoft.com/office/drawing/2014/main" val="3039690599"/>
                    </a:ext>
                  </a:extLst>
                </a:gridCol>
                <a:gridCol w="653430">
                  <a:extLst>
                    <a:ext uri="{9D8B030D-6E8A-4147-A177-3AD203B41FA5}">
                      <a16:colId xmlns:a16="http://schemas.microsoft.com/office/drawing/2014/main" val="43856616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3654238851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1121415284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525350953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504797792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15050616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609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866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128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798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702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005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567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448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68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209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2662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A950EC0-5DE8-49A7-BF95-9EF172AE5DC3}"/>
              </a:ext>
            </a:extLst>
          </p:cNvPr>
          <p:cNvSpPr txBox="1"/>
          <p:nvPr/>
        </p:nvSpPr>
        <p:spPr>
          <a:xfrm>
            <a:off x="457199" y="134513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Anchor: VTM-2.0.1 with Affine Merge Common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Reference: VTM-2.0.1</a:t>
            </a:r>
          </a:p>
        </p:txBody>
      </p:sp>
    </p:spTree>
    <p:extLst>
      <p:ext uri="{BB962C8B-B14F-4D97-AF65-F5344CB8AC3E}">
        <p14:creationId xmlns:p14="http://schemas.microsoft.com/office/powerpoint/2010/main" val="2213735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Proposed affine merge mode with prediction offset method provides BD-rate gain on top of Affine Merge Common Base</a:t>
            </a:r>
          </a:p>
          <a:p>
            <a:pPr lvl="1"/>
            <a:r>
              <a:rPr lang="en-CA" dirty="0"/>
              <a:t>0.32% on RA, 0.09% on LDB</a:t>
            </a:r>
          </a:p>
          <a:p>
            <a:r>
              <a:rPr lang="en-CA" dirty="0"/>
              <a:t>There’s potential for further improvement</a:t>
            </a:r>
          </a:p>
          <a:p>
            <a:r>
              <a:rPr lang="en-CA" dirty="0"/>
              <a:t>It is proposed to further study the proposed method in core experiments.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11817</TotalTime>
  <Words>1029</Words>
  <Application>Microsoft Office PowerPoint</Application>
  <PresentationFormat>On-screen Show (4:3)</PresentationFormat>
  <Paragraphs>457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</vt:lpstr>
      <vt:lpstr>Times New Roman</vt:lpstr>
      <vt:lpstr>Wingdings</vt:lpstr>
      <vt:lpstr>Office 主题</vt:lpstr>
      <vt:lpstr>CE4-related: affine merge mode with prediction offsets  JVET-L0320</vt:lpstr>
      <vt:lpstr>Introduction</vt:lpstr>
      <vt:lpstr>Proposed Method</vt:lpstr>
      <vt:lpstr>Proposed Method</vt:lpstr>
      <vt:lpstr>Simulation results</vt:lpstr>
      <vt:lpstr>Simplification of Proposed Method</vt:lpstr>
      <vt:lpstr>Simplification test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188</cp:revision>
  <dcterms:created xsi:type="dcterms:W3CDTF">2010-10-25T03:40:34Z</dcterms:created>
  <dcterms:modified xsi:type="dcterms:W3CDTF">2018-10-05T07:53:33Z</dcterms:modified>
</cp:coreProperties>
</file>