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</p:sldMasterIdLst>
  <p:notesMasterIdLst>
    <p:notesMasterId r:id="rId18"/>
  </p:notesMasterIdLst>
  <p:handoutMasterIdLst>
    <p:handoutMasterId r:id="rId19"/>
  </p:handoutMasterIdLst>
  <p:sldIdLst>
    <p:sldId id="268" r:id="rId7"/>
    <p:sldId id="269" r:id="rId8"/>
    <p:sldId id="295" r:id="rId9"/>
    <p:sldId id="291" r:id="rId10"/>
    <p:sldId id="293" r:id="rId11"/>
    <p:sldId id="304" r:id="rId12"/>
    <p:sldId id="290" r:id="rId13"/>
    <p:sldId id="296" r:id="rId14"/>
    <p:sldId id="301" r:id="rId15"/>
    <p:sldId id="302" r:id="rId16"/>
    <p:sldId id="303" r:id="rId17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00A550"/>
    <a:srgbClr val="82156A"/>
    <a:srgbClr val="009BD4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9" autoAdjust="0"/>
    <p:restoredTop sz="92277" autoAdjust="0"/>
  </p:normalViewPr>
  <p:slideViewPr>
    <p:cSldViewPr snapToGrid="0">
      <p:cViewPr varScale="1">
        <p:scale>
          <a:sx n="94" d="100"/>
          <a:sy n="94" d="100"/>
        </p:scale>
        <p:origin x="101" y="37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2217787"/>
          </a:xfrm>
        </p:spPr>
        <p:txBody>
          <a:bodyPr/>
          <a:lstStyle/>
          <a:p>
            <a:r>
              <a:rPr lang="en-US" sz="3600" dirty="0"/>
              <a:t>JVET-L0256</a:t>
            </a:r>
            <a:br>
              <a:rPr lang="en-US" sz="3600" dirty="0"/>
            </a:br>
            <a:r>
              <a:rPr lang="en-US" sz="3600" dirty="0"/>
              <a:t>CE9-related: Complexity reduction and bit-width control for bi-directional optical flow (BIO)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41325" y="4870993"/>
            <a:ext cx="7250076" cy="1320806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Xiaoyu Xiu, Yuwen He, Yan Ye</a:t>
            </a:r>
          </a:p>
          <a:p>
            <a:r>
              <a:rPr lang="en-US" sz="2800" dirty="0" err="1"/>
              <a:t>InterDigital</a:t>
            </a:r>
            <a:r>
              <a:rPr lang="en-US" sz="2800" dirty="0"/>
              <a:t> Communications, Inc.</a:t>
            </a:r>
          </a:p>
          <a:p>
            <a:r>
              <a:rPr lang="en-US" sz="2800" dirty="0"/>
              <a:t>October, 2018</a:t>
            </a:r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3870"/>
            <a:ext cx="8229600" cy="650357"/>
          </a:xfrm>
        </p:spPr>
        <p:txBody>
          <a:bodyPr/>
          <a:lstStyle/>
          <a:p>
            <a:r>
              <a:rPr lang="en-US" sz="3600" dirty="0"/>
              <a:t>Complexity analysis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720322"/>
            <a:ext cx="8245078" cy="1659136"/>
          </a:xfrm>
        </p:spPr>
        <p:txBody>
          <a:bodyPr>
            <a:normAutofit/>
          </a:bodyPr>
          <a:lstStyle/>
          <a:p>
            <a:pPr marL="171450" lvl="1">
              <a:spcBef>
                <a:spcPts val="750"/>
              </a:spcBef>
            </a:pPr>
            <a:r>
              <a:rPr lang="en-US" sz="2800" dirty="0"/>
              <a:t>The peak complexity increase comes from 8x8 bi-</a:t>
            </a:r>
            <a:r>
              <a:rPr lang="en-US" sz="2800" dirty="0" err="1"/>
              <a:t>pred</a:t>
            </a:r>
            <a:endParaRPr lang="en-US" sz="2800" dirty="0"/>
          </a:p>
          <a:p>
            <a:pPr marL="171450" lvl="1">
              <a:spcBef>
                <a:spcPts val="750"/>
              </a:spcBef>
            </a:pPr>
            <a:r>
              <a:rPr lang="en-CA" sz="2800" dirty="0"/>
              <a:t>The number of multiplication is 134% of that of 8x8 bi-prediction.</a:t>
            </a:r>
            <a:endParaRPr lang="en-US" sz="28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99300"/>
              </p:ext>
            </p:extLst>
          </p:nvPr>
        </p:nvGraphicFramePr>
        <p:xfrm>
          <a:off x="12700" y="2085975"/>
          <a:ext cx="9124950" cy="455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Document" r:id="rId3" imgW="7533622" imgH="3768863" progId="Word.Document.12">
                  <p:embed/>
                </p:oleObj>
              </mc:Choice>
              <mc:Fallback>
                <p:oleObj name="Document" r:id="rId3" imgW="7533622" imgH="3768863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700" y="2085975"/>
                        <a:ext cx="9124950" cy="4552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32995" y="6024269"/>
            <a:ext cx="8092682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84399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Simulation results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4EF8B5F-FBCE-43F0-81E8-A8A18893534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1343638"/>
            <a:ext cx="8245078" cy="504721"/>
          </a:xfrm>
        </p:spPr>
        <p:txBody>
          <a:bodyPr>
            <a:normAutofit/>
          </a:bodyPr>
          <a:lstStyle/>
          <a:p>
            <a:r>
              <a:rPr lang="en-US" sz="2400" dirty="0"/>
              <a:t>Anchor: BMS-2.1 with VTM configuration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E9B15F4-300A-49BA-80DF-560726E3D0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911430"/>
              </p:ext>
            </p:extLst>
          </p:nvPr>
        </p:nvGraphicFramePr>
        <p:xfrm>
          <a:off x="1141124" y="2089649"/>
          <a:ext cx="7094221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4118">
                  <a:extLst>
                    <a:ext uri="{9D8B030D-6E8A-4147-A177-3AD203B41FA5}">
                      <a16:colId xmlns:a16="http://schemas.microsoft.com/office/drawing/2014/main" val="1093189435"/>
                    </a:ext>
                  </a:extLst>
                </a:gridCol>
                <a:gridCol w="940435">
                  <a:extLst>
                    <a:ext uri="{9D8B030D-6E8A-4147-A177-3AD203B41FA5}">
                      <a16:colId xmlns:a16="http://schemas.microsoft.com/office/drawing/2014/main" val="1614779111"/>
                    </a:ext>
                  </a:extLst>
                </a:gridCol>
                <a:gridCol w="940435">
                  <a:extLst>
                    <a:ext uri="{9D8B030D-6E8A-4147-A177-3AD203B41FA5}">
                      <a16:colId xmlns:a16="http://schemas.microsoft.com/office/drawing/2014/main" val="188633235"/>
                    </a:ext>
                  </a:extLst>
                </a:gridCol>
                <a:gridCol w="940435">
                  <a:extLst>
                    <a:ext uri="{9D8B030D-6E8A-4147-A177-3AD203B41FA5}">
                      <a16:colId xmlns:a16="http://schemas.microsoft.com/office/drawing/2014/main" val="410635791"/>
                    </a:ext>
                  </a:extLst>
                </a:gridCol>
                <a:gridCol w="792798">
                  <a:extLst>
                    <a:ext uri="{9D8B030D-6E8A-4147-A177-3AD203B41FA5}">
                      <a16:colId xmlns:a16="http://schemas.microsoft.com/office/drawing/2014/main" val="32459209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5812085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0863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BMS-2.1 BIO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-1.41%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-0.58%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-0.40%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119%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68695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Bit-width 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-1.38%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-0.52%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75413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Complexity reduction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-1.31%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-0.53%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-0.40%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113%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51826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Bit-width control &amp;</a:t>
                      </a:r>
                    </a:p>
                    <a:p>
                      <a:pPr algn="l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Complexity reduction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-1.28%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-0.52%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02697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141061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Introduction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The BIO design in the BMS-2.1</a:t>
            </a:r>
          </a:p>
          <a:p>
            <a:pPr lvl="1"/>
            <a:r>
              <a:rPr lang="en-US" sz="2400" dirty="0"/>
              <a:t>Enhancing both the granularity and the accuracy of the motion vectors (MVs) at motion compensation (MC)</a:t>
            </a:r>
            <a:endParaRPr lang="en-CA" sz="2400" dirty="0"/>
          </a:p>
          <a:p>
            <a:r>
              <a:rPr lang="en-CA" sz="2700" dirty="0"/>
              <a:t>Complexity issues of the current BIO: </a:t>
            </a:r>
          </a:p>
          <a:p>
            <a:pPr lvl="1">
              <a:lnSpc>
                <a:spcPct val="100000"/>
              </a:lnSpc>
            </a:pPr>
            <a:r>
              <a:rPr lang="en-CA" sz="2400" dirty="0"/>
              <a:t>The implementation requires large multiplier and high bit-widths for intermediate parameters</a:t>
            </a:r>
          </a:p>
          <a:p>
            <a:pPr lvl="1">
              <a:lnSpc>
                <a:spcPct val="100000"/>
              </a:lnSpc>
            </a:pPr>
            <a:r>
              <a:rPr lang="en-CA" sz="2400" dirty="0"/>
              <a:t>The interpolation of extended samples significantly increase the worst-case complexity, e.g., multiplications and additions</a:t>
            </a:r>
          </a:p>
          <a:p>
            <a:pPr marL="171450" lvl="1">
              <a:spcBef>
                <a:spcPts val="750"/>
              </a:spcBef>
            </a:pPr>
            <a:r>
              <a:rPr lang="en-CA" sz="2800" dirty="0"/>
              <a:t>Proposal</a:t>
            </a:r>
          </a:p>
          <a:p>
            <a:pPr lvl="1"/>
            <a:r>
              <a:rPr lang="en-US" sz="2400" b="1" dirty="0"/>
              <a:t>BIO bit-width control: </a:t>
            </a:r>
            <a:r>
              <a:rPr lang="en-US" sz="2400" dirty="0"/>
              <a:t>15-bit multiplier and intermediate value are within 32-bit</a:t>
            </a:r>
          </a:p>
          <a:p>
            <a:pPr lvl="1"/>
            <a:r>
              <a:rPr lang="en-US" sz="2400" b="1" dirty="0"/>
              <a:t>BIO complexity reduction: </a:t>
            </a:r>
            <a:r>
              <a:rPr lang="en-US" sz="2400" dirty="0"/>
              <a:t>making the BIO worst-case complexity at the same level as that of regular bi-prediction</a:t>
            </a:r>
          </a:p>
        </p:txBody>
      </p:sp>
    </p:spTree>
    <p:extLst>
      <p:ext uri="{BB962C8B-B14F-4D97-AF65-F5344CB8AC3E}">
        <p14:creationId xmlns:p14="http://schemas.microsoft.com/office/powerpoint/2010/main" val="220689056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4" y="441881"/>
            <a:ext cx="4492978" cy="650357"/>
          </a:xfrm>
        </p:spPr>
        <p:txBody>
          <a:bodyPr/>
          <a:lstStyle/>
          <a:p>
            <a:r>
              <a:rPr lang="en-US" sz="3600" dirty="0"/>
              <a:t>BIO bit-width analysis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BC5B1BAE-5C30-450E-8DC9-9ED312421F3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5731" y="1243825"/>
            <a:ext cx="8404175" cy="1614738"/>
          </a:xfrm>
        </p:spPr>
        <p:txBody>
          <a:bodyPr>
            <a:normAutofit/>
          </a:bodyPr>
          <a:lstStyle/>
          <a:p>
            <a:r>
              <a:rPr lang="en-US" sz="2800" dirty="0"/>
              <a:t>The extreme bit-width</a:t>
            </a:r>
          </a:p>
          <a:p>
            <a:pPr lvl="1"/>
            <a:r>
              <a:rPr lang="en-US" sz="2400" dirty="0"/>
              <a:t>It happens at the calculation of the vertical motion refinement</a:t>
            </a:r>
          </a:p>
        </p:txBody>
      </p:sp>
      <p:sp>
        <p:nvSpPr>
          <p:cNvPr id="7" name="Callout: Line with No Border 6">
            <a:extLst>
              <a:ext uri="{FF2B5EF4-FFF2-40B4-BE49-F238E27FC236}">
                <a16:creationId xmlns:a16="http://schemas.microsoft.com/office/drawing/2014/main" id="{67348242-7C87-4E81-B443-2F3151A4C3B7}"/>
              </a:ext>
            </a:extLst>
          </p:cNvPr>
          <p:cNvSpPr/>
          <p:nvPr/>
        </p:nvSpPr>
        <p:spPr>
          <a:xfrm flipH="1">
            <a:off x="3467800" y="3318987"/>
            <a:ext cx="1158892" cy="400967"/>
          </a:xfrm>
          <a:prstGeom prst="callout1">
            <a:avLst>
              <a:gd name="adj1" fmla="val 28506"/>
              <a:gd name="adj2" fmla="val 29220"/>
              <a:gd name="adj3" fmla="val -87499"/>
              <a:gd name="adj4" fmla="val -2180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42-bit</a:t>
            </a:r>
          </a:p>
        </p:txBody>
      </p:sp>
      <p:sp>
        <p:nvSpPr>
          <p:cNvPr id="13" name="Callout: Line with No Border 12">
            <a:extLst>
              <a:ext uri="{FF2B5EF4-FFF2-40B4-BE49-F238E27FC236}">
                <a16:creationId xmlns:a16="http://schemas.microsoft.com/office/drawing/2014/main" id="{E8FAAECB-3B98-4390-A5D8-855FECF72F04}"/>
              </a:ext>
            </a:extLst>
          </p:cNvPr>
          <p:cNvSpPr/>
          <p:nvPr/>
        </p:nvSpPr>
        <p:spPr>
          <a:xfrm flipH="1">
            <a:off x="4704764" y="3308435"/>
            <a:ext cx="1158892" cy="400967"/>
          </a:xfrm>
          <a:prstGeom prst="callout1">
            <a:avLst>
              <a:gd name="adj1" fmla="val 28506"/>
              <a:gd name="adj2" fmla="val 29220"/>
              <a:gd name="adj3" fmla="val -85060"/>
              <a:gd name="adj4" fmla="val 13642"/>
            </a:avLst>
          </a:prstGeom>
          <a:noFill/>
          <a:ln>
            <a:solidFill>
              <a:srgbClr val="00A5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9-bit</a:t>
            </a:r>
          </a:p>
        </p:txBody>
      </p:sp>
      <p:sp>
        <p:nvSpPr>
          <p:cNvPr id="14" name="Callout: Line with No Border 13">
            <a:extLst>
              <a:ext uri="{FF2B5EF4-FFF2-40B4-BE49-F238E27FC236}">
                <a16:creationId xmlns:a16="http://schemas.microsoft.com/office/drawing/2014/main" id="{55D7CAAD-9EBE-4E3F-A0F8-995E6F9EDD25}"/>
              </a:ext>
            </a:extLst>
          </p:cNvPr>
          <p:cNvSpPr/>
          <p:nvPr/>
        </p:nvSpPr>
        <p:spPr>
          <a:xfrm flipH="1">
            <a:off x="6019800" y="3308436"/>
            <a:ext cx="1158892" cy="400967"/>
          </a:xfrm>
          <a:prstGeom prst="callout1">
            <a:avLst>
              <a:gd name="adj1" fmla="val 13871"/>
              <a:gd name="adj2" fmla="val 51583"/>
              <a:gd name="adj3" fmla="val -85059"/>
              <a:gd name="adj4" fmla="val 90435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92278F"/>
                </a:solidFill>
              </a:rPr>
              <a:t>33-bit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E325C1B-7902-4AF8-B355-3FB81607406E}"/>
              </a:ext>
            </a:extLst>
          </p:cNvPr>
          <p:cNvSpPr txBox="1">
            <a:spLocks/>
          </p:cNvSpPr>
          <p:nvPr/>
        </p:nvSpPr>
        <p:spPr>
          <a:xfrm>
            <a:off x="290770" y="4222539"/>
            <a:ext cx="8662526" cy="804215"/>
          </a:xfrm>
          <a:prstGeom prst="rect">
            <a:avLst/>
          </a:prstGeom>
        </p:spPr>
        <p:txBody>
          <a:bodyPr vert="horz" lIns="68580" tIns="34290" rIns="68580" bIns="3429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400" dirty="0"/>
              <a:t>The BMS2.1 BIO needs 33-bit multiplier and maximal bit-width of 43-bit for intermediates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F7F55C6-355A-4D33-A922-946468D4C219}"/>
                  </a:ext>
                </a:extLst>
              </p:cNvPr>
              <p:cNvSpPr/>
              <p:nvPr/>
            </p:nvSpPr>
            <p:spPr>
              <a:xfrm>
                <a:off x="671945" y="2293019"/>
                <a:ext cx="8472055" cy="6450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sz="2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𝑐𝑙𝑖𝑝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</m:sSub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</m:sSub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,−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400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2400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</m:sub>
                                  </m:sSub>
                                  <m:r>
                                    <a:rPr lang="en-US" sz="24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2400" i="1" smtClean="0">
                                          <a:solidFill>
                                            <a:srgbClr val="00A5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solidFill>
                                            <a:srgbClr val="00A5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solidFill>
                                            <a:srgbClr val="00A5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400" i="1" smtClean="0">
                                          <a:solidFill>
                                            <a:srgbClr val="92278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solidFill>
                                            <a:srgbClr val="92278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2400" i="0">
                                          <a:solidFill>
                                            <a:srgbClr val="92278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d>
                                <m:dPr>
                                  <m:begChr m:val="⌊"/>
                                  <m:endChr m:val="⌋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log</m:t>
                                          </m:r>
                                        </m:e>
                                        <m:sub>
                                          <m: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400" i="1">
                                                  <a:latin typeface="Cambria Math" panose="02040503050406030204" pitchFamily="18" charset="0"/>
                                                </a:rPr>
                                                <m:t>𝑆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400" i="0">
                                                  <a:latin typeface="Cambria Math" panose="02040503050406030204" pitchFamily="18" charset="0"/>
                                                </a:rPr>
                                                <m:t>5</m:t>
                                              </m:r>
                                            </m:sub>
                                          </m:sSub>
                                          <m: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e>
                                      </m:d>
                                    </m:e>
                                  </m:func>
                                </m:e>
                              </m:d>
                            </m:e>
                          </m:d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F7F55C6-355A-4D33-A922-946468D4C21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945" y="2293019"/>
                <a:ext cx="8472055" cy="64504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950236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3870"/>
            <a:ext cx="8229600" cy="650357"/>
          </a:xfrm>
        </p:spPr>
        <p:txBody>
          <a:bodyPr/>
          <a:lstStyle/>
          <a:p>
            <a:r>
              <a:rPr lang="en-US" sz="3600" dirty="0"/>
              <a:t>BIO complexity analysis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720322"/>
            <a:ext cx="8245078" cy="1659136"/>
          </a:xfrm>
        </p:spPr>
        <p:txBody>
          <a:bodyPr>
            <a:normAutofit/>
          </a:bodyPr>
          <a:lstStyle/>
          <a:p>
            <a:r>
              <a:rPr lang="en-US" sz="2800" dirty="0"/>
              <a:t>The BIO worst-case complexity</a:t>
            </a:r>
          </a:p>
          <a:p>
            <a:pPr lvl="1"/>
            <a:r>
              <a:rPr lang="en-US" sz="2400" dirty="0"/>
              <a:t>The peak complexity increase comes from 4x4 bi-</a:t>
            </a:r>
            <a:r>
              <a:rPr lang="en-US" sz="2400" dirty="0" err="1"/>
              <a:t>pred</a:t>
            </a:r>
            <a:endParaRPr lang="en-US" sz="2400" dirty="0"/>
          </a:p>
          <a:p>
            <a:pPr lvl="1"/>
            <a:r>
              <a:rPr lang="en-CA" sz="2400" dirty="0"/>
              <a:t>The number of multiplication is 353% of that of 4x4 bi-prediction</a:t>
            </a:r>
            <a:r>
              <a:rPr lang="en-CA" dirty="0"/>
              <a:t>.</a:t>
            </a:r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4072565"/>
              </p:ext>
            </p:extLst>
          </p:nvPr>
        </p:nvGraphicFramePr>
        <p:xfrm>
          <a:off x="9525" y="2257425"/>
          <a:ext cx="9236075" cy="444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Document" r:id="rId3" imgW="7533622" imgH="3633758" progId="Word.Document.12">
                  <p:embed/>
                </p:oleObj>
              </mc:Choice>
              <mc:Fallback>
                <p:oleObj name="Document" r:id="rId3" imgW="7533622" imgH="36337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25" y="2257425"/>
                        <a:ext cx="9236075" cy="444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05199" y="2991807"/>
            <a:ext cx="82295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94081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00080"/>
            <a:ext cx="8229600" cy="650357"/>
          </a:xfrm>
        </p:spPr>
        <p:txBody>
          <a:bodyPr/>
          <a:lstStyle/>
          <a:p>
            <a:r>
              <a:rPr lang="en-US" sz="3600" dirty="0"/>
              <a:t>BIO complexity analysis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632302"/>
            <a:ext cx="8245078" cy="1659136"/>
          </a:xfrm>
        </p:spPr>
        <p:txBody>
          <a:bodyPr>
            <a:normAutofit/>
          </a:bodyPr>
          <a:lstStyle/>
          <a:p>
            <a:r>
              <a:rPr lang="en-US" sz="2800" dirty="0"/>
              <a:t>The BIO worst-case complexity</a:t>
            </a:r>
          </a:p>
          <a:p>
            <a:pPr lvl="1"/>
            <a:r>
              <a:rPr lang="en-US" sz="2400" dirty="0"/>
              <a:t>The peak complexity increase come from 4x4 bi-</a:t>
            </a:r>
            <a:r>
              <a:rPr lang="en-US" sz="2400" dirty="0" err="1"/>
              <a:t>pred</a:t>
            </a:r>
            <a:endParaRPr lang="en-US" sz="2400" dirty="0"/>
          </a:p>
          <a:p>
            <a:pPr lvl="1"/>
            <a:r>
              <a:rPr lang="en-CA" sz="2400" dirty="0"/>
              <a:t>The number of multiplication is 429% of that of 8x8 bi-prediction</a:t>
            </a:r>
            <a:r>
              <a:rPr lang="en-CA" dirty="0"/>
              <a:t>.</a:t>
            </a:r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648825"/>
              </p:ext>
            </p:extLst>
          </p:nvPr>
        </p:nvGraphicFramePr>
        <p:xfrm>
          <a:off x="11113" y="2146543"/>
          <a:ext cx="9244012" cy="458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Document" r:id="rId3" imgW="7533622" imgH="3743576" progId="Word.Document.12">
                  <p:embed/>
                </p:oleObj>
              </mc:Choice>
              <mc:Fallback>
                <p:oleObj name="Document" r:id="rId3" imgW="7533622" imgH="3743576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13" y="2146543"/>
                        <a:ext cx="9244012" cy="4583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18325" y="2909449"/>
            <a:ext cx="821492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81750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4533" y="495672"/>
            <a:ext cx="6093151" cy="650357"/>
          </a:xfrm>
        </p:spPr>
        <p:txBody>
          <a:bodyPr/>
          <a:lstStyle/>
          <a:p>
            <a:r>
              <a:rPr lang="en-US" sz="3600" dirty="0"/>
              <a:t>Proposed bit-width control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673E67A-61E5-4AB6-9970-FF3D0A4D42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5731" y="1175365"/>
            <a:ext cx="8604490" cy="648180"/>
          </a:xfrm>
        </p:spPr>
        <p:txBody>
          <a:bodyPr>
            <a:normAutofit/>
          </a:bodyPr>
          <a:lstStyle/>
          <a:p>
            <a:pPr marL="0" indent="-457200">
              <a:buFont typeface="+mj-lt"/>
              <a:buAutoNum type="alphaLcParenR"/>
            </a:pPr>
            <a:r>
              <a:rPr lang="en-US" sz="2000" dirty="0"/>
              <a:t>Introduce additional right shifts to some BIO parameters for reducing overall internal bit-width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467FBEED-91F7-4475-9934-72C9FB554C13}"/>
                  </a:ext>
                </a:extLst>
              </p:cNvPr>
              <p:cNvSpPr/>
              <p:nvPr/>
            </p:nvSpPr>
            <p:spPr>
              <a:xfrm>
                <a:off x="1119229" y="1807600"/>
                <a:ext cx="3278462" cy="6491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≫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467FBEED-91F7-4475-9934-72C9FB554C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229" y="1807600"/>
                <a:ext cx="3278462" cy="64915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E7CEB66D-031F-47EB-92FD-2202A73ADF73}"/>
                  </a:ext>
                </a:extLst>
              </p:cNvPr>
              <p:cNvSpPr/>
              <p:nvPr/>
            </p:nvSpPr>
            <p:spPr>
              <a:xfrm>
                <a:off x="4539583" y="1803558"/>
                <a:ext cx="3380156" cy="6491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≫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E7CEB66D-031F-47EB-92FD-2202A73ADF7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9583" y="1803558"/>
                <a:ext cx="3380156" cy="64915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1E27D546-C8C3-4C76-9E3B-4FE704B050F0}"/>
                  </a:ext>
                </a:extLst>
              </p:cNvPr>
              <p:cNvSpPr/>
              <p:nvPr/>
            </p:nvSpPr>
            <p:spPr>
              <a:xfrm>
                <a:off x="1119229" y="2441811"/>
                <a:ext cx="3385029" cy="339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𝜃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1E27D546-C8C3-4C76-9E3B-4FE704B050F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229" y="2441811"/>
                <a:ext cx="3385029" cy="339517"/>
              </a:xfrm>
              <a:prstGeom prst="rect">
                <a:avLst/>
              </a:prstGeom>
              <a:blipFill>
                <a:blip r:embed="rId4"/>
                <a:stretch>
                  <a:fillRect b="-5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D92BCFA-675E-416A-925F-21C064248DE0}"/>
              </a:ext>
            </a:extLst>
          </p:cNvPr>
          <p:cNvSpPr txBox="1">
            <a:spLocks/>
          </p:cNvSpPr>
          <p:nvPr/>
        </p:nvSpPr>
        <p:spPr>
          <a:xfrm>
            <a:off x="237338" y="2857020"/>
            <a:ext cx="8604490" cy="411697"/>
          </a:xfrm>
          <a:prstGeom prst="rect">
            <a:avLst/>
          </a:prstGeom>
        </p:spPr>
        <p:txBody>
          <a:bodyPr vert="horz" lIns="68580" tIns="34290" rIns="68580" bIns="3429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457200">
              <a:buFont typeface="+mj-lt"/>
              <a:buAutoNum type="alphaLcParenR" startAt="2"/>
            </a:pPr>
            <a:r>
              <a:rPr lang="en-US" sz="2000" dirty="0"/>
              <a:t>Remove internal bit-width increase in the original BIO in BMS-2.1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F2D0D2B-0A67-426D-A908-368961110D34}"/>
                  </a:ext>
                </a:extLst>
              </p:cNvPr>
              <p:cNvSpPr/>
              <p:nvPr/>
            </p:nvSpPr>
            <p:spPr>
              <a:xfrm>
                <a:off x="1119353" y="3247697"/>
                <a:ext cx="4997669" cy="3367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)∈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Ω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</m:e>
                    </m:nary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)∈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Ω</m:t>
                        </m:r>
                      </m:sub>
                      <m:sup/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</m:e>
                    </m:nary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F2D0D2B-0A67-426D-A908-368961110D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353" y="3247697"/>
                <a:ext cx="4997669" cy="336759"/>
              </a:xfrm>
              <a:prstGeom prst="rect">
                <a:avLst/>
              </a:prstGeom>
              <a:blipFill>
                <a:blip r:embed="rId5"/>
                <a:stretch>
                  <a:fillRect t="-92727" b="-14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7926A92-C570-4DBC-B363-6989973DCC3F}"/>
                  </a:ext>
                </a:extLst>
              </p:cNvPr>
              <p:cNvSpPr/>
              <p:nvPr/>
            </p:nvSpPr>
            <p:spPr>
              <a:xfrm>
                <a:off x="5853833" y="3243030"/>
                <a:ext cx="2452274" cy="3367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)∈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Ω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𝜓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</m:e>
                    </m:nary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7926A92-C570-4DBC-B363-6989973DCC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3833" y="3243030"/>
                <a:ext cx="2452274" cy="336759"/>
              </a:xfrm>
              <a:prstGeom prst="rect">
                <a:avLst/>
              </a:prstGeom>
              <a:blipFill>
                <a:blip r:embed="rId6"/>
                <a:stretch>
                  <a:fillRect t="-92727" b="-14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609C976-EF31-4478-ACFD-49ED0557BC2B}"/>
                  </a:ext>
                </a:extLst>
              </p:cNvPr>
              <p:cNvSpPr/>
              <p:nvPr/>
            </p:nvSpPr>
            <p:spPr>
              <a:xfrm>
                <a:off x="1124608" y="3615385"/>
                <a:ext cx="4811110" cy="3367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∈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Ω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</m:e>
                    </m:nary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)∈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Ω</m:t>
                        </m:r>
                      </m:sub>
                      <m:sup/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</m:e>
                    </m:nary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609C976-EF31-4478-ACFD-49ED0557BC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608" y="3615385"/>
                <a:ext cx="4811110" cy="336759"/>
              </a:xfrm>
              <a:prstGeom prst="rect">
                <a:avLst/>
              </a:prstGeom>
              <a:blipFill>
                <a:blip r:embed="rId7"/>
                <a:stretch>
                  <a:fillRect t="-92727" b="-14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1BA80C9-CB74-4AAB-BF6B-16E36E189A47}"/>
              </a:ext>
            </a:extLst>
          </p:cNvPr>
          <p:cNvSpPr txBox="1">
            <a:spLocks/>
          </p:cNvSpPr>
          <p:nvPr/>
        </p:nvSpPr>
        <p:spPr>
          <a:xfrm>
            <a:off x="250476" y="4123539"/>
            <a:ext cx="8604490" cy="401164"/>
          </a:xfrm>
          <a:prstGeom prst="rect">
            <a:avLst/>
          </a:prstGeom>
        </p:spPr>
        <p:txBody>
          <a:bodyPr vert="horz" lIns="68580" tIns="34290" rIns="68580" bIns="3429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457200">
              <a:buFont typeface="+mj-lt"/>
              <a:buAutoNum type="alphaLcParenR" startAt="3"/>
            </a:pPr>
            <a:r>
              <a:rPr lang="en-US" sz="2000" dirty="0"/>
              <a:t>Modify the derivation of the motion refinement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A88F0131-965E-47CC-8F52-CF60B85851B9}"/>
                  </a:ext>
                </a:extLst>
              </p:cNvPr>
              <p:cNvSpPr/>
              <p:nvPr/>
            </p:nvSpPr>
            <p:spPr>
              <a:xfrm>
                <a:off x="557048" y="4607987"/>
                <a:ext cx="5728138" cy="4733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&gt;0?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𝑐𝑙𝑖𝑝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,−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∙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d>
                                <m:dPr>
                                  <m:begChr m:val="⌊"/>
                                  <m:endChr m:val="⌋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log</m:t>
                                          </m:r>
                                        </m:e>
                                        <m:sub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fName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𝑆</m:t>
                                          </m:r>
                                        </m:e>
                                        <m:sub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func>
                                </m:e>
                              </m:d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:0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A88F0131-965E-47CC-8F52-CF60B85851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048" y="4607987"/>
                <a:ext cx="5728138" cy="47333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6FFFF85-F961-415D-988B-9C6E2867FE2A}"/>
                  </a:ext>
                </a:extLst>
              </p:cNvPr>
              <p:cNvSpPr/>
              <p:nvPr/>
            </p:nvSpPr>
            <p:spPr>
              <a:xfrm>
                <a:off x="418449" y="5037479"/>
                <a:ext cx="8403022" cy="5763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&gt;0?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𝑐𝑙𝑖𝑝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,−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∙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type m:val="lin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d>
                                            <m:d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𝑣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</m:sub>
                                              </m:sSub>
                                              <m:sSub>
                                                <m:sSubPr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𝑆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i="0">
                                                      <a:latin typeface="Cambria Math" panose="02040503050406030204" pitchFamily="18" charset="0"/>
                                                    </a:rPr>
                                                    <m:t>2,</m:t>
                                                  </m:r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𝑚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≪</m:t>
                                          </m:r>
                                          <m:r>
                                            <a:rPr lang="en-US" b="0" i="0" smtClean="0">
                                              <a:latin typeface="Cambria Math" panose="02040503050406030204" pitchFamily="18" charset="0"/>
                                            </a:rPr>
                                            <m:t>12</m:t>
                                          </m:r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𝑣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𝑆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0">
                                                  <a:latin typeface="Cambria Math" panose="02040503050406030204" pitchFamily="18" charset="0"/>
                                                </a:rPr>
                                                <m:t>2,</m:t>
                                              </m:r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𝑠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num>
                                    <m:den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d>
                                <m:dPr>
                                  <m:begChr m:val="⌊"/>
                                  <m:endChr m:val="⌋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log</m:t>
                                          </m:r>
                                        </m:e>
                                        <m:sub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fName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𝑆</m:t>
                                          </m:r>
                                        </m:e>
                                        <m:sub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5</m:t>
                                          </m:r>
                                        </m:sub>
                                      </m:sSub>
                                    </m:e>
                                  </m:func>
                                </m:e>
                              </m:d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:0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6FFFF85-F961-415D-988B-9C6E2867FE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449" y="5037479"/>
                <a:ext cx="8403022" cy="576376"/>
              </a:xfrm>
              <a:prstGeom prst="rect">
                <a:avLst/>
              </a:prstGeom>
              <a:blipFill>
                <a:blip r:embed="rId9"/>
                <a:stretch>
                  <a:fillRect t="-26316" b="-5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661552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4533" y="495672"/>
            <a:ext cx="6093151" cy="650357"/>
          </a:xfrm>
        </p:spPr>
        <p:txBody>
          <a:bodyPr/>
          <a:lstStyle/>
          <a:p>
            <a:r>
              <a:rPr lang="en-US" sz="3600" dirty="0"/>
              <a:t>Proposed bit-width control</a:t>
            </a:r>
          </a:p>
        </p:txBody>
      </p:sp>
      <p:sp>
        <p:nvSpPr>
          <p:cNvPr id="7" name="Callout: Line with No Border 6">
            <a:extLst>
              <a:ext uri="{FF2B5EF4-FFF2-40B4-BE49-F238E27FC236}">
                <a16:creationId xmlns:a16="http://schemas.microsoft.com/office/drawing/2014/main" id="{67348242-7C87-4E81-B443-2F3151A4C3B7}"/>
              </a:ext>
            </a:extLst>
          </p:cNvPr>
          <p:cNvSpPr/>
          <p:nvPr/>
        </p:nvSpPr>
        <p:spPr>
          <a:xfrm flipH="1">
            <a:off x="4444529" y="3424388"/>
            <a:ext cx="1158892" cy="400967"/>
          </a:xfrm>
          <a:prstGeom prst="callout1">
            <a:avLst>
              <a:gd name="adj1" fmla="val 28506"/>
              <a:gd name="adj2" fmla="val 29220"/>
              <a:gd name="adj3" fmla="val -41158"/>
              <a:gd name="adj4" fmla="val 2081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4-bit</a:t>
            </a:r>
          </a:p>
        </p:txBody>
      </p:sp>
      <p:sp>
        <p:nvSpPr>
          <p:cNvPr id="13" name="Callout: Line with No Border 12">
            <a:extLst>
              <a:ext uri="{FF2B5EF4-FFF2-40B4-BE49-F238E27FC236}">
                <a16:creationId xmlns:a16="http://schemas.microsoft.com/office/drawing/2014/main" id="{E8FAAECB-3B98-4390-A5D8-855FECF72F04}"/>
              </a:ext>
            </a:extLst>
          </p:cNvPr>
          <p:cNvSpPr/>
          <p:nvPr/>
        </p:nvSpPr>
        <p:spPr>
          <a:xfrm flipH="1">
            <a:off x="5419876" y="3424389"/>
            <a:ext cx="1158892" cy="400967"/>
          </a:xfrm>
          <a:prstGeom prst="callout1">
            <a:avLst>
              <a:gd name="adj1" fmla="val 29725"/>
              <a:gd name="adj2" fmla="val 52849"/>
              <a:gd name="adj3" fmla="val -39938"/>
              <a:gd name="adj4" fmla="val 54992"/>
            </a:avLst>
          </a:prstGeom>
          <a:noFill/>
          <a:ln>
            <a:solidFill>
              <a:srgbClr val="00A5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15-bit</a:t>
            </a:r>
          </a:p>
        </p:txBody>
      </p:sp>
      <p:sp>
        <p:nvSpPr>
          <p:cNvPr id="14" name="Callout: Line with No Border 13">
            <a:extLst>
              <a:ext uri="{FF2B5EF4-FFF2-40B4-BE49-F238E27FC236}">
                <a16:creationId xmlns:a16="http://schemas.microsoft.com/office/drawing/2014/main" id="{55D7CAAD-9EBE-4E3F-A0F8-995E6F9EDD25}"/>
              </a:ext>
            </a:extLst>
          </p:cNvPr>
          <p:cNvSpPr/>
          <p:nvPr/>
        </p:nvSpPr>
        <p:spPr>
          <a:xfrm flipH="1">
            <a:off x="7645887" y="3429279"/>
            <a:ext cx="1158892" cy="400967"/>
          </a:xfrm>
          <a:prstGeom prst="callout1">
            <a:avLst>
              <a:gd name="adj1" fmla="val 13871"/>
              <a:gd name="adj2" fmla="val 51583"/>
              <a:gd name="adj3" fmla="val -47255"/>
              <a:gd name="adj4" fmla="val 68072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92278F"/>
                </a:solidFill>
              </a:rPr>
              <a:t>12-bit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E325C1B-7902-4AF8-B355-3FB81607406E}"/>
              </a:ext>
            </a:extLst>
          </p:cNvPr>
          <p:cNvSpPr txBox="1">
            <a:spLocks/>
          </p:cNvSpPr>
          <p:nvPr/>
        </p:nvSpPr>
        <p:spPr>
          <a:xfrm>
            <a:off x="229880" y="4410972"/>
            <a:ext cx="8669628" cy="1119437"/>
          </a:xfrm>
          <a:prstGeom prst="rect">
            <a:avLst/>
          </a:prstGeom>
        </p:spPr>
        <p:txBody>
          <a:bodyPr vert="horz" lIns="68580" tIns="34290" rIns="68580" bIns="3429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CA" sz="2400" dirty="0"/>
              <a:t>15-bit multiplier is guaranteed</a:t>
            </a:r>
          </a:p>
          <a:p>
            <a:pPr lvl="1"/>
            <a:r>
              <a:rPr lang="en-CA" sz="2400" dirty="0"/>
              <a:t>The internal bit-width of the whole BIO process does not exceed 32-bit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F3A2D6B-D35B-4CA9-9917-A859480C9D75}"/>
                  </a:ext>
                </a:extLst>
              </p:cNvPr>
              <p:cNvSpPr/>
              <p:nvPr/>
            </p:nvSpPr>
            <p:spPr>
              <a:xfrm>
                <a:off x="355242" y="2406108"/>
                <a:ext cx="8588274" cy="17520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𝑐𝑙𝑖𝑝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,−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</m:sub>
                                  </m:sSub>
                                  <m:r>
                                    <a:rPr lang="en-US" sz="2400" i="0">
                                      <a:latin typeface="Cambria Math" panose="02040503050406030204" pitchFamily="18" charset="0"/>
                                    </a:rPr>
                                    <m:t>∙</m:t>
                                  </m:r>
                                  <m:sSup>
                                    <m:sSup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sz="24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type m:val="lin"/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d>
                                        <m:d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d>
                                            <m:dPr>
                                              <m:ctrlPr>
                                                <a:rPr lang="en-US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2400" i="1" smtClean="0">
                                                      <a:solidFill>
                                                        <a:srgbClr val="FF000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2400" i="1">
                                                      <a:solidFill>
                                                        <a:srgbClr val="FF000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𝑣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2400" i="1">
                                                      <a:solidFill>
                                                        <a:srgbClr val="FF000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</m:sub>
                                              </m:sSub>
                                              <m:sSub>
                                                <m:sSubPr>
                                                  <m:ctrlPr>
                                                    <a:rPr lang="en-US" sz="2400" i="1" smtClean="0">
                                                      <a:solidFill>
                                                        <a:srgbClr val="00A55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2400" i="1">
                                                      <a:solidFill>
                                                        <a:srgbClr val="00A55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𝑆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2400" i="0">
                                                      <a:solidFill>
                                                        <a:srgbClr val="00A55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2,</m:t>
                                                  </m:r>
                                                  <m:r>
                                                    <a:rPr lang="en-US" sz="2400" i="1">
                                                      <a:solidFill>
                                                        <a:srgbClr val="00A55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𝑚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≪12+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240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400" i="1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𝑣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400" i="1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sz="2400" i="1" smtClean="0">
                                                  <a:solidFill>
                                                    <a:srgbClr val="82156A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400" i="1">
                                                  <a:solidFill>
                                                    <a:srgbClr val="82156A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𝑆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400" i="0">
                                                  <a:solidFill>
                                                    <a:srgbClr val="82156A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2,</m:t>
                                              </m:r>
                                              <m:r>
                                                <a:rPr lang="en-US" sz="2400" i="1">
                                                  <a:solidFill>
                                                    <a:srgbClr val="82156A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𝑠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num>
                                    <m:den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d>
                                <m:dPr>
                                  <m:begChr m:val="⌊"/>
                                  <m:endChr m:val="⌋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log</m:t>
                                          </m:r>
                                        </m:e>
                                        <m:sub>
                                          <m: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fName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𝑆</m:t>
                                          </m:r>
                                        </m:e>
                                        <m:sub>
                                          <m: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5</m:t>
                                          </m:r>
                                        </m:sub>
                                      </m:sSub>
                                    </m:e>
                                  </m:func>
                                </m:e>
                              </m:d>
                            </m:e>
                          </m:d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F3A2D6B-D35B-4CA9-9917-A859480C9D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242" y="2406108"/>
                <a:ext cx="8588274" cy="175201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Callout: Line with No Border 15">
            <a:extLst>
              <a:ext uri="{FF2B5EF4-FFF2-40B4-BE49-F238E27FC236}">
                <a16:creationId xmlns:a16="http://schemas.microsoft.com/office/drawing/2014/main" id="{4C8C4703-6B8B-41A2-B245-887475EEBB69}"/>
              </a:ext>
            </a:extLst>
          </p:cNvPr>
          <p:cNvSpPr/>
          <p:nvPr/>
        </p:nvSpPr>
        <p:spPr>
          <a:xfrm flipH="1">
            <a:off x="6670540" y="3434167"/>
            <a:ext cx="1158892" cy="400967"/>
          </a:xfrm>
          <a:prstGeom prst="callout1">
            <a:avLst>
              <a:gd name="adj1" fmla="val 28506"/>
              <a:gd name="adj2" fmla="val 29220"/>
              <a:gd name="adj3" fmla="val -41158"/>
              <a:gd name="adj4" fmla="val 2081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4-bit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673E67A-61E5-4AB6-9970-FF3D0A4D42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5731" y="1175365"/>
            <a:ext cx="8404175" cy="1614738"/>
          </a:xfrm>
        </p:spPr>
        <p:txBody>
          <a:bodyPr>
            <a:normAutofit/>
          </a:bodyPr>
          <a:lstStyle/>
          <a:p>
            <a:r>
              <a:rPr lang="en-US" sz="2800" dirty="0"/>
              <a:t>The extreme bit-width</a:t>
            </a:r>
          </a:p>
          <a:p>
            <a:pPr lvl="1"/>
            <a:r>
              <a:rPr lang="en-US" sz="2400" dirty="0"/>
              <a:t>It happens at the calculation of the vertical motion refinement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C9B91ED-C4A9-44EC-AAE4-2A247D44C6E3}"/>
                  </a:ext>
                </a:extLst>
              </p:cNvPr>
              <p:cNvSpPr/>
              <p:nvPr/>
            </p:nvSpPr>
            <p:spPr>
              <a:xfrm>
                <a:off x="355242" y="2043041"/>
                <a:ext cx="877869" cy="4908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C9B91ED-C4A9-44EC-AAE4-2A247D44C6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242" y="2043041"/>
                <a:ext cx="877869" cy="490840"/>
              </a:xfrm>
              <a:prstGeom prst="rect">
                <a:avLst/>
              </a:prstGeom>
              <a:blipFill>
                <a:blip r:embed="rId3"/>
                <a:stretch>
                  <a:fillRect b="-61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6389687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73424"/>
            <a:ext cx="8229600" cy="650357"/>
          </a:xfrm>
        </p:spPr>
        <p:txBody>
          <a:bodyPr/>
          <a:lstStyle/>
          <a:p>
            <a:r>
              <a:rPr lang="en-US" sz="3600" dirty="0"/>
              <a:t>Proposed BIO complexity reduction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879105"/>
            <a:ext cx="8245078" cy="2142807"/>
          </a:xfrm>
        </p:spPr>
        <p:txBody>
          <a:bodyPr>
            <a:normAutofit/>
          </a:bodyPr>
          <a:lstStyle/>
          <a:p>
            <a:r>
              <a:rPr lang="en-US" sz="2200" dirty="0"/>
              <a:t>Reduce the number of extended samples to one single row/column on each CU boundary</a:t>
            </a:r>
          </a:p>
          <a:p>
            <a:r>
              <a:rPr lang="en-CA" sz="2200" dirty="0"/>
              <a:t>Use bilinear filters to replace 8-tap filters for generating extended samples</a:t>
            </a:r>
          </a:p>
          <a:p>
            <a:pPr marL="171450" lvl="1">
              <a:spcBef>
                <a:spcPts val="750"/>
              </a:spcBef>
            </a:pPr>
            <a:r>
              <a:rPr lang="en-US" sz="2200" dirty="0"/>
              <a:t>Pad the sample values and gradients of CU boundary positions to extended positions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042A1F-7808-401C-AECC-287976528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069" y="3057676"/>
            <a:ext cx="5880095" cy="325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90584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3870"/>
            <a:ext cx="8229600" cy="650357"/>
          </a:xfrm>
        </p:spPr>
        <p:txBody>
          <a:bodyPr/>
          <a:lstStyle/>
          <a:p>
            <a:r>
              <a:rPr lang="en-US" sz="3600" dirty="0"/>
              <a:t>Complexity analysis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720322"/>
            <a:ext cx="8245078" cy="1659136"/>
          </a:xfrm>
        </p:spPr>
        <p:txBody>
          <a:bodyPr>
            <a:normAutofit/>
          </a:bodyPr>
          <a:lstStyle/>
          <a:p>
            <a:pPr marL="171450" lvl="1">
              <a:spcBef>
                <a:spcPts val="750"/>
              </a:spcBef>
            </a:pPr>
            <a:r>
              <a:rPr lang="en-US" sz="2800" dirty="0"/>
              <a:t>The peak complexity increase comes from 8x8 bi-</a:t>
            </a:r>
            <a:r>
              <a:rPr lang="en-US" sz="2800" dirty="0" err="1"/>
              <a:t>pred</a:t>
            </a:r>
            <a:endParaRPr lang="en-US" sz="2800" dirty="0"/>
          </a:p>
          <a:p>
            <a:pPr marL="171450" lvl="1">
              <a:spcBef>
                <a:spcPts val="750"/>
              </a:spcBef>
            </a:pPr>
            <a:r>
              <a:rPr lang="en-CA" sz="2800" dirty="0"/>
              <a:t>The number of multiplication is 103% of that of 4x4 bi-prediction.</a:t>
            </a:r>
            <a:endParaRPr lang="en-US" sz="28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002883"/>
              </p:ext>
            </p:extLst>
          </p:nvPr>
        </p:nvGraphicFramePr>
        <p:xfrm>
          <a:off x="12700" y="2085975"/>
          <a:ext cx="9237663" cy="459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Document" r:id="rId3" imgW="7533622" imgH="3756220" progId="Word.Document.12">
                  <p:embed/>
                </p:oleObj>
              </mc:Choice>
              <mc:Fallback>
                <p:oleObj name="Document" r:id="rId3" imgW="7533622" imgH="3756220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700" y="2085975"/>
                        <a:ext cx="9237663" cy="4591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13435" y="6063389"/>
            <a:ext cx="82295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274231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866DEC2-9B21-4A1E-9E1F-EFC2BC0985AD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sharepoint/v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2725</TotalTime>
  <Words>643</Words>
  <Application>Microsoft Office PowerPoint</Application>
  <PresentationFormat>On-screen Show (4:3)</PresentationFormat>
  <Paragraphs>118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Times New Roman</vt:lpstr>
      <vt:lpstr>Intro Section Slides</vt:lpstr>
      <vt:lpstr>Interior Slides - purple orange bottom bar</vt:lpstr>
      <vt:lpstr>No Bottom Bar</vt:lpstr>
      <vt:lpstr>Microsoft Word Document</vt:lpstr>
      <vt:lpstr>Document</vt:lpstr>
      <vt:lpstr>JVET-L0256 CE9-related: Complexity reduction and bit-width control for bi-directional optical flow (BIO)</vt:lpstr>
      <vt:lpstr>Introduction</vt:lpstr>
      <vt:lpstr>BIO bit-width analysis</vt:lpstr>
      <vt:lpstr>BIO complexity analysis</vt:lpstr>
      <vt:lpstr>BIO complexity analysis</vt:lpstr>
      <vt:lpstr>Proposed bit-width control</vt:lpstr>
      <vt:lpstr>Proposed bit-width control</vt:lpstr>
      <vt:lpstr>Proposed BIO complexity reduction</vt:lpstr>
      <vt:lpstr>Complexity analysis</vt:lpstr>
      <vt:lpstr>Complexity analysis</vt:lpstr>
      <vt:lpstr>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</dc:creator>
  <cp:lastModifiedBy>Xiu, Xiaoyu</cp:lastModifiedBy>
  <cp:revision>442</cp:revision>
  <dcterms:created xsi:type="dcterms:W3CDTF">2015-02-09T18:40:38Z</dcterms:created>
  <dcterms:modified xsi:type="dcterms:W3CDTF">2018-10-04T10:28:21Z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