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drawings/drawing1.xml" ContentType="application/vnd.openxmlformats-officedocument.drawingml.chartshapes+xml"/>
  <Override PartName="/ppt/notesSlides/notesSlide1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0" r:id="rId1"/>
    <p:sldMasterId id="2147483686" r:id="rId2"/>
    <p:sldMasterId id="2147483699" r:id="rId3"/>
  </p:sldMasterIdLst>
  <p:notesMasterIdLst>
    <p:notesMasterId r:id="rId24"/>
  </p:notesMasterIdLst>
  <p:sldIdLst>
    <p:sldId id="408" r:id="rId4"/>
    <p:sldId id="386" r:id="rId5"/>
    <p:sldId id="409" r:id="rId6"/>
    <p:sldId id="314" r:id="rId7"/>
    <p:sldId id="391" r:id="rId8"/>
    <p:sldId id="416" r:id="rId9"/>
    <p:sldId id="343" r:id="rId10"/>
    <p:sldId id="415" r:id="rId11"/>
    <p:sldId id="369" r:id="rId12"/>
    <p:sldId id="368" r:id="rId13"/>
    <p:sldId id="377" r:id="rId14"/>
    <p:sldId id="417" r:id="rId15"/>
    <p:sldId id="406" r:id="rId16"/>
    <p:sldId id="397" r:id="rId17"/>
    <p:sldId id="410" r:id="rId18"/>
    <p:sldId id="413" r:id="rId19"/>
    <p:sldId id="414" r:id="rId20"/>
    <p:sldId id="402" r:id="rId21"/>
    <p:sldId id="407" r:id="rId22"/>
    <p:sldId id="321" r:id="rId2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leolzhao(赵亮)" initials="l" lastIdx="1" clrIdx="0">
    <p:extLst>
      <p:ext uri="{19B8F6BF-5375-455C-9EA6-DF929625EA0E}">
        <p15:presenceInfo xmlns:p15="http://schemas.microsoft.com/office/powerpoint/2012/main" userId="S-1-5-21-1333135361-625243220-14044502-607404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E98A1"/>
    <a:srgbClr val="61B296"/>
    <a:srgbClr val="00A29A"/>
    <a:srgbClr val="A06E50"/>
    <a:srgbClr val="E0D8B8"/>
    <a:srgbClr val="E88F59"/>
    <a:srgbClr val="5EBFB8"/>
    <a:srgbClr val="47BBB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664" autoAdjust="0"/>
    <p:restoredTop sz="74279" autoAdjust="0"/>
  </p:normalViewPr>
  <p:slideViewPr>
    <p:cSldViewPr snapToGrid="0">
      <p:cViewPr varScale="1">
        <p:scale>
          <a:sx n="86" d="100"/>
          <a:sy n="86" d="100"/>
        </p:scale>
        <p:origin x="2646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commentAuthors" Target="commentAuthor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theme" Target="theme/theme1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viewProps" Target="viewProps.xml"/><Relationship Id="rId30" Type="http://schemas.microsoft.com/office/2015/10/relationships/revisionInfo" Target="revisionInfo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D:\WYB\&#25105;&#30340;&#22362;&#26524;&#20113;\JVET-L-WYB\l0242-params.xlsx" TargetMode="External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chartUserShapes" Target="../drawings/drawing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scatterChart>
        <c:scatterStyle val="lineMarker"/>
        <c:varyColors val="0"/>
        <c:ser>
          <c:idx val="0"/>
          <c:order val="0"/>
          <c:tx>
            <c:strRef>
              <c:f>SUM_b4_f32_DW1!$B$19</c:f>
              <c:strCache>
                <c:ptCount val="1"/>
                <c:pt idx="0">
                  <c:v>n8m64ORG</c:v>
                </c:pt>
              </c:strCache>
            </c:strRef>
          </c:tx>
          <c:spPr>
            <a:ln w="19050" cap="rnd">
              <a:noFill/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dLbls>
            <c:dLbl>
              <c:idx val="0"/>
              <c:layout>
                <c:manualLayout>
                  <c:x val="-4.7303269361443495E-2"/>
                  <c:y val="6.4906062534737727E-2"/>
                </c:manualLayout>
              </c:layout>
              <c:dLblPos val="r"/>
              <c:showLegendKey val="0"/>
              <c:showVal val="0"/>
              <c:showCatName val="0"/>
              <c:showSerName val="1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A-E279-43ED-86B4-33A57EF81157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zh-CN"/>
              </a:p>
            </c:txPr>
            <c:dLblPos val="b"/>
            <c:showLegendKey val="0"/>
            <c:showVal val="0"/>
            <c:showCatName val="0"/>
            <c:showSerName val="1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xVal>
            <c:numRef>
              <c:f>SUM_b4_f32_DW1!$C$19</c:f>
              <c:numCache>
                <c:formatCode>General</c:formatCode>
                <c:ptCount val="1"/>
                <c:pt idx="0">
                  <c:v>1.0991939140851839</c:v>
                </c:pt>
              </c:numCache>
            </c:numRef>
          </c:xVal>
          <c:yVal>
            <c:numRef>
              <c:f>SUM_b4_f32_DW1!$D$19</c:f>
              <c:numCache>
                <c:formatCode>0.00%</c:formatCode>
                <c:ptCount val="1"/>
                <c:pt idx="0">
                  <c:v>3.0591832460141799E-2</c:v>
                </c:pt>
              </c:numCache>
            </c:numRef>
          </c:y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0-E279-43ED-86B4-33A57EF81157}"/>
            </c:ext>
          </c:extLst>
        </c:ser>
        <c:ser>
          <c:idx val="2"/>
          <c:order val="2"/>
          <c:tx>
            <c:strRef>
              <c:f>SUM_b4_f32_DW1!$B$15</c:f>
              <c:strCache>
                <c:ptCount val="1"/>
                <c:pt idx="0">
                  <c:v>n8m32</c:v>
                </c:pt>
              </c:strCache>
            </c:strRef>
          </c:tx>
          <c:spPr>
            <a:ln w="25400" cap="rnd">
              <a:noFill/>
              <a:round/>
            </a:ln>
            <a:effectLst/>
          </c:spPr>
          <c:marker>
            <c:symbol val="circle"/>
            <c:size val="5"/>
            <c:spPr>
              <a:solidFill>
                <a:schemeClr val="accent3"/>
              </a:solidFill>
              <a:ln w="9525">
                <a:solidFill>
                  <a:schemeClr val="accent3"/>
                </a:solidFill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zh-CN"/>
              </a:p>
            </c:txPr>
            <c:dLblPos val="b"/>
            <c:showLegendKey val="0"/>
            <c:showVal val="0"/>
            <c:showCatName val="0"/>
            <c:showSerName val="1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xVal>
            <c:numRef>
              <c:f>SUM_b4_f32_DW1!$C$15</c:f>
              <c:numCache>
                <c:formatCode>General</c:formatCode>
                <c:ptCount val="1"/>
                <c:pt idx="0">
                  <c:v>0.25188729687108719</c:v>
                </c:pt>
              </c:numCache>
            </c:numRef>
          </c:xVal>
          <c:yVal>
            <c:numRef>
              <c:f>SUM_b4_f32_DW1!$D$15</c:f>
              <c:numCache>
                <c:formatCode>0.00%</c:formatCode>
                <c:ptCount val="1"/>
                <c:pt idx="0">
                  <c:v>3.6808036088672398E-2</c:v>
                </c:pt>
              </c:numCache>
            </c:numRef>
          </c:y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1-E279-43ED-86B4-33A57EF81157}"/>
            </c:ext>
          </c:extLst>
        </c:ser>
        <c:ser>
          <c:idx val="3"/>
          <c:order val="3"/>
          <c:tx>
            <c:strRef>
              <c:f>SUM_b4_f32_DW1!$B$16</c:f>
              <c:strCache>
                <c:ptCount val="1"/>
                <c:pt idx="0">
                  <c:v>n4m64</c:v>
                </c:pt>
              </c:strCache>
            </c:strRef>
          </c:tx>
          <c:spPr>
            <a:ln w="25400" cap="rnd">
              <a:noFill/>
              <a:round/>
            </a:ln>
            <a:effectLst/>
          </c:spPr>
          <c:marker>
            <c:symbol val="circle"/>
            <c:size val="5"/>
            <c:spPr>
              <a:solidFill>
                <a:schemeClr val="accent4"/>
              </a:solidFill>
              <a:ln w="9525">
                <a:solidFill>
                  <a:schemeClr val="accent4"/>
                </a:solidFill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zh-CN"/>
              </a:p>
            </c:txPr>
            <c:dLblPos val="b"/>
            <c:showLegendKey val="0"/>
            <c:showVal val="0"/>
            <c:showCatName val="0"/>
            <c:showSerName val="1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xVal>
            <c:numRef>
              <c:f>SUM_b4_f32_DW1!$C$16</c:f>
              <c:numCache>
                <c:formatCode>General</c:formatCode>
                <c:ptCount val="1"/>
                <c:pt idx="0">
                  <c:v>0.45560300776306084</c:v>
                </c:pt>
              </c:numCache>
            </c:numRef>
          </c:xVal>
          <c:yVal>
            <c:numRef>
              <c:f>SUM_b4_f32_DW1!$D$16</c:f>
              <c:numCache>
                <c:formatCode>0.00%</c:formatCode>
                <c:ptCount val="1"/>
                <c:pt idx="0">
                  <c:v>3.3033796493274099E-2</c:v>
                </c:pt>
              </c:numCache>
            </c:numRef>
          </c:y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2-E279-43ED-86B4-33A57EF81157}"/>
            </c:ext>
          </c:extLst>
        </c:ser>
        <c:ser>
          <c:idx val="4"/>
          <c:order val="4"/>
          <c:tx>
            <c:strRef>
              <c:f>SUM_b4_f32_DW1!$B$17</c:f>
              <c:strCache>
                <c:ptCount val="1"/>
                <c:pt idx="0">
                  <c:v>n4m32</c:v>
                </c:pt>
              </c:strCache>
            </c:strRef>
          </c:tx>
          <c:spPr>
            <a:ln w="25400" cap="rnd">
              <a:noFill/>
              <a:round/>
            </a:ln>
            <a:effectLst/>
          </c:spPr>
          <c:marker>
            <c:symbol val="circle"/>
            <c:size val="5"/>
            <c:spPr>
              <a:solidFill>
                <a:schemeClr val="accent5"/>
              </a:solidFill>
              <a:ln w="9525">
                <a:solidFill>
                  <a:schemeClr val="accent5"/>
                </a:solidFill>
              </a:ln>
              <a:effectLst/>
            </c:spPr>
          </c:marker>
          <c:dLbls>
            <c:dLbl>
              <c:idx val="0"/>
              <c:layout>
                <c:manualLayout>
                  <c:x val="-2.4737862005450049E-2"/>
                  <c:y val="4.8455256980129612E-2"/>
                </c:manualLayout>
              </c:layout>
              <c:dLblPos val="r"/>
              <c:showLegendKey val="0"/>
              <c:showVal val="0"/>
              <c:showCatName val="0"/>
              <c:showSerName val="1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3-E279-43ED-86B4-33A57EF81157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zh-CN"/>
              </a:p>
            </c:txPr>
            <c:dLblPos val="b"/>
            <c:showLegendKey val="0"/>
            <c:showVal val="0"/>
            <c:showCatName val="0"/>
            <c:showSerName val="1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xVal>
            <c:numRef>
              <c:f>SUM_b4_f32_DW1!$C$17</c:f>
              <c:numCache>
                <c:formatCode>General</c:formatCode>
                <c:ptCount val="1"/>
                <c:pt idx="0">
                  <c:v>0.11552815209372526</c:v>
                </c:pt>
              </c:numCache>
            </c:numRef>
          </c:xVal>
          <c:yVal>
            <c:numRef>
              <c:f>SUM_b4_f32_DW1!$D$17</c:f>
              <c:numCache>
                <c:formatCode>0.00%</c:formatCode>
                <c:ptCount val="1"/>
                <c:pt idx="0">
                  <c:v>2.8380936601059201E-2</c:v>
                </c:pt>
              </c:numCache>
            </c:numRef>
          </c:y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4-E279-43ED-86B4-33A57EF81157}"/>
            </c:ext>
          </c:extLst>
        </c:ser>
        <c:ser>
          <c:idx val="5"/>
          <c:order val="5"/>
          <c:tx>
            <c:strRef>
              <c:f>SUM_b4_f32_DW1!$B$18</c:f>
              <c:strCache>
                <c:ptCount val="1"/>
                <c:pt idx="0">
                  <c:v>n4m32DW</c:v>
                </c:pt>
              </c:strCache>
            </c:strRef>
          </c:tx>
          <c:spPr>
            <a:ln w="25400" cap="rnd">
              <a:noFill/>
              <a:round/>
            </a:ln>
            <a:effectLst/>
          </c:spPr>
          <c:marker>
            <c:symbol val="circle"/>
            <c:size val="5"/>
            <c:spPr>
              <a:solidFill>
                <a:schemeClr val="accent6"/>
              </a:solidFill>
              <a:ln w="9525">
                <a:solidFill>
                  <a:schemeClr val="accent6"/>
                </a:solidFill>
              </a:ln>
              <a:effectLst/>
            </c:spPr>
          </c:marker>
          <c:dLbls>
            <c:dLbl>
              <c:idx val="0"/>
              <c:layout>
                <c:manualLayout>
                  <c:x val="-2.3674364702422901E-2"/>
                  <c:y val="5.2366798331705419E-2"/>
                </c:manualLayout>
              </c:layout>
              <c:tx>
                <c:rich>
                  <a:bodyPr/>
                  <a:lstStyle/>
                  <a:p>
                    <a:r>
                      <a:rPr lang="en-US" altLang="zh-CN" dirty="0"/>
                      <a:t>n4m32DSC</a:t>
                    </a:r>
                  </a:p>
                </c:rich>
              </c:tx>
              <c:dLblPos val="r"/>
              <c:showLegendKey val="0"/>
              <c:showVal val="0"/>
              <c:showCatName val="0"/>
              <c:showSerName val="1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5-E279-43ED-86B4-33A57EF81157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zh-CN"/>
              </a:p>
            </c:txPr>
            <c:dLblPos val="b"/>
            <c:showLegendKey val="0"/>
            <c:showVal val="0"/>
            <c:showCatName val="0"/>
            <c:showSerName val="1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xVal>
            <c:numRef>
              <c:f>SUM_b4_f32_DW1!$C$18</c:f>
              <c:numCache>
                <c:formatCode>General</c:formatCode>
                <c:ptCount val="1"/>
                <c:pt idx="0">
                  <c:v>3.0282028548030131E-2</c:v>
                </c:pt>
              </c:numCache>
            </c:numRef>
          </c:xVal>
          <c:yVal>
            <c:numRef>
              <c:f>SUM_b4_f32_DW1!$D$18</c:f>
              <c:numCache>
                <c:formatCode>0.00%</c:formatCode>
                <c:ptCount val="1"/>
                <c:pt idx="0">
                  <c:v>2.3393749823856499E-2</c:v>
                </c:pt>
              </c:numCache>
            </c:numRef>
          </c:y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6-E279-43ED-86B4-33A57EF8115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-467387888"/>
        <c:axId val="-467398224"/>
      </c:scatterChart>
      <c:scatterChart>
        <c:scatterStyle val="lineMarker"/>
        <c:varyColors val="0"/>
        <c:ser>
          <c:idx val="1"/>
          <c:order val="1"/>
          <c:tx>
            <c:strRef>
              <c:f>SUM_b4_f32_DW1!$B$14</c:f>
              <c:strCache>
                <c:ptCount val="1"/>
                <c:pt idx="0">
                  <c:v>n8m64</c:v>
                </c:pt>
              </c:strCache>
            </c:strRef>
          </c:tx>
          <c:spPr>
            <a:ln w="19050" cap="rnd">
              <a:noFill/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9525">
                <a:solidFill>
                  <a:schemeClr val="accent2"/>
                </a:solidFill>
              </a:ln>
              <a:effectLst/>
            </c:spPr>
          </c:marker>
          <c:dPt>
            <c:idx val="0"/>
            <c:marker>
              <c:symbol val="circle"/>
              <c:size val="5"/>
              <c:spPr>
                <a:solidFill>
                  <a:schemeClr val="accent2"/>
                </a:solidFill>
                <a:ln w="9525">
                  <a:solidFill>
                    <a:schemeClr val="accent2"/>
                  </a:solidFill>
                </a:ln>
                <a:effectLst/>
              </c:spPr>
            </c:marker>
            <c:bubble3D val="0"/>
            <c:spPr>
              <a:ln w="19050" cap="rnd">
                <a:noFill/>
                <a:round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8-E279-43ED-86B4-33A57EF81157}"/>
              </c:ext>
            </c:extLst>
          </c:dPt>
          <c:dLbls>
            <c:dLbl>
              <c:idx val="0"/>
              <c:layout>
                <c:manualLayout>
                  <c:x val="-4.2024775052071865E-3"/>
                  <c:y val="6.2908726623717853E-2"/>
                </c:manualLayout>
              </c:layout>
              <c:dLblPos val="r"/>
              <c:showLegendKey val="0"/>
              <c:showVal val="0"/>
              <c:showCatName val="0"/>
              <c:showSerName val="1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8-E279-43ED-86B4-33A57EF81157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zh-CN"/>
              </a:p>
            </c:txPr>
            <c:dLblPos val="b"/>
            <c:showLegendKey val="0"/>
            <c:showVal val="0"/>
            <c:showCatName val="0"/>
            <c:showSerName val="1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xVal>
            <c:numRef>
              <c:f>SUM_b4_f32_DW1!$C$14</c:f>
              <c:numCache>
                <c:formatCode>General</c:formatCode>
                <c:ptCount val="1"/>
                <c:pt idx="0">
                  <c:v>1</c:v>
                </c:pt>
              </c:numCache>
            </c:numRef>
          </c:xVal>
          <c:yVal>
            <c:numRef>
              <c:f>SUM_b4_f32_DW1!$D$14</c:f>
              <c:numCache>
                <c:formatCode>0.00%</c:formatCode>
                <c:ptCount val="1"/>
                <c:pt idx="0">
                  <c:v>4.4189621401459697E-2</c:v>
                </c:pt>
              </c:numCache>
            </c:numRef>
          </c:y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9-E279-43ED-86B4-33A57EF8115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-467397680"/>
        <c:axId val="-467386256"/>
      </c:scatterChart>
      <c:valAx>
        <c:axId val="-467387888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r>
                  <a:rPr lang="en-US"/>
                  <a:t>The ratio of parameters</a:t>
                </a:r>
                <a:endParaRPr lang="zh-CN"/>
              </a:p>
            </c:rich>
          </c:tx>
          <c:layout/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4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pPr>
              <a:endParaRPr lang="zh-CN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zh-CN"/>
          </a:p>
        </c:txPr>
        <c:crossAx val="-467398224"/>
        <c:crosses val="autoZero"/>
        <c:crossBetween val="midCat"/>
      </c:valAx>
      <c:valAx>
        <c:axId val="-46739822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r>
                  <a:rPr lang="en-US"/>
                  <a:t>BD-rate Saving</a:t>
                </a:r>
                <a:endParaRPr lang="zh-CN"/>
              </a:p>
            </c:rich>
          </c:tx>
          <c:layout/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4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pPr>
              <a:endParaRPr lang="zh-CN"/>
            </a:p>
          </c:txPr>
        </c:title>
        <c:numFmt formatCode="0.00%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zh-CN"/>
          </a:p>
        </c:txPr>
        <c:crossAx val="-467387888"/>
        <c:crosses val="autoZero"/>
        <c:crossBetween val="midCat"/>
      </c:valAx>
      <c:valAx>
        <c:axId val="-467386256"/>
        <c:scaling>
          <c:orientation val="minMax"/>
        </c:scaling>
        <c:delete val="1"/>
        <c:axPos val="r"/>
        <c:numFmt formatCode="0.00%" sourceLinked="1"/>
        <c:majorTickMark val="out"/>
        <c:minorTickMark val="none"/>
        <c:tickLblPos val="nextTo"/>
        <c:crossAx val="-467397680"/>
        <c:crosses val="max"/>
        <c:crossBetween val="midCat"/>
      </c:valAx>
      <c:valAx>
        <c:axId val="-467397680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-467386256"/>
        <c:crosses val="autoZero"/>
        <c:crossBetween val="midCat"/>
      </c:valAx>
      <c:spPr>
        <a:noFill/>
        <a:ln w="25400"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400">
          <a:latin typeface="Arial" panose="020B0604020202020204" pitchFamily="34" charset="0"/>
          <a:cs typeface="Arial" panose="020B0604020202020204" pitchFamily="34" charset="0"/>
        </a:defRPr>
      </a:pPr>
      <a:endParaRPr lang="zh-CN"/>
    </a:p>
  </c:txPr>
  <c:externalData r:id="rId3">
    <c:autoUpdate val="0"/>
  </c:externalData>
  <c:userShapes r:id="rId4"/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0.20077</cdr:x>
      <cdr:y>0.13144</cdr:y>
    </cdr:from>
    <cdr:to>
      <cdr:x>0.82123</cdr:x>
      <cdr:y>0.8243</cdr:y>
    </cdr:to>
    <cdr:cxnSp macro="">
      <cdr:nvCxnSpPr>
        <cdr:cNvPr id="3" name="直接连接符 2">
          <a:extLst xmlns:a="http://schemas.openxmlformats.org/drawingml/2006/main">
            <a:ext uri="{FF2B5EF4-FFF2-40B4-BE49-F238E27FC236}">
              <a16:creationId xmlns:a16="http://schemas.microsoft.com/office/drawing/2014/main" xmlns="" id="{6A0E0E96-8CC6-4C76-8D7A-55C63E1D0ED7}"/>
            </a:ext>
          </a:extLst>
        </cdr:cNvPr>
        <cdr:cNvCxnSpPr/>
      </cdr:nvCxnSpPr>
      <cdr:spPr>
        <a:xfrm xmlns:a="http://schemas.openxmlformats.org/drawingml/2006/main" flipV="1">
          <a:off x="869156" y="461964"/>
          <a:ext cx="2686051" cy="2435225"/>
        </a:xfrm>
        <a:prstGeom xmlns:a="http://schemas.openxmlformats.org/drawingml/2006/main" prst="line">
          <a:avLst/>
        </a:prstGeom>
        <a:ln xmlns:a="http://schemas.openxmlformats.org/drawingml/2006/main" w="15875" cap="flat">
          <a:prstDash val="dash"/>
        </a:ln>
      </cdr:spPr>
      <cdr:style>
        <a:lnRef xmlns:a="http://schemas.openxmlformats.org/drawingml/2006/main" idx="1">
          <a:schemeClr val="accent2"/>
        </a:lnRef>
        <a:fillRef xmlns:a="http://schemas.openxmlformats.org/drawingml/2006/main" idx="0">
          <a:schemeClr val="accent2"/>
        </a:fillRef>
        <a:effectRef xmlns:a="http://schemas.openxmlformats.org/drawingml/2006/main" idx="0">
          <a:schemeClr val="accent2"/>
        </a:effectRef>
        <a:fontRef xmlns:a="http://schemas.openxmlformats.org/drawingml/2006/main" idx="minor">
          <a:schemeClr val="tx1"/>
        </a:fontRef>
      </cdr:style>
    </cdr:cxn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35A4F1E-735B-4FF1-A16D-9FDED66B2D05}" type="datetimeFigureOut">
              <a:rPr lang="zh-CN" altLang="en-US" smtClean="0"/>
              <a:t>2018/10/11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E17902E-D8E0-43CA-8D01-F80FAFC9725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72433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baseline="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17902E-D8E0-43CA-8D01-F80FAFC9725F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384049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 smtClean="0"/>
              <a:t>This</a:t>
            </a:r>
            <a:r>
              <a:rPr lang="en-US" altLang="zh-CN" baseline="0" dirty="0" smtClean="0"/>
              <a:t> is the performance in GPU platform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17902E-D8E0-43CA-8D01-F80FAFC9725F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120681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17902E-D8E0-43CA-8D01-F80FAFC9725F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11675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17902E-D8E0-43CA-8D01-F80FAFC9725F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047967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17902E-D8E0-43CA-8D01-F80FAFC9725F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15039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17902E-D8E0-43CA-8D01-F80FAFC9725F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09385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17902E-D8E0-43CA-8D01-F80FAFC9725F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045254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17902E-D8E0-43CA-8D01-F80FAFC9725F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423397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17902E-D8E0-43CA-8D01-F80FAFC9725F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152670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17902E-D8E0-43CA-8D01-F80FAFC9725F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88752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baseline="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17902E-D8E0-43CA-8D01-F80FAFC9725F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072116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17902E-D8E0-43CA-8D01-F80FAFC9725F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233574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17902E-D8E0-43CA-8D01-F80FAFC9725F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576477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17902E-D8E0-43CA-8D01-F80FAFC9725F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830431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baseline="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17902E-D8E0-43CA-8D01-F80FAFC9725F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677646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17902E-D8E0-43CA-8D01-F80FAFC9725F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806199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baseline="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17902E-D8E0-43CA-8D01-F80FAFC9725F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329652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17902E-D8E0-43CA-8D01-F80FAFC9725F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94655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8F8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r">
              <a:defRPr/>
            </a:pP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8" name="组合 5"/>
          <p:cNvGrpSpPr>
            <a:grpSpLocks/>
          </p:cNvGrpSpPr>
          <p:nvPr userDrawn="1"/>
        </p:nvGrpSpPr>
        <p:grpSpPr bwMode="auto">
          <a:xfrm>
            <a:off x="5150008" y="2341920"/>
            <a:ext cx="2432447" cy="863600"/>
            <a:chOff x="515938" y="457200"/>
            <a:chExt cx="3243262" cy="863600"/>
          </a:xfrm>
        </p:grpSpPr>
        <p:pic>
          <p:nvPicPr>
            <p:cNvPr id="9" name="Picture 2" descr="C:\Users\gpfeng\Desktop\图片1.jp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15938" y="457200"/>
              <a:ext cx="868362" cy="863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" name="Picture 10" descr="http://bbs.whu.edu.cn/wForum/bbscon.php?bid=38&amp;id=340316&amp;ap=320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00200" y="511175"/>
              <a:ext cx="2159000" cy="738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85690" y="3359150"/>
            <a:ext cx="5996765" cy="574508"/>
          </a:xfrm>
        </p:spPr>
        <p:txBody>
          <a:bodyPr anchor="b"/>
          <a:lstStyle>
            <a:lvl1pPr algn="r">
              <a:defRPr sz="3200" b="1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85690" y="3954885"/>
            <a:ext cx="5996765" cy="350965"/>
          </a:xfrm>
        </p:spPr>
        <p:txBody>
          <a:bodyPr/>
          <a:lstStyle>
            <a:lvl1pPr marL="0" indent="0" algn="r">
              <a:buNone/>
              <a:defRPr sz="2000" b="1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77B5B91-C5BD-4354-AC2B-44EE9357A5BE}" type="datetime1">
              <a:rPr lang="zh-CN" altLang="en-US" smtClean="0"/>
              <a:t>2018/10/11</a:t>
            </a:fld>
            <a:endParaRPr lang="zh-CN" altLang="en-US"/>
          </a:p>
        </p:txBody>
      </p:sp>
      <p:sp>
        <p:nvSpPr>
          <p:cNvPr id="5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FA2DEFB-A5C2-4D1D-8877-3D5996A6A96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  <p:sp>
        <p:nvSpPr>
          <p:cNvPr id="18" name="文本占位符 17"/>
          <p:cNvSpPr>
            <a:spLocks noGrp="1"/>
          </p:cNvSpPr>
          <p:nvPr>
            <p:ph type="body" sz="quarter" idx="13" hasCustomPrompt="1"/>
          </p:nvPr>
        </p:nvSpPr>
        <p:spPr>
          <a:xfrm>
            <a:off x="1585691" y="4333914"/>
            <a:ext cx="6002962" cy="394778"/>
          </a:xfrm>
        </p:spPr>
        <p:txBody>
          <a:bodyPr/>
          <a:lstStyle>
            <a:lvl1pPr marL="0" indent="0" algn="r">
              <a:buNone/>
              <a:defRPr lang="zh-CN" altLang="en-US" sz="1800" kern="120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单击此处编辑母版文本样式单位</a:t>
            </a:r>
          </a:p>
        </p:txBody>
      </p:sp>
      <p:sp>
        <p:nvSpPr>
          <p:cNvPr id="20" name="文本占位符 19"/>
          <p:cNvSpPr>
            <a:spLocks noGrp="1"/>
          </p:cNvSpPr>
          <p:nvPr>
            <p:ph type="body" sz="quarter" idx="14" hasCustomPrompt="1"/>
          </p:nvPr>
        </p:nvSpPr>
        <p:spPr>
          <a:xfrm>
            <a:off x="4718056" y="4772411"/>
            <a:ext cx="2870750" cy="388937"/>
          </a:xfrm>
        </p:spPr>
        <p:txBody>
          <a:bodyPr/>
          <a:lstStyle>
            <a:lvl1pPr marL="0" indent="0" algn="r" rtl="0" eaLnBrk="1" fontAlgn="base" hangingPunct="1">
              <a:spcBef>
                <a:spcPct val="0"/>
              </a:spcBef>
              <a:spcAft>
                <a:spcPct val="0"/>
              </a:spcAft>
              <a:buNone/>
              <a:defRPr lang="zh-CN" altLang="en-US" sz="2000" b="1" kern="1200" smtClean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  <a:cs typeface="+mn-cs"/>
              </a:defRPr>
            </a:lvl1pPr>
            <a:lvl2pPr algn="r" rtl="0" eaLnBrk="1" fontAlgn="base" hangingPunct="1">
              <a:spcBef>
                <a:spcPct val="0"/>
              </a:spcBef>
              <a:spcAft>
                <a:spcPct val="0"/>
              </a:spcAft>
              <a:defRPr lang="zh-CN" altLang="en-US" sz="2000" b="1" kern="1200" smtClean="0">
                <a:solidFill>
                  <a:srgbClr val="7030A0"/>
                </a:solidFill>
                <a:latin typeface="微软雅黑" pitchFamily="34" charset="-122"/>
                <a:ea typeface="微软雅黑" pitchFamily="34" charset="-122"/>
                <a:cs typeface="+mn-cs"/>
              </a:defRPr>
            </a:lvl2pPr>
            <a:lvl3pPr algn="r" rtl="0" eaLnBrk="1" fontAlgn="base" hangingPunct="1">
              <a:spcBef>
                <a:spcPct val="0"/>
              </a:spcBef>
              <a:spcAft>
                <a:spcPct val="0"/>
              </a:spcAft>
              <a:defRPr lang="zh-CN" altLang="en-US" sz="2000" b="1" kern="1200" smtClean="0">
                <a:solidFill>
                  <a:srgbClr val="7030A0"/>
                </a:solidFill>
                <a:latin typeface="微软雅黑" pitchFamily="34" charset="-122"/>
                <a:ea typeface="微软雅黑" pitchFamily="34" charset="-122"/>
                <a:cs typeface="+mn-cs"/>
              </a:defRPr>
            </a:lvl3pPr>
            <a:lvl4pPr algn="r" rtl="0" eaLnBrk="1" fontAlgn="base" hangingPunct="1">
              <a:spcBef>
                <a:spcPct val="0"/>
              </a:spcBef>
              <a:spcAft>
                <a:spcPct val="0"/>
              </a:spcAft>
              <a:defRPr lang="zh-CN" altLang="en-US" sz="2000" b="1" kern="1200" smtClean="0">
                <a:solidFill>
                  <a:srgbClr val="7030A0"/>
                </a:solidFill>
                <a:latin typeface="微软雅黑" pitchFamily="34" charset="-122"/>
                <a:ea typeface="微软雅黑" pitchFamily="34" charset="-122"/>
                <a:cs typeface="+mn-cs"/>
              </a:defRPr>
            </a:lvl4pPr>
            <a:lvl5pPr algn="r" rtl="0" eaLnBrk="1" fontAlgn="base" hangingPunct="1">
              <a:spcBef>
                <a:spcPct val="0"/>
              </a:spcBef>
              <a:spcAft>
                <a:spcPct val="0"/>
              </a:spcAft>
              <a:defRPr lang="zh-CN" altLang="en-US" sz="2000" b="1" kern="1200" smtClean="0">
                <a:solidFill>
                  <a:srgbClr val="7030A0"/>
                </a:solidFill>
                <a:latin typeface="微软雅黑" pitchFamily="34" charset="-122"/>
                <a:ea typeface="微软雅黑" pitchFamily="34" charset="-122"/>
                <a:cs typeface="+mn-cs"/>
              </a:defRPr>
            </a:lvl5pPr>
          </a:lstStyle>
          <a:p>
            <a:pPr lvl="0"/>
            <a:r>
              <a:rPr lang="zh-CN" altLang="en-US" dirty="0"/>
              <a:t>单击此处编辑母版文本样式姓名</a:t>
            </a:r>
          </a:p>
        </p:txBody>
      </p:sp>
      <p:sp>
        <p:nvSpPr>
          <p:cNvPr id="22" name="文本占位符 21"/>
          <p:cNvSpPr>
            <a:spLocks noGrp="1"/>
          </p:cNvSpPr>
          <p:nvPr>
            <p:ph type="body" sz="quarter" idx="15" hasCustomPrompt="1"/>
          </p:nvPr>
        </p:nvSpPr>
        <p:spPr>
          <a:xfrm>
            <a:off x="4718056" y="5194441"/>
            <a:ext cx="2870597" cy="491653"/>
          </a:xfrm>
        </p:spPr>
        <p:txBody>
          <a:bodyPr/>
          <a:lstStyle>
            <a:lvl1pPr marL="0" indent="0" algn="r" rtl="0" eaLnBrk="1" fontAlgn="base" hangingPunct="1">
              <a:spcBef>
                <a:spcPct val="0"/>
              </a:spcBef>
              <a:spcAft>
                <a:spcPct val="0"/>
              </a:spcAft>
              <a:buNone/>
              <a:defRPr lang="zh-CN" altLang="en-US" sz="1800" b="1" kern="120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cs typeface="+mn-cs"/>
              </a:defRPr>
            </a:lvl1pPr>
            <a:lvl2pPr algn="r" rtl="0" eaLnBrk="1" fontAlgn="base" hangingPunct="1">
              <a:spcBef>
                <a:spcPct val="0"/>
              </a:spcBef>
              <a:spcAft>
                <a:spcPct val="0"/>
              </a:spcAft>
              <a:defRPr lang="zh-CN" altLang="en-US" b="1" kern="120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cs typeface="+mn-cs"/>
              </a:defRPr>
            </a:lvl2pPr>
            <a:lvl3pPr algn="r" rtl="0" eaLnBrk="1" fontAlgn="base" hangingPunct="1">
              <a:spcBef>
                <a:spcPct val="0"/>
              </a:spcBef>
              <a:spcAft>
                <a:spcPct val="0"/>
              </a:spcAft>
              <a:defRPr lang="zh-CN" altLang="en-US" b="1" kern="120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cs typeface="+mn-cs"/>
              </a:defRPr>
            </a:lvl3pPr>
            <a:lvl4pPr algn="r" rtl="0" eaLnBrk="1" fontAlgn="base" hangingPunct="1">
              <a:spcBef>
                <a:spcPct val="0"/>
              </a:spcBef>
              <a:spcAft>
                <a:spcPct val="0"/>
              </a:spcAft>
              <a:defRPr lang="zh-CN" altLang="en-US" b="1" kern="120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cs typeface="+mn-cs"/>
              </a:defRPr>
            </a:lvl4pPr>
            <a:lvl5pPr algn="r" rtl="0" eaLnBrk="1" fontAlgn="base" hangingPunct="1">
              <a:spcBef>
                <a:spcPct val="0"/>
              </a:spcBef>
              <a:spcAft>
                <a:spcPct val="0"/>
              </a:spcAft>
              <a:defRPr lang="zh-CN" altLang="en-US" b="1" kern="120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cs typeface="+mn-cs"/>
              </a:defRPr>
            </a:lvl5pPr>
          </a:lstStyle>
          <a:p>
            <a:pPr lvl="0"/>
            <a:r>
              <a:rPr lang="zh-CN" altLang="en-US"/>
              <a:t>单击此处编辑母版文本样式邮箱</a:t>
            </a:r>
          </a:p>
        </p:txBody>
      </p:sp>
      <p:grpSp>
        <p:nvGrpSpPr>
          <p:cNvPr id="16" name="组合 15"/>
          <p:cNvGrpSpPr/>
          <p:nvPr userDrawn="1"/>
        </p:nvGrpSpPr>
        <p:grpSpPr>
          <a:xfrm>
            <a:off x="0" y="6423072"/>
            <a:ext cx="9144000" cy="442536"/>
            <a:chOff x="-23530" y="2893388"/>
            <a:chExt cx="3348000" cy="442536"/>
          </a:xfrm>
        </p:grpSpPr>
        <p:sp>
          <p:nvSpPr>
            <p:cNvPr id="17" name="矩形 16"/>
            <p:cNvSpPr/>
            <p:nvPr/>
          </p:nvSpPr>
          <p:spPr>
            <a:xfrm>
              <a:off x="-23530" y="2893388"/>
              <a:ext cx="3348000" cy="216000"/>
            </a:xfrm>
            <a:prstGeom prst="rect">
              <a:avLst/>
            </a:prstGeom>
            <a:solidFill>
              <a:srgbClr val="BDE5E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2F2F2"/>
                </a:solidFill>
                <a:effectLst/>
                <a:uLnTx/>
                <a:uFillTx/>
                <a:latin typeface="Nexa Light"/>
                <a:cs typeface="+mn-cs"/>
              </a:endParaRPr>
            </a:p>
          </p:txBody>
        </p:sp>
        <p:sp>
          <p:nvSpPr>
            <p:cNvPr id="19" name="矩形 18"/>
            <p:cNvSpPr/>
            <p:nvPr userDrawn="1"/>
          </p:nvSpPr>
          <p:spPr>
            <a:xfrm>
              <a:off x="-23530" y="3119924"/>
              <a:ext cx="3348000" cy="216000"/>
            </a:xfrm>
            <a:prstGeom prst="rect">
              <a:avLst/>
            </a:prstGeom>
            <a:solidFill>
              <a:srgbClr val="5EBFB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2F2F2"/>
                </a:solidFill>
                <a:effectLst/>
                <a:uLnTx/>
                <a:uFillTx/>
                <a:latin typeface="Nexa Light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938837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结束页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8F8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r">
              <a:defRPr/>
            </a:pP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0" name="图片 19"/>
          <p:cNvPicPr>
            <a:picLocks noChangeAspect="1"/>
          </p:cNvPicPr>
          <p:nvPr userDrawn="1"/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0" y="5230851"/>
            <a:ext cx="9144000" cy="16383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8F44EA0-2807-454B-BB98-311B5E791D10}" type="datetime1">
              <a:rPr lang="zh-CN" altLang="en-US" smtClean="0"/>
              <a:t>2018/10/11</a:t>
            </a:fld>
            <a:endParaRPr lang="zh-CN" altLang="en-US"/>
          </a:p>
        </p:txBody>
      </p:sp>
      <p:sp>
        <p:nvSpPr>
          <p:cNvPr id="3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grpSp>
        <p:nvGrpSpPr>
          <p:cNvPr id="10" name="组合 9"/>
          <p:cNvGrpSpPr/>
          <p:nvPr userDrawn="1"/>
        </p:nvGrpSpPr>
        <p:grpSpPr>
          <a:xfrm>
            <a:off x="6404976" y="3091759"/>
            <a:ext cx="2723075" cy="931705"/>
            <a:chOff x="-23530" y="2881356"/>
            <a:chExt cx="3348000" cy="931705"/>
          </a:xfrm>
        </p:grpSpPr>
        <p:sp>
          <p:nvSpPr>
            <p:cNvPr id="11" name="矩形 10"/>
            <p:cNvSpPr/>
            <p:nvPr/>
          </p:nvSpPr>
          <p:spPr>
            <a:xfrm>
              <a:off x="-23530" y="2881356"/>
              <a:ext cx="3348000" cy="216000"/>
            </a:xfrm>
            <a:prstGeom prst="rect">
              <a:avLst/>
            </a:prstGeom>
            <a:solidFill>
              <a:srgbClr val="BDE5E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2F2F2"/>
                </a:solidFill>
                <a:effectLst/>
                <a:uLnTx/>
                <a:uFillTx/>
                <a:latin typeface="Nexa Light"/>
                <a:cs typeface="+mn-cs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-23530" y="3119924"/>
              <a:ext cx="3348000" cy="216000"/>
            </a:xfrm>
            <a:prstGeom prst="rect">
              <a:avLst/>
            </a:prstGeom>
            <a:solidFill>
              <a:srgbClr val="5EBFB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2F2F2"/>
                </a:solidFill>
                <a:effectLst/>
                <a:uLnTx/>
                <a:uFillTx/>
                <a:latin typeface="Nexa Light"/>
                <a:cs typeface="+mn-cs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-23530" y="3358492"/>
              <a:ext cx="3348000" cy="216000"/>
            </a:xfrm>
            <a:prstGeom prst="rect">
              <a:avLst/>
            </a:prstGeom>
            <a:solidFill>
              <a:srgbClr val="55B2A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2F2F2"/>
                </a:solidFill>
                <a:effectLst/>
                <a:uLnTx/>
                <a:uFillTx/>
                <a:latin typeface="Nexa Light"/>
                <a:cs typeface="+mn-cs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-23530" y="3597061"/>
              <a:ext cx="3348000" cy="216000"/>
            </a:xfrm>
            <a:prstGeom prst="rect">
              <a:avLst/>
            </a:prstGeom>
            <a:solidFill>
              <a:srgbClr val="00A29A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2F2F2"/>
                </a:solidFill>
                <a:effectLst/>
                <a:uLnTx/>
                <a:uFillTx/>
                <a:latin typeface="Nexa Light"/>
                <a:cs typeface="+mn-cs"/>
              </a:endParaRPr>
            </a:p>
          </p:txBody>
        </p:sp>
      </p:grpSp>
      <p:grpSp>
        <p:nvGrpSpPr>
          <p:cNvPr id="15" name="组合 14"/>
          <p:cNvGrpSpPr/>
          <p:nvPr userDrawn="1"/>
        </p:nvGrpSpPr>
        <p:grpSpPr>
          <a:xfrm>
            <a:off x="16779" y="3091759"/>
            <a:ext cx="487105" cy="931705"/>
            <a:chOff x="-23530" y="2881356"/>
            <a:chExt cx="3348000" cy="931705"/>
          </a:xfrm>
        </p:grpSpPr>
        <p:sp>
          <p:nvSpPr>
            <p:cNvPr id="16" name="矩形 15"/>
            <p:cNvSpPr/>
            <p:nvPr/>
          </p:nvSpPr>
          <p:spPr>
            <a:xfrm>
              <a:off x="-23530" y="2881356"/>
              <a:ext cx="3348000" cy="216000"/>
            </a:xfrm>
            <a:prstGeom prst="rect">
              <a:avLst/>
            </a:prstGeom>
            <a:solidFill>
              <a:srgbClr val="BDE5E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2F2F2"/>
                </a:solidFill>
                <a:effectLst/>
                <a:uLnTx/>
                <a:uFillTx/>
                <a:latin typeface="Nexa Light"/>
                <a:cs typeface="+mn-cs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-23530" y="3119924"/>
              <a:ext cx="3348000" cy="216000"/>
            </a:xfrm>
            <a:prstGeom prst="rect">
              <a:avLst/>
            </a:prstGeom>
            <a:solidFill>
              <a:srgbClr val="5EBFB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2F2F2"/>
                </a:solidFill>
                <a:effectLst/>
                <a:uLnTx/>
                <a:uFillTx/>
                <a:latin typeface="Nexa Light"/>
                <a:cs typeface="+mn-cs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-23530" y="3358492"/>
              <a:ext cx="3348000" cy="216000"/>
            </a:xfrm>
            <a:prstGeom prst="rect">
              <a:avLst/>
            </a:prstGeom>
            <a:solidFill>
              <a:srgbClr val="55B2A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2F2F2"/>
                </a:solidFill>
                <a:effectLst/>
                <a:uLnTx/>
                <a:uFillTx/>
                <a:latin typeface="Nexa Light"/>
                <a:cs typeface="+mn-cs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-23530" y="3597061"/>
              <a:ext cx="3348000" cy="216000"/>
            </a:xfrm>
            <a:prstGeom prst="rect">
              <a:avLst/>
            </a:prstGeom>
            <a:solidFill>
              <a:srgbClr val="00A29A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2F2F2"/>
                </a:solidFill>
                <a:effectLst/>
                <a:uLnTx/>
                <a:uFillTx/>
                <a:latin typeface="Nexa Light"/>
                <a:cs typeface="+mn-cs"/>
              </a:endParaRPr>
            </a:p>
          </p:txBody>
        </p:sp>
      </p:grpSp>
      <p:sp>
        <p:nvSpPr>
          <p:cNvPr id="21" name="文本占位符 20"/>
          <p:cNvSpPr>
            <a:spLocks noGrp="1"/>
          </p:cNvSpPr>
          <p:nvPr>
            <p:ph type="body" sz="quarter" idx="13" hasCustomPrompt="1"/>
          </p:nvPr>
        </p:nvSpPr>
        <p:spPr>
          <a:xfrm>
            <a:off x="573919" y="3175239"/>
            <a:ext cx="5716949" cy="832542"/>
          </a:xfrm>
        </p:spPr>
        <p:txBody>
          <a:bodyPr/>
          <a:lstStyle>
            <a:lvl1pPr marL="0" indent="0">
              <a:buNone/>
              <a:defRPr lang="zh-CN" altLang="en-US" sz="4400" b="1" kern="1200" spc="-10" dirty="0" smtClean="0">
                <a:solidFill>
                  <a:srgbClr val="0080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Sans Serif"/>
              </a:defRPr>
            </a:lvl1pPr>
          </a:lstStyle>
          <a:p>
            <a:pPr lvl="0"/>
            <a:r>
              <a:rPr lang="zh-CN" altLang="en-US" dirty="0"/>
              <a:t>单击此处编辑母版结束语样式</a:t>
            </a:r>
          </a:p>
        </p:txBody>
      </p:sp>
      <p:sp>
        <p:nvSpPr>
          <p:cNvPr id="23" name="文本占位符 22"/>
          <p:cNvSpPr>
            <a:spLocks noGrp="1"/>
          </p:cNvSpPr>
          <p:nvPr>
            <p:ph type="body" sz="quarter" idx="14" hasCustomPrompt="1"/>
          </p:nvPr>
        </p:nvSpPr>
        <p:spPr>
          <a:xfrm>
            <a:off x="573920" y="4212288"/>
            <a:ext cx="3454323" cy="1873250"/>
          </a:xfrm>
        </p:spPr>
        <p:txBody>
          <a:bodyPr/>
          <a:lstStyle>
            <a:lvl1pPr marL="0" indent="0" algn="l" rtl="0" eaLnBrk="0" fontAlgn="base" hangingPunct="0">
              <a:spcBef>
                <a:spcPct val="0"/>
              </a:spcBef>
              <a:spcAft>
                <a:spcPct val="0"/>
              </a:spcAft>
              <a:buNone/>
              <a:defRPr lang="zh-CN" altLang="en-US" kern="1200" spc="-1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Sans Serif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lang="zh-CN" altLang="en-US" kern="1200" spc="-1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Sans Serif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lang="zh-CN" altLang="en-US" kern="1200" spc="-1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Sans Serif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lang="zh-CN" altLang="en-US" kern="1200" spc="-1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Sans Serif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lang="zh-CN" altLang="en-US" kern="1200" spc="-1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Sans Serif"/>
              </a:defRPr>
            </a:lvl5pPr>
          </a:lstStyle>
          <a:p>
            <a:pPr lvl="0"/>
            <a:r>
              <a:rPr lang="zh-CN" altLang="en-US" dirty="0"/>
              <a:t>单击此处编辑母版副标题样式</a:t>
            </a:r>
          </a:p>
        </p:txBody>
      </p:sp>
    </p:spTree>
    <p:extLst>
      <p:ext uri="{BB962C8B-B14F-4D97-AF65-F5344CB8AC3E}">
        <p14:creationId xmlns:p14="http://schemas.microsoft.com/office/powerpoint/2010/main" val="14204340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结束页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8F8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r">
              <a:defRPr/>
            </a:pP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8F44EA0-2807-454B-BB98-311B5E791D10}" type="datetime1">
              <a:rPr lang="zh-CN" altLang="en-US" smtClean="0"/>
              <a:t>2018/10/11</a:t>
            </a:fld>
            <a:endParaRPr lang="zh-CN" altLang="en-US"/>
          </a:p>
        </p:txBody>
      </p:sp>
      <p:sp>
        <p:nvSpPr>
          <p:cNvPr id="3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grpSp>
        <p:nvGrpSpPr>
          <p:cNvPr id="10" name="组合 9"/>
          <p:cNvGrpSpPr/>
          <p:nvPr userDrawn="1"/>
        </p:nvGrpSpPr>
        <p:grpSpPr>
          <a:xfrm>
            <a:off x="6404976" y="3091759"/>
            <a:ext cx="2723075" cy="931705"/>
            <a:chOff x="-23530" y="2881356"/>
            <a:chExt cx="3348000" cy="931705"/>
          </a:xfrm>
        </p:grpSpPr>
        <p:sp>
          <p:nvSpPr>
            <p:cNvPr id="11" name="矩形 10"/>
            <p:cNvSpPr/>
            <p:nvPr/>
          </p:nvSpPr>
          <p:spPr>
            <a:xfrm>
              <a:off x="-23530" y="2881356"/>
              <a:ext cx="3348000" cy="216000"/>
            </a:xfrm>
            <a:prstGeom prst="rect">
              <a:avLst/>
            </a:prstGeom>
            <a:solidFill>
              <a:srgbClr val="BDE5E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2F2F2"/>
                </a:solidFill>
                <a:effectLst/>
                <a:uLnTx/>
                <a:uFillTx/>
                <a:latin typeface="Nexa Light"/>
                <a:cs typeface="+mn-cs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-23530" y="3119924"/>
              <a:ext cx="3348000" cy="216000"/>
            </a:xfrm>
            <a:prstGeom prst="rect">
              <a:avLst/>
            </a:prstGeom>
            <a:solidFill>
              <a:srgbClr val="5EBFB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2F2F2"/>
                </a:solidFill>
                <a:effectLst/>
                <a:uLnTx/>
                <a:uFillTx/>
                <a:latin typeface="Nexa Light"/>
                <a:cs typeface="+mn-cs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-23530" y="3358492"/>
              <a:ext cx="3348000" cy="216000"/>
            </a:xfrm>
            <a:prstGeom prst="rect">
              <a:avLst/>
            </a:prstGeom>
            <a:solidFill>
              <a:srgbClr val="55B2A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2F2F2"/>
                </a:solidFill>
                <a:effectLst/>
                <a:uLnTx/>
                <a:uFillTx/>
                <a:latin typeface="Nexa Light"/>
                <a:cs typeface="+mn-cs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-23530" y="3597061"/>
              <a:ext cx="3348000" cy="216000"/>
            </a:xfrm>
            <a:prstGeom prst="rect">
              <a:avLst/>
            </a:prstGeom>
            <a:solidFill>
              <a:srgbClr val="00A29A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2F2F2"/>
                </a:solidFill>
                <a:effectLst/>
                <a:uLnTx/>
                <a:uFillTx/>
                <a:latin typeface="Nexa Light"/>
                <a:cs typeface="+mn-cs"/>
              </a:endParaRPr>
            </a:p>
          </p:txBody>
        </p:sp>
      </p:grpSp>
      <p:grpSp>
        <p:nvGrpSpPr>
          <p:cNvPr id="15" name="组合 14"/>
          <p:cNvGrpSpPr/>
          <p:nvPr userDrawn="1"/>
        </p:nvGrpSpPr>
        <p:grpSpPr>
          <a:xfrm>
            <a:off x="16779" y="3091759"/>
            <a:ext cx="487105" cy="931705"/>
            <a:chOff x="-23530" y="2881356"/>
            <a:chExt cx="3348000" cy="931705"/>
          </a:xfrm>
        </p:grpSpPr>
        <p:sp>
          <p:nvSpPr>
            <p:cNvPr id="16" name="矩形 15"/>
            <p:cNvSpPr/>
            <p:nvPr/>
          </p:nvSpPr>
          <p:spPr>
            <a:xfrm>
              <a:off x="-23530" y="2881356"/>
              <a:ext cx="3348000" cy="216000"/>
            </a:xfrm>
            <a:prstGeom prst="rect">
              <a:avLst/>
            </a:prstGeom>
            <a:solidFill>
              <a:srgbClr val="BDE5E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2F2F2"/>
                </a:solidFill>
                <a:effectLst/>
                <a:uLnTx/>
                <a:uFillTx/>
                <a:latin typeface="Nexa Light"/>
                <a:cs typeface="+mn-cs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-23530" y="3119924"/>
              <a:ext cx="3348000" cy="216000"/>
            </a:xfrm>
            <a:prstGeom prst="rect">
              <a:avLst/>
            </a:prstGeom>
            <a:solidFill>
              <a:srgbClr val="5EBFB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2F2F2"/>
                </a:solidFill>
                <a:effectLst/>
                <a:uLnTx/>
                <a:uFillTx/>
                <a:latin typeface="Nexa Light"/>
                <a:cs typeface="+mn-cs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-23530" y="3358492"/>
              <a:ext cx="3348000" cy="216000"/>
            </a:xfrm>
            <a:prstGeom prst="rect">
              <a:avLst/>
            </a:prstGeom>
            <a:solidFill>
              <a:srgbClr val="55B2A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2F2F2"/>
                </a:solidFill>
                <a:effectLst/>
                <a:uLnTx/>
                <a:uFillTx/>
                <a:latin typeface="Nexa Light"/>
                <a:cs typeface="+mn-cs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-23530" y="3597061"/>
              <a:ext cx="3348000" cy="216000"/>
            </a:xfrm>
            <a:prstGeom prst="rect">
              <a:avLst/>
            </a:prstGeom>
            <a:solidFill>
              <a:srgbClr val="00A29A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2F2F2"/>
                </a:solidFill>
                <a:effectLst/>
                <a:uLnTx/>
                <a:uFillTx/>
                <a:latin typeface="Nexa Light"/>
                <a:cs typeface="+mn-cs"/>
              </a:endParaRPr>
            </a:p>
          </p:txBody>
        </p:sp>
      </p:grpSp>
      <p:sp>
        <p:nvSpPr>
          <p:cNvPr id="21" name="文本占位符 20"/>
          <p:cNvSpPr>
            <a:spLocks noGrp="1"/>
          </p:cNvSpPr>
          <p:nvPr>
            <p:ph type="body" sz="quarter" idx="13" hasCustomPrompt="1"/>
          </p:nvPr>
        </p:nvSpPr>
        <p:spPr>
          <a:xfrm>
            <a:off x="573919" y="3175239"/>
            <a:ext cx="5716949" cy="832542"/>
          </a:xfrm>
        </p:spPr>
        <p:txBody>
          <a:bodyPr/>
          <a:lstStyle>
            <a:lvl1pPr marL="0" indent="0">
              <a:buNone/>
              <a:defRPr lang="zh-CN" altLang="en-US" sz="4400" b="1" kern="1200" spc="-10" dirty="0" smtClean="0">
                <a:solidFill>
                  <a:srgbClr val="0080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Sans Serif"/>
              </a:defRPr>
            </a:lvl1pPr>
          </a:lstStyle>
          <a:p>
            <a:pPr lvl="0"/>
            <a:r>
              <a:rPr lang="zh-CN" altLang="en-US" dirty="0"/>
              <a:t>单击此处编辑母版结束语样式</a:t>
            </a:r>
          </a:p>
        </p:txBody>
      </p:sp>
      <p:sp>
        <p:nvSpPr>
          <p:cNvPr id="23" name="文本占位符 22"/>
          <p:cNvSpPr>
            <a:spLocks noGrp="1"/>
          </p:cNvSpPr>
          <p:nvPr>
            <p:ph type="body" sz="quarter" idx="14" hasCustomPrompt="1"/>
          </p:nvPr>
        </p:nvSpPr>
        <p:spPr>
          <a:xfrm>
            <a:off x="573920" y="4212288"/>
            <a:ext cx="3454323" cy="1873250"/>
          </a:xfrm>
        </p:spPr>
        <p:txBody>
          <a:bodyPr/>
          <a:lstStyle>
            <a:lvl1pPr marL="0" indent="0" algn="l" rtl="0" eaLnBrk="0" fontAlgn="base" hangingPunct="0">
              <a:spcBef>
                <a:spcPct val="0"/>
              </a:spcBef>
              <a:spcAft>
                <a:spcPct val="0"/>
              </a:spcAft>
              <a:buNone/>
              <a:defRPr lang="zh-CN" altLang="en-US" kern="1200" spc="-1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Sans Serif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lang="zh-CN" altLang="en-US" kern="1200" spc="-1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Sans Serif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lang="zh-CN" altLang="en-US" kern="1200" spc="-1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Sans Serif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lang="zh-CN" altLang="en-US" kern="1200" spc="-1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Sans Serif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lang="zh-CN" altLang="en-US" kern="1200" spc="-1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Sans Serif"/>
              </a:defRPr>
            </a:lvl5pPr>
          </a:lstStyle>
          <a:p>
            <a:pPr lvl="0"/>
            <a:r>
              <a:rPr lang="zh-CN" altLang="en-US" dirty="0"/>
              <a:t>单击此处编辑母版副标题样式</a:t>
            </a:r>
          </a:p>
        </p:txBody>
      </p:sp>
    </p:spTree>
    <p:extLst>
      <p:ext uri="{BB962C8B-B14F-4D97-AF65-F5344CB8AC3E}">
        <p14:creationId xmlns:p14="http://schemas.microsoft.com/office/powerpoint/2010/main" val="288231152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结束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703FACF-BF4E-4065-B5E0-68A0C8537569}" type="datetime1">
              <a:rPr lang="zh-CN" altLang="en-US" smtClean="0"/>
              <a:t>2018/10/11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A281492-5497-4E6C-A28B-D1B5E67E4A6E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29"/>
          <p:cNvSpPr txBox="1"/>
          <p:nvPr userDrawn="1"/>
        </p:nvSpPr>
        <p:spPr>
          <a:xfrm>
            <a:off x="438799" y="5173303"/>
            <a:ext cx="2409500" cy="389842"/>
          </a:xfrm>
          <a:prstGeom prst="rect">
            <a:avLst/>
          </a:prstGeom>
          <a:noFill/>
        </p:spPr>
        <p:txBody>
          <a:bodyPr lIns="81272" tIns="40636" rIns="81272" bIns="40636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altLang="zh-CN" sz="2000" b="1" spc="50" dirty="0">
                <a:ln w="11430"/>
                <a:solidFill>
                  <a:schemeClr val="bg1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iip.whu.edu.cn</a:t>
            </a:r>
            <a:endParaRPr lang="zh-CN" altLang="en-US" sz="2000" b="1" spc="50" dirty="0">
              <a:ln w="11430"/>
              <a:solidFill>
                <a:schemeClr val="bg1">
                  <a:lumMod val="50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文本占位符 9"/>
          <p:cNvSpPr>
            <a:spLocks noGrp="1"/>
          </p:cNvSpPr>
          <p:nvPr>
            <p:ph type="body" sz="quarter" idx="13" hasCustomPrompt="1"/>
          </p:nvPr>
        </p:nvSpPr>
        <p:spPr>
          <a:xfrm>
            <a:off x="783537" y="4204527"/>
            <a:ext cx="7731813" cy="951254"/>
          </a:xfrm>
          <a:scene3d>
            <a:camera prst="orthographicFront"/>
            <a:lightRig rig="soft" dir="t"/>
          </a:scene3d>
          <a:sp3d>
            <a:bevelT w="25400" h="55880"/>
          </a:sp3d>
        </p:spPr>
        <p:txBody>
          <a:bodyPr>
            <a:sp3d extrusionH="25400" contourW="25400" prstMaterial="matte">
              <a:bevelT w="25400" h="55880" prst="artDeco"/>
              <a:contourClr>
                <a:schemeClr val="accent6">
                  <a:lumMod val="20000"/>
                  <a:lumOff val="80000"/>
                </a:schemeClr>
              </a:contourClr>
            </a:sp3d>
          </a:bodyPr>
          <a:lstStyle>
            <a:lvl1pPr marL="0" indent="0" algn="l" rtl="0" eaLnBrk="1" fontAlgn="base" hangingPunct="1">
              <a:spcBef>
                <a:spcPct val="0"/>
              </a:spcBef>
              <a:spcAft>
                <a:spcPct val="0"/>
              </a:spcAft>
              <a:buNone/>
              <a:defRPr lang="zh-CN" altLang="en-US" sz="6000" b="1" kern="1200" spc="50" smtClean="0">
                <a:ln w="11430">
                  <a:solidFill>
                    <a:schemeClr val="bg1"/>
                  </a:solidFill>
                </a:ln>
                <a:solidFill>
                  <a:srgbClr val="FFC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itchFamily="34" charset="0"/>
              </a:defRPr>
            </a:lvl1pPr>
          </a:lstStyle>
          <a:p>
            <a:pPr lvl="0"/>
            <a:r>
              <a:rPr lang="zh-CN" altLang="en-US"/>
              <a:t>单击此处编辑母版结束语样式</a:t>
            </a:r>
          </a:p>
        </p:txBody>
      </p:sp>
    </p:spTree>
    <p:extLst>
      <p:ext uri="{BB962C8B-B14F-4D97-AF65-F5344CB8AC3E}">
        <p14:creationId xmlns:p14="http://schemas.microsoft.com/office/powerpoint/2010/main" val="258836415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6D7153-82CF-4CA2-B20F-ABFEA33F86DA}" type="datetime1">
              <a:rPr lang="zh-CN" altLang="en-US" smtClean="0"/>
              <a:t>2018/10/11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5EE56F-5D5A-4077-9A17-BAECC4DE306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874026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93C3B8-C936-4E74-BC03-719B67BA504D}" type="datetime1">
              <a:rPr lang="zh-CN" altLang="en-US" smtClean="0"/>
              <a:t>2018/10/11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5EE56F-5D5A-4077-9A17-BAECC4DE3062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DDC148FA-BED7-4EAF-9956-7153BE430E94}"/>
              </a:ext>
            </a:extLst>
          </p:cNvPr>
          <p:cNvSpPr/>
          <p:nvPr userDrawn="1"/>
        </p:nvSpPr>
        <p:spPr>
          <a:xfrm>
            <a:off x="-2525" y="6414686"/>
            <a:ext cx="9146525" cy="268535"/>
          </a:xfrm>
          <a:prstGeom prst="rect">
            <a:avLst/>
          </a:prstGeom>
          <a:solidFill>
            <a:srgbClr val="BDE5E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2F2F2"/>
              </a:solidFill>
              <a:effectLst/>
              <a:uLnTx/>
              <a:uFillTx/>
              <a:latin typeface="Nexa Light"/>
              <a:cs typeface="+mn-cs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8EA0B656-9E80-4054-82BB-4C766E903A6E}"/>
              </a:ext>
            </a:extLst>
          </p:cNvPr>
          <p:cNvSpPr txBox="1"/>
          <p:nvPr userDrawn="1"/>
        </p:nvSpPr>
        <p:spPr>
          <a:xfrm>
            <a:off x="740134" y="6388144"/>
            <a:ext cx="50511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00A29A"/>
                </a:solidFill>
                <a:effectLst/>
                <a:uLnTx/>
                <a:uFillTx/>
                <a:latin typeface="Times New Roman" panose="02020603050405020304" pitchFamily="18" charset="0"/>
                <a:ea typeface="微软雅黑 Light" panose="020B0502040204020203" pitchFamily="34" charset="-122"/>
                <a:cs typeface="Times New Roman" panose="02020603050405020304" pitchFamily="18" charset="0"/>
              </a:rPr>
              <a:t>Wuhan University &amp; Tencent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rgbClr val="00A29A"/>
              </a:solidFill>
              <a:effectLst/>
              <a:uLnTx/>
              <a:uFillTx/>
              <a:latin typeface="Times New Roman" panose="02020603050405020304" pitchFamily="18" charset="0"/>
              <a:ea typeface="微软雅黑 Light" panose="020B0502040204020203" pitchFamily="34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8729183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845260-B116-4D31-9E9B-0A0B0A2E0DF9}" type="datetime1">
              <a:rPr lang="zh-CN" altLang="en-US" smtClean="0"/>
              <a:t>2018/10/11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5EE56F-5D5A-4077-9A17-BAECC4DE306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961658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29960D-BC05-462C-88E7-816FFC5E1B32}" type="datetime1">
              <a:rPr lang="zh-CN" altLang="en-US" smtClean="0"/>
              <a:t>2018/10/11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5EE56F-5D5A-4077-9A17-BAECC4DE306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188539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A726E-5C79-46D0-8AF9-2152EFD6D122}" type="datetime1">
              <a:rPr lang="zh-CN" altLang="en-US" smtClean="0"/>
              <a:t>2018/10/11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5EE56F-5D5A-4077-9A17-BAECC4DE306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28734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0B6765-66CB-4970-B6D2-E2E287AFE83E}" type="datetime1">
              <a:rPr lang="zh-CN" altLang="en-US" smtClean="0"/>
              <a:t>2018/10/11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5EE56F-5D5A-4077-9A17-BAECC4DE306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468741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D93A55-8099-4E46-9ED2-61C85F6D80CD}" type="datetime1">
              <a:rPr lang="zh-CN" altLang="en-US" smtClean="0"/>
              <a:t>2018/10/11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5EE56F-5D5A-4077-9A17-BAECC4DE306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29752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13008" y="556912"/>
            <a:ext cx="6754543" cy="491232"/>
          </a:xfrm>
        </p:spPr>
        <p:txBody>
          <a:bodyPr/>
          <a:lstStyle>
            <a:lvl1pPr marL="12699" algn="l" rtl="0" eaLnBrk="0" fontAlgn="base" hangingPunct="0">
              <a:spcBef>
                <a:spcPct val="0"/>
              </a:spcBef>
              <a:spcAft>
                <a:spcPct val="0"/>
              </a:spcAft>
              <a:defRPr lang="zh-CN" altLang="en-US" sz="3200" kern="1200" spc="-10">
                <a:solidFill>
                  <a:srgbClr val="80808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Microsoft Sans Serif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13008" y="1825625"/>
            <a:ext cx="8202343" cy="4351338"/>
          </a:xfrm>
        </p:spPr>
        <p:txBody>
          <a:bodyPr/>
          <a:lstStyle>
            <a:lvl1pPr marL="355600" indent="-355600">
              <a:defRPr/>
            </a:lvl1pPr>
            <a:lvl2pPr marL="808038" indent="-350838">
              <a:defRPr/>
            </a:lvl2pPr>
            <a:lvl3pPr marL="1252538" indent="-338138">
              <a:defRPr/>
            </a:lvl3pPr>
            <a:lvl4pPr marL="1704975" indent="-333375">
              <a:defRPr/>
            </a:lvl4pPr>
            <a:lvl5pPr marL="2147888" indent="-319088">
              <a:defRPr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F1F5554-ADEA-4DAF-B29B-7426ECCF6198}" type="datetime1">
              <a:rPr lang="zh-CN" altLang="en-US" smtClean="0"/>
              <a:t>2018/10/11</a:t>
            </a:fld>
            <a:endParaRPr lang="zh-CN" altLang="en-US"/>
          </a:p>
        </p:txBody>
      </p:sp>
      <p:sp>
        <p:nvSpPr>
          <p:cNvPr id="5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057900" y="6356350"/>
            <a:ext cx="2457450" cy="365125"/>
          </a:xfrm>
          <a:ln/>
        </p:spPr>
        <p:txBody>
          <a:bodyPr/>
          <a:lstStyle>
            <a:lvl1pPr>
              <a:defRPr>
                <a:solidFill>
                  <a:srgbClr val="00A29A"/>
                </a:solidFill>
              </a:defRPr>
            </a:lvl1pPr>
          </a:lstStyle>
          <a:p>
            <a:pPr>
              <a:defRPr/>
            </a:pPr>
            <a:fld id="{7D7E7755-B975-45CC-867A-8719B831BEBA}" type="slidenum">
              <a:rPr lang="zh-CN" altLang="en-US" smtClean="0"/>
              <a:pPr>
                <a:defRPr/>
              </a:pPr>
              <a:t>‹#›</a:t>
            </a:fld>
            <a:endParaRPr lang="zh-CN" altLang="en-US" b="1" dirty="0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3" hasCustomPrompt="1"/>
          </p:nvPr>
        </p:nvSpPr>
        <p:spPr>
          <a:xfrm>
            <a:off x="358294" y="1095770"/>
            <a:ext cx="5295900" cy="502263"/>
          </a:xfrm>
        </p:spPr>
        <p:txBody>
          <a:bodyPr/>
          <a:lstStyle>
            <a:lvl1pPr marL="0" indent="0">
              <a:buNone/>
              <a:defRPr lang="zh-CN" altLang="en-US" sz="2800" b="1" kern="1200" spc="-5" smtClean="0">
                <a:solidFill>
                  <a:srgbClr val="5EBFB8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Microsoft Sans Serif"/>
              </a:defRPr>
            </a:lvl1pPr>
          </a:lstStyle>
          <a:p>
            <a:pPr lvl="0"/>
            <a:r>
              <a:rPr lang="zh-CN" altLang="en-US" dirty="0"/>
              <a:t>单击此处编辑母版副标题样式</a:t>
            </a:r>
          </a:p>
        </p:txBody>
      </p:sp>
    </p:spTree>
    <p:extLst>
      <p:ext uri="{BB962C8B-B14F-4D97-AF65-F5344CB8AC3E}">
        <p14:creationId xmlns:p14="http://schemas.microsoft.com/office/powerpoint/2010/main" val="353197877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D7ED57-D033-41D2-92F2-36D1A2F7B7EB}" type="datetime1">
              <a:rPr lang="zh-CN" altLang="en-US" smtClean="0"/>
              <a:t>2018/10/11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5EE56F-5D5A-4077-9A17-BAECC4DE306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998580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AFB4AD-46FE-48F2-BA28-57E1526BEFBB}" type="datetime1">
              <a:rPr lang="zh-CN" altLang="en-US" smtClean="0"/>
              <a:t>2018/10/11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5EE56F-5D5A-4077-9A17-BAECC4DE306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891704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778BDE-F5C5-4139-A71F-C11541F55762}" type="datetime1">
              <a:rPr lang="zh-CN" altLang="en-US" smtClean="0"/>
              <a:t>2018/10/11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5EE56F-5D5A-4077-9A17-BAECC4DE306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826657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5DF55E-BE55-4E47-8B26-266BFFFF52EE}" type="datetime1">
              <a:rPr lang="zh-CN" altLang="en-US" smtClean="0"/>
              <a:t>2018/10/11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5EE56F-5D5A-4077-9A17-BAECC4DE306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881047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8F8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r">
              <a:defRPr/>
            </a:pP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077685" y="3359150"/>
            <a:ext cx="5996765" cy="574508"/>
          </a:xfrm>
        </p:spPr>
        <p:txBody>
          <a:bodyPr anchor="b"/>
          <a:lstStyle>
            <a:lvl1pPr algn="r">
              <a:defRPr sz="3200" b="1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077685" y="3954885"/>
            <a:ext cx="5996765" cy="350965"/>
          </a:xfrm>
        </p:spPr>
        <p:txBody>
          <a:bodyPr/>
          <a:lstStyle>
            <a:lvl1pPr marL="0" indent="0" algn="r">
              <a:buNone/>
              <a:defRPr sz="2000" b="1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39ADDF6-7F06-49B0-BCB8-74A514402A5C}" type="datetime1">
              <a:rPr lang="zh-CN" altLang="en-US" smtClean="0"/>
              <a:t>2018/10/11</a:t>
            </a:fld>
            <a:endParaRPr lang="zh-CN" altLang="en-US"/>
          </a:p>
        </p:txBody>
      </p:sp>
      <p:sp>
        <p:nvSpPr>
          <p:cNvPr id="5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FA2DEFB-A5C2-4D1D-8877-3D5996A6A96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0" y="5230851"/>
            <a:ext cx="9144000" cy="16383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8" name="文本占位符 17"/>
          <p:cNvSpPr>
            <a:spLocks noGrp="1"/>
          </p:cNvSpPr>
          <p:nvPr>
            <p:ph type="body" sz="quarter" idx="13" hasCustomPrompt="1"/>
          </p:nvPr>
        </p:nvSpPr>
        <p:spPr>
          <a:xfrm>
            <a:off x="1077686" y="4333914"/>
            <a:ext cx="6002962" cy="466274"/>
          </a:xfrm>
        </p:spPr>
        <p:txBody>
          <a:bodyPr/>
          <a:lstStyle>
            <a:lvl1pPr marL="0" indent="0" algn="r">
              <a:buNone/>
              <a:defRPr lang="zh-CN" altLang="en-US" sz="1800" kern="120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 单位</a:t>
            </a:r>
          </a:p>
        </p:txBody>
      </p:sp>
      <p:sp>
        <p:nvSpPr>
          <p:cNvPr id="20" name="文本占位符 19"/>
          <p:cNvSpPr>
            <a:spLocks noGrp="1"/>
          </p:cNvSpPr>
          <p:nvPr>
            <p:ph type="body" sz="quarter" idx="14" hasCustomPrompt="1"/>
          </p:nvPr>
        </p:nvSpPr>
        <p:spPr>
          <a:xfrm>
            <a:off x="4210051" y="4861186"/>
            <a:ext cx="2870750" cy="388937"/>
          </a:xfrm>
        </p:spPr>
        <p:txBody>
          <a:bodyPr/>
          <a:lstStyle>
            <a:lvl1pPr marL="0" indent="0" algn="r" rtl="0" eaLnBrk="1" fontAlgn="base" hangingPunct="1">
              <a:spcBef>
                <a:spcPct val="0"/>
              </a:spcBef>
              <a:spcAft>
                <a:spcPct val="0"/>
              </a:spcAft>
              <a:buNone/>
              <a:defRPr lang="zh-CN" altLang="en-US" sz="2000" b="1" kern="1200" smtClean="0">
                <a:solidFill>
                  <a:srgbClr val="7030A0"/>
                </a:solidFill>
                <a:latin typeface="微软雅黑" pitchFamily="34" charset="-122"/>
                <a:ea typeface="微软雅黑" pitchFamily="34" charset="-122"/>
                <a:cs typeface="+mn-cs"/>
              </a:defRPr>
            </a:lvl1pPr>
            <a:lvl2pPr algn="r" rtl="0" eaLnBrk="1" fontAlgn="base" hangingPunct="1">
              <a:spcBef>
                <a:spcPct val="0"/>
              </a:spcBef>
              <a:spcAft>
                <a:spcPct val="0"/>
              </a:spcAft>
              <a:defRPr lang="zh-CN" altLang="en-US" sz="2000" b="1" kern="1200" smtClean="0">
                <a:solidFill>
                  <a:srgbClr val="7030A0"/>
                </a:solidFill>
                <a:latin typeface="微软雅黑" pitchFamily="34" charset="-122"/>
                <a:ea typeface="微软雅黑" pitchFamily="34" charset="-122"/>
                <a:cs typeface="+mn-cs"/>
              </a:defRPr>
            </a:lvl2pPr>
            <a:lvl3pPr algn="r" rtl="0" eaLnBrk="1" fontAlgn="base" hangingPunct="1">
              <a:spcBef>
                <a:spcPct val="0"/>
              </a:spcBef>
              <a:spcAft>
                <a:spcPct val="0"/>
              </a:spcAft>
              <a:defRPr lang="zh-CN" altLang="en-US" sz="2000" b="1" kern="1200" smtClean="0">
                <a:solidFill>
                  <a:srgbClr val="7030A0"/>
                </a:solidFill>
                <a:latin typeface="微软雅黑" pitchFamily="34" charset="-122"/>
                <a:ea typeface="微软雅黑" pitchFamily="34" charset="-122"/>
                <a:cs typeface="+mn-cs"/>
              </a:defRPr>
            </a:lvl3pPr>
            <a:lvl4pPr algn="r" rtl="0" eaLnBrk="1" fontAlgn="base" hangingPunct="1">
              <a:spcBef>
                <a:spcPct val="0"/>
              </a:spcBef>
              <a:spcAft>
                <a:spcPct val="0"/>
              </a:spcAft>
              <a:defRPr lang="zh-CN" altLang="en-US" sz="2000" b="1" kern="1200" smtClean="0">
                <a:solidFill>
                  <a:srgbClr val="7030A0"/>
                </a:solidFill>
                <a:latin typeface="微软雅黑" pitchFamily="34" charset="-122"/>
                <a:ea typeface="微软雅黑" pitchFamily="34" charset="-122"/>
                <a:cs typeface="+mn-cs"/>
              </a:defRPr>
            </a:lvl4pPr>
            <a:lvl5pPr algn="r" rtl="0" eaLnBrk="1" fontAlgn="base" hangingPunct="1">
              <a:spcBef>
                <a:spcPct val="0"/>
              </a:spcBef>
              <a:spcAft>
                <a:spcPct val="0"/>
              </a:spcAft>
              <a:defRPr lang="zh-CN" altLang="en-US" sz="2000" b="1" kern="1200" smtClean="0">
                <a:solidFill>
                  <a:srgbClr val="7030A0"/>
                </a:solidFill>
                <a:latin typeface="微软雅黑" pitchFamily="34" charset="-122"/>
                <a:ea typeface="微软雅黑" pitchFamily="34" charset="-122"/>
                <a:cs typeface="+mn-cs"/>
              </a:defRPr>
            </a:lvl5pPr>
          </a:lstStyle>
          <a:p>
            <a:pPr lvl="0"/>
            <a:r>
              <a:rPr lang="zh-CN" altLang="en-US" dirty="0"/>
              <a:t>单击此处编辑母版文本样式 姓名</a:t>
            </a:r>
          </a:p>
        </p:txBody>
      </p:sp>
      <p:sp>
        <p:nvSpPr>
          <p:cNvPr id="22" name="文本占位符 21"/>
          <p:cNvSpPr>
            <a:spLocks noGrp="1"/>
          </p:cNvSpPr>
          <p:nvPr>
            <p:ph type="body" sz="quarter" idx="15" hasCustomPrompt="1"/>
          </p:nvPr>
        </p:nvSpPr>
        <p:spPr>
          <a:xfrm>
            <a:off x="4210051" y="5283216"/>
            <a:ext cx="2870597" cy="491653"/>
          </a:xfrm>
        </p:spPr>
        <p:txBody>
          <a:bodyPr/>
          <a:lstStyle>
            <a:lvl1pPr marL="0" indent="0" algn="r" rtl="0" eaLnBrk="1" fontAlgn="base" hangingPunct="1">
              <a:spcBef>
                <a:spcPct val="0"/>
              </a:spcBef>
              <a:spcAft>
                <a:spcPct val="0"/>
              </a:spcAft>
              <a:buNone/>
              <a:defRPr lang="zh-CN" altLang="en-US" sz="1800" b="1" kern="120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cs typeface="+mn-cs"/>
              </a:defRPr>
            </a:lvl1pPr>
            <a:lvl2pPr algn="r" rtl="0" eaLnBrk="1" fontAlgn="base" hangingPunct="1">
              <a:spcBef>
                <a:spcPct val="0"/>
              </a:spcBef>
              <a:spcAft>
                <a:spcPct val="0"/>
              </a:spcAft>
              <a:defRPr lang="zh-CN" altLang="en-US" b="1" kern="120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cs typeface="+mn-cs"/>
              </a:defRPr>
            </a:lvl2pPr>
            <a:lvl3pPr algn="r" rtl="0" eaLnBrk="1" fontAlgn="base" hangingPunct="1">
              <a:spcBef>
                <a:spcPct val="0"/>
              </a:spcBef>
              <a:spcAft>
                <a:spcPct val="0"/>
              </a:spcAft>
              <a:defRPr lang="zh-CN" altLang="en-US" b="1" kern="120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cs typeface="+mn-cs"/>
              </a:defRPr>
            </a:lvl3pPr>
            <a:lvl4pPr algn="r" rtl="0" eaLnBrk="1" fontAlgn="base" hangingPunct="1">
              <a:spcBef>
                <a:spcPct val="0"/>
              </a:spcBef>
              <a:spcAft>
                <a:spcPct val="0"/>
              </a:spcAft>
              <a:defRPr lang="zh-CN" altLang="en-US" b="1" kern="120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cs typeface="+mn-cs"/>
              </a:defRPr>
            </a:lvl4pPr>
            <a:lvl5pPr algn="r" rtl="0" eaLnBrk="1" fontAlgn="base" hangingPunct="1">
              <a:spcBef>
                <a:spcPct val="0"/>
              </a:spcBef>
              <a:spcAft>
                <a:spcPct val="0"/>
              </a:spcAft>
              <a:defRPr lang="zh-CN" altLang="en-US" b="1" kern="120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cs typeface="+mn-cs"/>
              </a:defRPr>
            </a:lvl5pPr>
          </a:lstStyle>
          <a:p>
            <a:pPr lvl="0"/>
            <a:r>
              <a:rPr lang="zh-CN" altLang="en-US" dirty="0"/>
              <a:t>单击此处编辑母版文本样式 邮箱</a:t>
            </a:r>
          </a:p>
        </p:txBody>
      </p:sp>
      <p:grpSp>
        <p:nvGrpSpPr>
          <p:cNvPr id="21" name="组合 5">
            <a:extLst>
              <a:ext uri="{FF2B5EF4-FFF2-40B4-BE49-F238E27FC236}">
                <a16:creationId xmlns:a16="http://schemas.microsoft.com/office/drawing/2014/main" xmlns="" id="{EC921301-207F-43D5-8920-63AABDCDBE32}"/>
              </a:ext>
            </a:extLst>
          </p:cNvPr>
          <p:cNvGrpSpPr>
            <a:grpSpLocks/>
          </p:cNvGrpSpPr>
          <p:nvPr userDrawn="1"/>
        </p:nvGrpSpPr>
        <p:grpSpPr bwMode="auto">
          <a:xfrm>
            <a:off x="628650" y="1558129"/>
            <a:ext cx="3348059" cy="891505"/>
            <a:chOff x="515938" y="457200"/>
            <a:chExt cx="3243262" cy="863600"/>
          </a:xfrm>
        </p:grpSpPr>
        <p:pic>
          <p:nvPicPr>
            <p:cNvPr id="23" name="Picture 2" descr="C:\Users\gpfeng\Desktop\图片1.jpg">
              <a:extLst>
                <a:ext uri="{FF2B5EF4-FFF2-40B4-BE49-F238E27FC236}">
                  <a16:creationId xmlns:a16="http://schemas.microsoft.com/office/drawing/2014/main" xmlns="" id="{0D31342E-C858-48F4-A0B2-32A3151C15A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15938" y="457200"/>
              <a:ext cx="868362" cy="863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4" name="Picture 10" descr="http://bbs.whu.edu.cn/wForum/bbscon.php?bid=38&amp;id=340316&amp;ap=320">
              <a:extLst>
                <a:ext uri="{FF2B5EF4-FFF2-40B4-BE49-F238E27FC236}">
                  <a16:creationId xmlns:a16="http://schemas.microsoft.com/office/drawing/2014/main" xmlns="" id="{CFC24F39-28BA-4E6E-BE9B-DF7A558880F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00200" y="511175"/>
              <a:ext cx="2159000" cy="738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25" name="图片 24">
            <a:extLst>
              <a:ext uri="{FF2B5EF4-FFF2-40B4-BE49-F238E27FC236}">
                <a16:creationId xmlns:a16="http://schemas.microsoft.com/office/drawing/2014/main" xmlns="" id="{CC9F086A-CA62-4FD3-B9D5-3DB18B9FDB4E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7879" y="1783491"/>
            <a:ext cx="3374342" cy="4508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889373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40950" y="288588"/>
            <a:ext cx="6519056" cy="624522"/>
          </a:xfrm>
        </p:spPr>
        <p:txBody>
          <a:bodyPr>
            <a:noAutofit/>
          </a:bodyPr>
          <a:lstStyle>
            <a:lvl1pPr>
              <a:defRPr sz="2800">
                <a:latin typeface="+mj-lt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24967AA-BFF2-4910-A52B-14E7A275D154}" type="datetime1">
              <a:rPr lang="zh-CN" altLang="en-US" smtClean="0"/>
              <a:t>2018/10/11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A281492-5497-4E6C-A28B-D1B5E67E4A6E}" type="slidenum">
              <a:rPr lang="zh-CN" altLang="en-US" smtClean="0"/>
              <a:pPr>
                <a:defRPr/>
              </a:pPr>
              <a:t>‹#›</a:t>
            </a:fld>
            <a:endParaRPr lang="zh-CN" altLang="en-US" dirty="0"/>
          </a:p>
        </p:txBody>
      </p:sp>
      <p:sp>
        <p:nvSpPr>
          <p:cNvPr id="65" name="灯片编号占位符 3"/>
          <p:cNvSpPr txBox="1">
            <a:spLocks/>
          </p:cNvSpPr>
          <p:nvPr userDrawn="1"/>
        </p:nvSpPr>
        <p:spPr bwMode="auto">
          <a:xfrm>
            <a:off x="6829424" y="1"/>
            <a:ext cx="20574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r" defTabSz="914400" rtl="0" eaLnBrk="1" latinLnBrk="0" hangingPunct="1">
              <a:defRPr sz="1400" kern="1200" smtClean="0">
                <a:solidFill>
                  <a:srgbClr val="00A29A"/>
                </a:solidFill>
                <a:latin typeface="+mn-lt"/>
                <a:ea typeface="宋体" pitchFamily="2" charset="-122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2B5EE56F-5D5A-4077-9A17-BAECC4DE3062}" type="slidenum">
              <a:rPr lang="zh-CN" altLang="en-US" sz="1400" smtClean="0"/>
              <a:pPr/>
              <a:t>‹#›</a:t>
            </a:fld>
            <a:endParaRPr lang="zh-CN" altLang="en-US" sz="1400"/>
          </a:p>
        </p:txBody>
      </p:sp>
      <p:sp>
        <p:nvSpPr>
          <p:cNvPr id="66" name="矩形 65"/>
          <p:cNvSpPr/>
          <p:nvPr userDrawn="1"/>
        </p:nvSpPr>
        <p:spPr>
          <a:xfrm>
            <a:off x="700772" y="992462"/>
            <a:ext cx="3805850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lnSpc>
                <a:spcPct val="200000"/>
              </a:lnSpc>
              <a:buClr>
                <a:srgbClr val="47BBB5"/>
              </a:buClr>
              <a:buFont typeface="Wingdings" panose="05000000000000000000" pitchFamily="2" charset="2"/>
              <a:buChar char="n"/>
            </a:pPr>
            <a:r>
              <a:rPr lang="en-US" altLang="zh-CN" sz="2400" dirty="0"/>
              <a:t>In-Loop Filter in HM16.16</a:t>
            </a:r>
          </a:p>
        </p:txBody>
      </p:sp>
      <p:sp>
        <p:nvSpPr>
          <p:cNvPr id="67" name="矩形 66"/>
          <p:cNvSpPr/>
          <p:nvPr userDrawn="1"/>
        </p:nvSpPr>
        <p:spPr>
          <a:xfrm>
            <a:off x="1" y="289336"/>
            <a:ext cx="485774" cy="628878"/>
          </a:xfrm>
          <a:prstGeom prst="rect">
            <a:avLst/>
          </a:prstGeom>
          <a:solidFill>
            <a:srgbClr val="BDE5E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5EBFB8"/>
              </a:solidFill>
              <a:effectLst/>
              <a:uLnTx/>
              <a:uFillTx/>
              <a:latin typeface="+mj-lt"/>
              <a:cs typeface="+mn-cs"/>
            </a:endParaRPr>
          </a:p>
        </p:txBody>
      </p:sp>
      <p:sp>
        <p:nvSpPr>
          <p:cNvPr id="69" name="矩形 68"/>
          <p:cNvSpPr/>
          <p:nvPr userDrawn="1"/>
        </p:nvSpPr>
        <p:spPr>
          <a:xfrm>
            <a:off x="556212" y="288588"/>
            <a:ext cx="114300" cy="628878"/>
          </a:xfrm>
          <a:prstGeom prst="rect">
            <a:avLst/>
          </a:prstGeom>
          <a:solidFill>
            <a:srgbClr val="BDE5E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5EBFB8"/>
              </a:solidFill>
              <a:effectLst/>
              <a:uLnTx/>
              <a:uFillTx/>
              <a:latin typeface="+mj-lt"/>
              <a:cs typeface="+mn-cs"/>
            </a:endParaRPr>
          </a:p>
        </p:txBody>
      </p:sp>
      <p:grpSp>
        <p:nvGrpSpPr>
          <p:cNvPr id="70" name="组合 69"/>
          <p:cNvGrpSpPr/>
          <p:nvPr userDrawn="1"/>
        </p:nvGrpSpPr>
        <p:grpSpPr>
          <a:xfrm>
            <a:off x="1108400" y="1785175"/>
            <a:ext cx="6898279" cy="4579215"/>
            <a:chOff x="275124" y="86554"/>
            <a:chExt cx="7473050" cy="3720569"/>
          </a:xfrm>
        </p:grpSpPr>
        <p:sp>
          <p:nvSpPr>
            <p:cNvPr id="71" name="Rectangle 65"/>
            <p:cNvSpPr>
              <a:spLocks noChangeArrowheads="1"/>
            </p:cNvSpPr>
            <p:nvPr/>
          </p:nvSpPr>
          <p:spPr bwMode="auto">
            <a:xfrm>
              <a:off x="2943291" y="981075"/>
              <a:ext cx="1123046" cy="1590675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altLang="zh-CN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72" name="流程图: 或者 71"/>
            <p:cNvSpPr/>
            <p:nvPr/>
          </p:nvSpPr>
          <p:spPr>
            <a:xfrm>
              <a:off x="4803869" y="1979070"/>
              <a:ext cx="322687" cy="322687"/>
            </a:xfrm>
            <a:prstGeom prst="flowChartOr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73" name="Rectangle 61"/>
            <p:cNvSpPr>
              <a:spLocks noChangeArrowheads="1"/>
            </p:cNvSpPr>
            <p:nvPr/>
          </p:nvSpPr>
          <p:spPr bwMode="auto">
            <a:xfrm>
              <a:off x="4487432" y="308545"/>
              <a:ext cx="957600" cy="518400"/>
            </a:xfrm>
            <a:prstGeom prst="rect">
              <a:avLst/>
            </a:prstGeom>
            <a:solidFill>
              <a:srgbClr val="E0D8B8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4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Trans./</a:t>
              </a:r>
              <a:br>
                <a:rPr lang="en-US" altLang="zh-CN" sz="14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</a:br>
              <a:r>
                <a:rPr lang="en-US" altLang="zh-CN" sz="14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Quant</a:t>
              </a:r>
            </a:p>
          </p:txBody>
        </p:sp>
        <p:sp>
          <p:nvSpPr>
            <p:cNvPr id="74" name="Rectangle 11"/>
            <p:cNvSpPr>
              <a:spLocks noChangeArrowheads="1"/>
            </p:cNvSpPr>
            <p:nvPr/>
          </p:nvSpPr>
          <p:spPr bwMode="auto">
            <a:xfrm>
              <a:off x="4487432" y="1182193"/>
              <a:ext cx="956172" cy="518400"/>
            </a:xfrm>
            <a:prstGeom prst="rect">
              <a:avLst/>
            </a:prstGeom>
            <a:solidFill>
              <a:srgbClr val="E0D8B8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altLang="zh-CN" sz="14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5" name="矩形 74"/>
            <p:cNvSpPr/>
            <p:nvPr/>
          </p:nvSpPr>
          <p:spPr>
            <a:xfrm>
              <a:off x="5981688" y="1182193"/>
              <a:ext cx="957600" cy="518400"/>
            </a:xfrm>
            <a:prstGeom prst="rect">
              <a:avLst/>
            </a:prstGeom>
            <a:solidFill>
              <a:srgbClr val="A06E50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4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Entropy</a:t>
              </a:r>
            </a:p>
            <a:p>
              <a:pPr algn="ctr"/>
              <a:r>
                <a:rPr lang="en-US" altLang="zh-CN" sz="14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Coder</a:t>
              </a:r>
            </a:p>
          </p:txBody>
        </p:sp>
        <p:cxnSp>
          <p:nvCxnSpPr>
            <p:cNvPr id="76" name="直接箭头连接符 75"/>
            <p:cNvCxnSpPr>
              <a:endCxn id="77" idx="2"/>
            </p:cNvCxnSpPr>
            <p:nvPr/>
          </p:nvCxnSpPr>
          <p:spPr bwMode="auto">
            <a:xfrm>
              <a:off x="2253253" y="567745"/>
              <a:ext cx="1094017" cy="0"/>
            </a:xfrm>
            <a:prstGeom prst="straightConnector1">
              <a:avLst/>
            </a:prstGeom>
            <a:solidFill>
              <a:schemeClr val="accent1"/>
            </a:solidFill>
            <a:ln w="22225" cap="flat" cmpd="sng" algn="ctr">
              <a:solidFill>
                <a:schemeClr val="tx1"/>
              </a:solidFill>
              <a:prstDash val="solid"/>
              <a:bevel/>
              <a:headEnd type="none" w="med" len="med"/>
              <a:tailEnd type="triangle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77" name="流程图: 或者 76"/>
            <p:cNvSpPr/>
            <p:nvPr/>
          </p:nvSpPr>
          <p:spPr>
            <a:xfrm>
              <a:off x="3347270" y="406401"/>
              <a:ext cx="322687" cy="322687"/>
            </a:xfrm>
            <a:prstGeom prst="flowChartOr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78" name="直接箭头连接符 77"/>
            <p:cNvCxnSpPr>
              <a:stCxn id="77" idx="6"/>
              <a:endCxn id="73" idx="1"/>
            </p:cNvCxnSpPr>
            <p:nvPr/>
          </p:nvCxnSpPr>
          <p:spPr bwMode="auto">
            <a:xfrm>
              <a:off x="3669957" y="567745"/>
              <a:ext cx="817475" cy="0"/>
            </a:xfrm>
            <a:prstGeom prst="straightConnector1">
              <a:avLst/>
            </a:prstGeom>
            <a:solidFill>
              <a:schemeClr val="accent1"/>
            </a:solidFill>
            <a:ln w="22225" cap="flat" cmpd="sng" algn="ctr">
              <a:solidFill>
                <a:schemeClr val="tx1"/>
              </a:solidFill>
              <a:prstDash val="solid"/>
              <a:bevel/>
              <a:headEnd type="none" w="med" len="med"/>
              <a:tailEnd type="triangle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9" name="直接箭头连接符 78"/>
            <p:cNvCxnSpPr>
              <a:stCxn id="73" idx="2"/>
              <a:endCxn id="74" idx="0"/>
            </p:cNvCxnSpPr>
            <p:nvPr/>
          </p:nvCxnSpPr>
          <p:spPr bwMode="auto">
            <a:xfrm flipH="1">
              <a:off x="4965518" y="826945"/>
              <a:ext cx="714" cy="355248"/>
            </a:xfrm>
            <a:prstGeom prst="straightConnector1">
              <a:avLst/>
            </a:prstGeom>
            <a:solidFill>
              <a:schemeClr val="accent1"/>
            </a:solidFill>
            <a:ln w="22225" cap="flat" cmpd="sng" algn="ctr">
              <a:solidFill>
                <a:schemeClr val="tx1"/>
              </a:solidFill>
              <a:prstDash val="solid"/>
              <a:bevel/>
              <a:headEnd type="none" w="med" len="med"/>
              <a:tailEnd type="triangle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0" name="直接箭头连接符 79"/>
            <p:cNvCxnSpPr>
              <a:stCxn id="74" idx="2"/>
              <a:endCxn id="72" idx="0"/>
            </p:cNvCxnSpPr>
            <p:nvPr/>
          </p:nvCxnSpPr>
          <p:spPr bwMode="auto">
            <a:xfrm flipH="1">
              <a:off x="4965213" y="1700593"/>
              <a:ext cx="305" cy="278477"/>
            </a:xfrm>
            <a:prstGeom prst="straightConnector1">
              <a:avLst/>
            </a:prstGeom>
            <a:solidFill>
              <a:schemeClr val="accent1"/>
            </a:solidFill>
            <a:ln w="22225" cap="flat" cmpd="sng" algn="ctr">
              <a:solidFill>
                <a:schemeClr val="tx1"/>
              </a:solidFill>
              <a:prstDash val="solid"/>
              <a:bevel/>
              <a:headEnd type="none" w="med" len="med"/>
              <a:tailEnd type="triangle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1" name="肘形连接符 80"/>
            <p:cNvCxnSpPr>
              <a:stCxn id="73" idx="3"/>
              <a:endCxn id="75" idx="0"/>
            </p:cNvCxnSpPr>
            <p:nvPr/>
          </p:nvCxnSpPr>
          <p:spPr bwMode="auto">
            <a:xfrm>
              <a:off x="5445032" y="567745"/>
              <a:ext cx="1015456" cy="614448"/>
            </a:xfrm>
            <a:prstGeom prst="bentConnector2">
              <a:avLst/>
            </a:prstGeom>
            <a:solidFill>
              <a:schemeClr val="accent1"/>
            </a:solidFill>
            <a:ln w="22225" cap="flat" cmpd="sng" algn="ctr">
              <a:solidFill>
                <a:schemeClr val="tx1"/>
              </a:solidFill>
              <a:prstDash val="sysDash"/>
              <a:bevel/>
              <a:headEnd type="none" w="med" len="med"/>
              <a:tailEnd type="triangle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2" name="直接箭头连接符 81"/>
            <p:cNvCxnSpPr>
              <a:stCxn id="71" idx="0"/>
              <a:endCxn id="77" idx="4"/>
            </p:cNvCxnSpPr>
            <p:nvPr/>
          </p:nvCxnSpPr>
          <p:spPr bwMode="auto">
            <a:xfrm flipV="1">
              <a:off x="3504814" y="729088"/>
              <a:ext cx="3800" cy="251987"/>
            </a:xfrm>
            <a:prstGeom prst="straightConnector1">
              <a:avLst/>
            </a:prstGeom>
            <a:solidFill>
              <a:schemeClr val="accent1"/>
            </a:solidFill>
            <a:ln w="22225" cap="flat" cmpd="sng" algn="ctr">
              <a:solidFill>
                <a:schemeClr val="tx1"/>
              </a:solidFill>
              <a:prstDash val="solid"/>
              <a:bevel/>
              <a:headEnd type="none" w="med" len="med"/>
              <a:tailEnd type="triangle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83" name="Rectangle 65"/>
            <p:cNvSpPr>
              <a:spLocks noChangeArrowheads="1"/>
            </p:cNvSpPr>
            <p:nvPr/>
          </p:nvSpPr>
          <p:spPr bwMode="auto">
            <a:xfrm>
              <a:off x="3098629" y="1162701"/>
              <a:ext cx="846000" cy="554525"/>
            </a:xfrm>
            <a:prstGeom prst="rect">
              <a:avLst/>
            </a:prstGeom>
            <a:solidFill>
              <a:srgbClr val="61B296"/>
            </a:solidFill>
            <a:ln w="25400">
              <a:solidFill>
                <a:schemeClr val="tx1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altLang="zh-CN" sz="14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84" name="肘形连接符 83"/>
            <p:cNvCxnSpPr>
              <a:stCxn id="117" idx="3"/>
              <a:endCxn id="75" idx="2"/>
            </p:cNvCxnSpPr>
            <p:nvPr/>
          </p:nvCxnSpPr>
          <p:spPr bwMode="auto">
            <a:xfrm flipV="1">
              <a:off x="5443604" y="1700593"/>
              <a:ext cx="1016884" cy="1499211"/>
            </a:xfrm>
            <a:prstGeom prst="bentConnector2">
              <a:avLst/>
            </a:prstGeom>
            <a:solidFill>
              <a:schemeClr val="accent1"/>
            </a:solidFill>
            <a:ln w="22225" cap="flat" cmpd="sng" algn="ctr">
              <a:solidFill>
                <a:schemeClr val="tx1"/>
              </a:solidFill>
              <a:prstDash val="sysDash"/>
              <a:bevel/>
              <a:headEnd type="none" w="med" len="med"/>
              <a:tailEnd type="triangle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grpSp>
          <p:nvGrpSpPr>
            <p:cNvPr id="85" name="组合 84"/>
            <p:cNvGrpSpPr/>
            <p:nvPr/>
          </p:nvGrpSpPr>
          <p:grpSpPr>
            <a:xfrm>
              <a:off x="2943291" y="2847870"/>
              <a:ext cx="2500313" cy="703868"/>
              <a:chOff x="2943291" y="2847870"/>
              <a:chExt cx="2500313" cy="703868"/>
            </a:xfrm>
          </p:grpSpPr>
          <p:sp>
            <p:nvSpPr>
              <p:cNvPr id="117" name="Rectangle 66"/>
              <p:cNvSpPr>
                <a:spLocks noChangeArrowheads="1"/>
              </p:cNvSpPr>
              <p:nvPr/>
            </p:nvSpPr>
            <p:spPr bwMode="auto">
              <a:xfrm>
                <a:off x="2943291" y="2847870"/>
                <a:ext cx="2500313" cy="703868"/>
              </a:xfrm>
              <a:prstGeom prst="rect">
                <a:avLst/>
              </a:prstGeom>
              <a:solidFill>
                <a:schemeClr val="bg1"/>
              </a:solidFill>
              <a:ln w="25400">
                <a:solidFill>
                  <a:srgbClr val="FF0000"/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altLang="zh-CN" sz="200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grpSp>
            <p:nvGrpSpPr>
              <p:cNvPr id="118" name="组合 117"/>
              <p:cNvGrpSpPr/>
              <p:nvPr/>
            </p:nvGrpSpPr>
            <p:grpSpPr>
              <a:xfrm>
                <a:off x="3116513" y="2970513"/>
                <a:ext cx="2153868" cy="458582"/>
                <a:chOff x="3112758" y="2984353"/>
                <a:chExt cx="2153868" cy="458582"/>
              </a:xfrm>
            </p:grpSpPr>
            <p:sp>
              <p:nvSpPr>
                <p:cNvPr id="119" name="Rectangle 66"/>
                <p:cNvSpPr>
                  <a:spLocks noChangeArrowheads="1"/>
                </p:cNvSpPr>
                <p:nvPr/>
              </p:nvSpPr>
              <p:spPr bwMode="auto">
                <a:xfrm>
                  <a:off x="3112758" y="2984353"/>
                  <a:ext cx="594000" cy="458582"/>
                </a:xfrm>
                <a:prstGeom prst="rect">
                  <a:avLst/>
                </a:prstGeom>
                <a:solidFill>
                  <a:srgbClr val="4E98A1"/>
                </a:solidFill>
                <a:ln w="25400">
                  <a:solidFill>
                    <a:schemeClr val="tx1"/>
                  </a:solidFill>
                  <a:prstDash val="soli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zh-CN" sz="1400" b="1" dirty="0"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SAO</a:t>
                  </a:r>
                </a:p>
              </p:txBody>
            </p:sp>
            <p:sp>
              <p:nvSpPr>
                <p:cNvPr id="120" name="Rectangle 66"/>
                <p:cNvSpPr>
                  <a:spLocks noChangeArrowheads="1"/>
                </p:cNvSpPr>
                <p:nvPr/>
              </p:nvSpPr>
              <p:spPr bwMode="auto">
                <a:xfrm>
                  <a:off x="4672626" y="2992251"/>
                  <a:ext cx="594000" cy="442787"/>
                </a:xfrm>
                <a:prstGeom prst="rect">
                  <a:avLst/>
                </a:prstGeom>
                <a:solidFill>
                  <a:srgbClr val="4E98A1"/>
                </a:solidFill>
                <a:ln w="25400">
                  <a:solidFill>
                    <a:schemeClr val="tx1"/>
                  </a:solidFill>
                  <a:prstDash val="soli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zh-CN" sz="1400" b="1" dirty="0"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DBF</a:t>
                  </a:r>
                </a:p>
              </p:txBody>
            </p:sp>
            <p:cxnSp>
              <p:nvCxnSpPr>
                <p:cNvPr id="121" name="直接箭头连接符 120"/>
                <p:cNvCxnSpPr>
                  <a:stCxn id="120" idx="1"/>
                  <a:endCxn id="119" idx="3"/>
                </p:cNvCxnSpPr>
                <p:nvPr/>
              </p:nvCxnSpPr>
              <p:spPr bwMode="auto">
                <a:xfrm flipH="1" flipV="1">
                  <a:off x="3706758" y="3213644"/>
                  <a:ext cx="965869" cy="1"/>
                </a:xfrm>
                <a:prstGeom prst="straightConnector1">
                  <a:avLst/>
                </a:prstGeom>
                <a:solidFill>
                  <a:schemeClr val="accent1"/>
                </a:solidFill>
                <a:ln w="22225" cap="flat" cmpd="sng" algn="ctr">
                  <a:solidFill>
                    <a:schemeClr val="tx1"/>
                  </a:solidFill>
                  <a:prstDash val="solid"/>
                  <a:bevel/>
                  <a:headEnd type="none" w="med" len="med"/>
                  <a:tailEnd type="triangle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cxnSp>
          </p:grpSp>
        </p:grpSp>
        <p:cxnSp>
          <p:nvCxnSpPr>
            <p:cNvPr id="86" name="直接箭头连接符 85"/>
            <p:cNvCxnSpPr>
              <a:stCxn id="72" idx="4"/>
              <a:endCxn id="120" idx="0"/>
            </p:cNvCxnSpPr>
            <p:nvPr/>
          </p:nvCxnSpPr>
          <p:spPr bwMode="auto">
            <a:xfrm>
              <a:off x="4965213" y="2301757"/>
              <a:ext cx="8168" cy="676654"/>
            </a:xfrm>
            <a:prstGeom prst="straightConnector1">
              <a:avLst/>
            </a:prstGeom>
            <a:solidFill>
              <a:schemeClr val="accent1"/>
            </a:solidFill>
            <a:ln w="22225" cap="flat" cmpd="sng" algn="ctr">
              <a:solidFill>
                <a:schemeClr val="tx1"/>
              </a:solidFill>
              <a:prstDash val="solid"/>
              <a:bevel/>
              <a:headEnd type="none" w="med" len="med"/>
              <a:tailEnd type="triangle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87" name="Rectangle 65"/>
            <p:cNvSpPr>
              <a:spLocks noChangeArrowheads="1"/>
            </p:cNvSpPr>
            <p:nvPr/>
          </p:nvSpPr>
          <p:spPr bwMode="auto">
            <a:xfrm>
              <a:off x="3090555" y="1860743"/>
              <a:ext cx="846000" cy="554525"/>
            </a:xfrm>
            <a:prstGeom prst="rect">
              <a:avLst/>
            </a:prstGeom>
            <a:solidFill>
              <a:srgbClr val="61B296"/>
            </a:solidFill>
            <a:ln w="25400">
              <a:solidFill>
                <a:schemeClr val="tx1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altLang="zh-CN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88" name="直接箭头连接符 87"/>
            <p:cNvCxnSpPr>
              <a:endCxn id="72" idx="2"/>
            </p:cNvCxnSpPr>
            <p:nvPr/>
          </p:nvCxnSpPr>
          <p:spPr bwMode="auto">
            <a:xfrm>
              <a:off x="4082117" y="2140414"/>
              <a:ext cx="721752" cy="0"/>
            </a:xfrm>
            <a:prstGeom prst="straightConnector1">
              <a:avLst/>
            </a:prstGeom>
            <a:solidFill>
              <a:schemeClr val="accent1"/>
            </a:solidFill>
            <a:ln w="22225" cap="flat" cmpd="sng" algn="ctr">
              <a:solidFill>
                <a:schemeClr val="tx1"/>
              </a:solidFill>
              <a:prstDash val="solid"/>
              <a:bevel/>
              <a:headEnd type="none" w="med" len="med"/>
              <a:tailEnd type="triangle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9" name="肘形连接符 88"/>
            <p:cNvCxnSpPr>
              <a:stCxn id="117" idx="1"/>
              <a:endCxn id="113" idx="2"/>
            </p:cNvCxnSpPr>
            <p:nvPr/>
          </p:nvCxnSpPr>
          <p:spPr bwMode="auto">
            <a:xfrm rot="10800000">
              <a:off x="1718169" y="2452774"/>
              <a:ext cx="1225123" cy="747031"/>
            </a:xfrm>
            <a:prstGeom prst="bentConnector2">
              <a:avLst/>
            </a:prstGeom>
            <a:solidFill>
              <a:schemeClr val="accent1"/>
            </a:solidFill>
            <a:ln w="22225" cap="flat" cmpd="sng" algn="ctr">
              <a:solidFill>
                <a:schemeClr val="tx1"/>
              </a:solidFill>
              <a:prstDash val="solid"/>
              <a:bevel/>
              <a:headEnd type="none" w="med" len="med"/>
              <a:tailEnd type="triangle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90" name="直接箭头连接符 89"/>
            <p:cNvCxnSpPr>
              <a:stCxn id="113" idx="3"/>
              <a:endCxn id="87" idx="1"/>
            </p:cNvCxnSpPr>
            <p:nvPr/>
          </p:nvCxnSpPr>
          <p:spPr bwMode="auto">
            <a:xfrm flipV="1">
              <a:off x="2263437" y="2138006"/>
              <a:ext cx="827118" cy="8053"/>
            </a:xfrm>
            <a:prstGeom prst="straightConnector1">
              <a:avLst/>
            </a:prstGeom>
            <a:solidFill>
              <a:schemeClr val="accent1"/>
            </a:solidFill>
            <a:ln w="22225" cap="flat" cmpd="sng" algn="ctr">
              <a:solidFill>
                <a:schemeClr val="tx1"/>
              </a:solidFill>
              <a:prstDash val="solid"/>
              <a:bevel/>
              <a:headEnd type="none" w="med" len="med"/>
              <a:tailEnd type="triangle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91" name="直接箭头连接符 90"/>
            <p:cNvCxnSpPr>
              <a:stCxn id="75" idx="3"/>
            </p:cNvCxnSpPr>
            <p:nvPr/>
          </p:nvCxnSpPr>
          <p:spPr bwMode="auto">
            <a:xfrm flipV="1">
              <a:off x="6939288" y="1439963"/>
              <a:ext cx="536656" cy="1430"/>
            </a:xfrm>
            <a:prstGeom prst="straightConnector1">
              <a:avLst/>
            </a:prstGeom>
            <a:solidFill>
              <a:schemeClr val="accent1"/>
            </a:solidFill>
            <a:ln w="22225" cap="flat" cmpd="sng" algn="ctr">
              <a:solidFill>
                <a:schemeClr val="tx1"/>
              </a:solidFill>
              <a:prstDash val="solid"/>
              <a:bevel/>
              <a:headEnd type="none" w="med" len="med"/>
              <a:tailEnd type="triangle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92" name="文本框 91"/>
            <p:cNvSpPr txBox="1"/>
            <p:nvPr/>
          </p:nvSpPr>
          <p:spPr>
            <a:xfrm>
              <a:off x="279399" y="257249"/>
              <a:ext cx="792222" cy="42511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400" dirty="0">
                  <a:latin typeface="Arial" panose="020B0604020202020204" pitchFamily="34" charset="0"/>
                  <a:cs typeface="Arial" panose="020B0604020202020204" pitchFamily="34" charset="0"/>
                </a:rPr>
                <a:t>Input</a:t>
              </a:r>
            </a:p>
            <a:p>
              <a:pPr algn="ctr"/>
              <a:r>
                <a:rPr lang="en-US" altLang="zh-CN" sz="1400" dirty="0">
                  <a:latin typeface="Arial" panose="020B0604020202020204" pitchFamily="34" charset="0"/>
                  <a:cs typeface="Arial" panose="020B0604020202020204" pitchFamily="34" charset="0"/>
                </a:rPr>
                <a:t>frames</a:t>
              </a:r>
            </a:p>
          </p:txBody>
        </p:sp>
        <p:sp>
          <p:nvSpPr>
            <p:cNvPr id="93" name="文本框 92"/>
            <p:cNvSpPr txBox="1"/>
            <p:nvPr/>
          </p:nvSpPr>
          <p:spPr>
            <a:xfrm>
              <a:off x="275124" y="1813387"/>
              <a:ext cx="814798" cy="42511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400" dirty="0">
                  <a:latin typeface="Arial" panose="020B0604020202020204" pitchFamily="34" charset="0"/>
                  <a:cs typeface="Arial" panose="020B0604020202020204" pitchFamily="34" charset="0"/>
                </a:rPr>
                <a:t>Recon.</a:t>
              </a:r>
            </a:p>
            <a:p>
              <a:pPr algn="ctr"/>
              <a:r>
                <a:rPr lang="en-US" altLang="zh-CN" sz="1400" dirty="0">
                  <a:latin typeface="Arial" panose="020B0604020202020204" pitchFamily="34" charset="0"/>
                  <a:cs typeface="Arial" panose="020B0604020202020204" pitchFamily="34" charset="0"/>
                </a:rPr>
                <a:t>frames</a:t>
              </a:r>
            </a:p>
          </p:txBody>
        </p:sp>
        <p:sp>
          <p:nvSpPr>
            <p:cNvPr id="94" name="矩形 93"/>
            <p:cNvSpPr/>
            <p:nvPr/>
          </p:nvSpPr>
          <p:spPr>
            <a:xfrm>
              <a:off x="6633711" y="1682582"/>
              <a:ext cx="1114463" cy="20630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050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Bitstreams</a:t>
              </a:r>
              <a:endParaRPr lang="en-US" altLang="zh-CN" sz="105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5" name="矩形 94"/>
            <p:cNvSpPr/>
            <p:nvPr/>
          </p:nvSpPr>
          <p:spPr>
            <a:xfrm>
              <a:off x="3017553" y="1882830"/>
              <a:ext cx="983489" cy="60015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400" b="1" dirty="0">
                  <a:latin typeface="Arial" panose="020B0604020202020204" pitchFamily="34" charset="0"/>
                  <a:cs typeface="Arial" panose="020B0604020202020204" pitchFamily="34" charset="0"/>
                </a:rPr>
                <a:t>Inter</a:t>
              </a:r>
            </a:p>
            <a:p>
              <a:pPr algn="ctr"/>
              <a:r>
                <a:rPr lang="en-US" altLang="zh-CN" sz="1400" b="1" dirty="0">
                  <a:latin typeface="Arial" panose="020B0604020202020204" pitchFamily="34" charset="0"/>
                  <a:cs typeface="Arial" panose="020B0604020202020204" pitchFamily="34" charset="0"/>
                </a:rPr>
                <a:t>Predictor</a:t>
              </a:r>
            </a:p>
          </p:txBody>
        </p:sp>
        <p:sp>
          <p:nvSpPr>
            <p:cNvPr id="96" name="矩形 95"/>
            <p:cNvSpPr/>
            <p:nvPr/>
          </p:nvSpPr>
          <p:spPr>
            <a:xfrm>
              <a:off x="3034858" y="1188002"/>
              <a:ext cx="983489" cy="60015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400" b="1" dirty="0">
                  <a:latin typeface="Arial" panose="020B0604020202020204" pitchFamily="34" charset="0"/>
                  <a:cs typeface="Arial" panose="020B0604020202020204" pitchFamily="34" charset="0"/>
                </a:rPr>
                <a:t>Intra</a:t>
              </a:r>
            </a:p>
            <a:p>
              <a:pPr algn="ctr"/>
              <a:r>
                <a:rPr lang="en-US" altLang="zh-CN" sz="1400" b="1" dirty="0">
                  <a:latin typeface="Arial" panose="020B0604020202020204" pitchFamily="34" charset="0"/>
                  <a:cs typeface="Arial" panose="020B0604020202020204" pitchFamily="34" charset="0"/>
                </a:rPr>
                <a:t>Predictor</a:t>
              </a:r>
            </a:p>
          </p:txBody>
        </p:sp>
        <p:sp>
          <p:nvSpPr>
            <p:cNvPr id="97" name="矩形 96"/>
            <p:cNvSpPr/>
            <p:nvPr/>
          </p:nvSpPr>
          <p:spPr>
            <a:xfrm>
              <a:off x="4438067" y="1178353"/>
              <a:ext cx="1098246" cy="42511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400" b="1" dirty="0">
                  <a:latin typeface="Arial" panose="020B0604020202020204" pitchFamily="34" charset="0"/>
                  <a:cs typeface="Arial" panose="020B0604020202020204" pitchFamily="34" charset="0"/>
                </a:rPr>
                <a:t>Inv. Trans.</a:t>
              </a:r>
            </a:p>
            <a:p>
              <a:pPr algn="ctr"/>
              <a:r>
                <a:rPr lang="en-US" altLang="zh-CN" sz="1400" b="1" dirty="0">
                  <a:latin typeface="Arial" panose="020B0604020202020204" pitchFamily="34" charset="0"/>
                  <a:cs typeface="Arial" panose="020B0604020202020204" pitchFamily="34" charset="0"/>
                </a:rPr>
                <a:t>&amp; Quant</a:t>
              </a:r>
              <a:r>
                <a:rPr lang="de-DE" altLang="zh-CN" sz="1400" b="1" dirty="0">
                  <a:latin typeface="Arial" panose="020B0604020202020204" pitchFamily="34" charset="0"/>
                  <a:cs typeface="Arial" panose="020B0604020202020204" pitchFamily="34" charset="0"/>
                </a:rPr>
                <a:t>.</a:t>
              </a:r>
              <a:endParaRPr lang="en-US" altLang="zh-CN" sz="14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8" name="文本框 97"/>
            <p:cNvSpPr txBox="1"/>
            <p:nvPr/>
          </p:nvSpPr>
          <p:spPr>
            <a:xfrm>
              <a:off x="2292318" y="86554"/>
              <a:ext cx="998873" cy="42511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400" dirty="0">
                  <a:latin typeface="Arial" panose="020B0604020202020204" pitchFamily="34" charset="0"/>
                  <a:cs typeface="Arial" panose="020B0604020202020204" pitchFamily="34" charset="0"/>
                </a:rPr>
                <a:t>Split into </a:t>
              </a:r>
            </a:p>
            <a:p>
              <a:pPr algn="ctr"/>
              <a:r>
                <a:rPr lang="en-US" altLang="zh-CN" sz="1400" dirty="0">
                  <a:latin typeface="Arial" panose="020B0604020202020204" pitchFamily="34" charset="0"/>
                  <a:cs typeface="Arial" panose="020B0604020202020204" pitchFamily="34" charset="0"/>
                </a:rPr>
                <a:t>CTUs</a:t>
              </a:r>
            </a:p>
          </p:txBody>
        </p:sp>
        <p:sp>
          <p:nvSpPr>
            <p:cNvPr id="99" name="文本框 98"/>
            <p:cNvSpPr txBox="1"/>
            <p:nvPr/>
          </p:nvSpPr>
          <p:spPr>
            <a:xfrm>
              <a:off x="3106469" y="195593"/>
              <a:ext cx="252895" cy="3000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800" dirty="0">
                  <a:latin typeface="Arial" panose="020B0604020202020204" pitchFamily="34" charset="0"/>
                  <a:cs typeface="Arial" panose="020B0604020202020204" pitchFamily="34" charset="0"/>
                </a:rPr>
                <a:t>+</a:t>
              </a:r>
            </a:p>
          </p:txBody>
        </p:sp>
        <p:sp>
          <p:nvSpPr>
            <p:cNvPr id="100" name="文本框 99"/>
            <p:cNvSpPr txBox="1"/>
            <p:nvPr/>
          </p:nvSpPr>
          <p:spPr>
            <a:xfrm>
              <a:off x="3151595" y="575042"/>
              <a:ext cx="329754" cy="3250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>
                  <a:latin typeface="Arial" panose="020B0604020202020204" pitchFamily="34" charset="0"/>
                  <a:cs typeface="Arial" panose="020B0604020202020204" pitchFamily="34" charset="0"/>
                </a:rPr>
                <a:t>-</a:t>
              </a:r>
            </a:p>
          </p:txBody>
        </p:sp>
        <p:sp>
          <p:nvSpPr>
            <p:cNvPr id="101" name="文本框 100"/>
            <p:cNvSpPr txBox="1"/>
            <p:nvPr/>
          </p:nvSpPr>
          <p:spPr>
            <a:xfrm>
              <a:off x="4579117" y="1806565"/>
              <a:ext cx="252895" cy="3000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800" dirty="0">
                  <a:latin typeface="Arial" panose="020B0604020202020204" pitchFamily="34" charset="0"/>
                  <a:cs typeface="Arial" panose="020B0604020202020204" pitchFamily="34" charset="0"/>
                </a:rPr>
                <a:t>+</a:t>
              </a:r>
            </a:p>
          </p:txBody>
        </p:sp>
        <p:sp>
          <p:nvSpPr>
            <p:cNvPr id="102" name="文本框 101"/>
            <p:cNvSpPr txBox="1"/>
            <p:nvPr/>
          </p:nvSpPr>
          <p:spPr>
            <a:xfrm>
              <a:off x="4998229" y="1689336"/>
              <a:ext cx="252895" cy="3000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800" dirty="0">
                  <a:latin typeface="Arial" panose="020B0604020202020204" pitchFamily="34" charset="0"/>
                  <a:cs typeface="Arial" panose="020B0604020202020204" pitchFamily="34" charset="0"/>
                </a:rPr>
                <a:t>+</a:t>
              </a:r>
            </a:p>
          </p:txBody>
        </p:sp>
        <p:sp>
          <p:nvSpPr>
            <p:cNvPr id="103" name="文本框 102"/>
            <p:cNvSpPr txBox="1"/>
            <p:nvPr/>
          </p:nvSpPr>
          <p:spPr>
            <a:xfrm>
              <a:off x="3626847" y="3582064"/>
              <a:ext cx="1259358" cy="22505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200" b="1" dirty="0">
                  <a:latin typeface="Arial" panose="020B0604020202020204" pitchFamily="34" charset="0"/>
                  <a:cs typeface="Arial" panose="020B0604020202020204" pitchFamily="34" charset="0"/>
                </a:rPr>
                <a:t>In-loop filters</a:t>
              </a:r>
            </a:p>
          </p:txBody>
        </p:sp>
        <p:sp>
          <p:nvSpPr>
            <p:cNvPr id="104" name="文本框 103"/>
            <p:cNvSpPr txBox="1"/>
            <p:nvPr/>
          </p:nvSpPr>
          <p:spPr>
            <a:xfrm>
              <a:off x="3047982" y="2576767"/>
              <a:ext cx="931148" cy="22505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200" b="1" dirty="0">
                  <a:latin typeface="Arial" panose="020B0604020202020204" pitchFamily="34" charset="0"/>
                  <a:cs typeface="Arial" panose="020B0604020202020204" pitchFamily="34" charset="0"/>
                </a:rPr>
                <a:t>Predictor</a:t>
              </a:r>
            </a:p>
          </p:txBody>
        </p:sp>
        <p:grpSp>
          <p:nvGrpSpPr>
            <p:cNvPr id="105" name="组合 104"/>
            <p:cNvGrpSpPr/>
            <p:nvPr/>
          </p:nvGrpSpPr>
          <p:grpSpPr>
            <a:xfrm>
              <a:off x="1064621" y="195593"/>
              <a:ext cx="1197443" cy="708845"/>
              <a:chOff x="6460" y="3169823"/>
              <a:chExt cx="1197443" cy="708845"/>
            </a:xfrm>
          </p:grpSpPr>
          <p:pic>
            <p:nvPicPr>
              <p:cNvPr id="114" name="图片 113"/>
              <p:cNvPicPr>
                <a:picLocks noChangeAspect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460" y="3169823"/>
                <a:ext cx="1090539" cy="613428"/>
              </a:xfrm>
              <a:prstGeom prst="rect">
                <a:avLst/>
              </a:prstGeom>
              <a:ln w="12700">
                <a:solidFill>
                  <a:schemeClr val="tx1"/>
                </a:solidFill>
              </a:ln>
              <a:effectLst/>
            </p:spPr>
          </p:pic>
          <p:pic>
            <p:nvPicPr>
              <p:cNvPr id="115" name="图片 114"/>
              <p:cNvPicPr>
                <a:picLocks noChangeAspect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2332" y="3212769"/>
                <a:ext cx="1090539" cy="613428"/>
              </a:xfrm>
              <a:prstGeom prst="rect">
                <a:avLst/>
              </a:prstGeom>
              <a:ln w="12700">
                <a:solidFill>
                  <a:schemeClr val="tx1"/>
                </a:solidFill>
              </a:ln>
              <a:effectLst/>
            </p:spPr>
          </p:pic>
          <p:pic>
            <p:nvPicPr>
              <p:cNvPr id="116" name="图片 115"/>
              <p:cNvPicPr>
                <a:picLocks noChangeAspect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13364" y="3265240"/>
                <a:ext cx="1090539" cy="613428"/>
              </a:xfrm>
              <a:prstGeom prst="rect">
                <a:avLst/>
              </a:prstGeom>
              <a:ln w="12700">
                <a:solidFill>
                  <a:schemeClr val="tx1"/>
                </a:solidFill>
              </a:ln>
              <a:effectLst/>
            </p:spPr>
          </p:pic>
        </p:grpSp>
        <p:grpSp>
          <p:nvGrpSpPr>
            <p:cNvPr id="106" name="组合 105"/>
            <p:cNvGrpSpPr/>
            <p:nvPr/>
          </p:nvGrpSpPr>
          <p:grpSpPr>
            <a:xfrm>
              <a:off x="1065994" y="1743928"/>
              <a:ext cx="1197443" cy="708845"/>
              <a:chOff x="6460" y="3169823"/>
              <a:chExt cx="1197443" cy="708845"/>
            </a:xfrm>
          </p:grpSpPr>
          <p:pic>
            <p:nvPicPr>
              <p:cNvPr id="111" name="图片 110"/>
              <p:cNvPicPr>
                <a:picLocks noChangeAspect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460" y="3169823"/>
                <a:ext cx="1090539" cy="613428"/>
              </a:xfrm>
              <a:prstGeom prst="rect">
                <a:avLst/>
              </a:prstGeom>
              <a:ln w="12700">
                <a:solidFill>
                  <a:schemeClr val="tx1"/>
                </a:solidFill>
              </a:ln>
              <a:effectLst/>
            </p:spPr>
          </p:pic>
          <p:pic>
            <p:nvPicPr>
              <p:cNvPr id="112" name="图片 111"/>
              <p:cNvPicPr>
                <a:picLocks noChangeAspect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2332" y="3212769"/>
                <a:ext cx="1090539" cy="613428"/>
              </a:xfrm>
              <a:prstGeom prst="rect">
                <a:avLst/>
              </a:prstGeom>
              <a:ln w="12700">
                <a:solidFill>
                  <a:schemeClr val="tx1"/>
                </a:solidFill>
              </a:ln>
              <a:effectLst/>
            </p:spPr>
          </p:pic>
          <p:pic>
            <p:nvPicPr>
              <p:cNvPr id="113" name="图片 112"/>
              <p:cNvPicPr>
                <a:picLocks noChangeAspect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13364" y="3265240"/>
                <a:ext cx="1090539" cy="613428"/>
              </a:xfrm>
              <a:prstGeom prst="rect">
                <a:avLst/>
              </a:prstGeom>
              <a:ln w="12700">
                <a:solidFill>
                  <a:schemeClr val="tx1"/>
                </a:solidFill>
              </a:ln>
              <a:effectLst/>
            </p:spPr>
          </p:pic>
        </p:grpSp>
        <p:cxnSp>
          <p:nvCxnSpPr>
            <p:cNvPr id="107" name="直接箭头连接符 106"/>
            <p:cNvCxnSpPr/>
            <p:nvPr/>
          </p:nvCxnSpPr>
          <p:spPr bwMode="auto">
            <a:xfrm>
              <a:off x="4066337" y="2384256"/>
              <a:ext cx="2394151" cy="0"/>
            </a:xfrm>
            <a:prstGeom prst="straightConnector1">
              <a:avLst/>
            </a:prstGeom>
            <a:solidFill>
              <a:schemeClr val="accent1"/>
            </a:solidFill>
            <a:ln w="22225" cap="flat" cmpd="sng" algn="ctr">
              <a:solidFill>
                <a:schemeClr val="tx1"/>
              </a:solidFill>
              <a:prstDash val="sysDash"/>
              <a:bevel/>
              <a:headEnd type="none" w="med" len="med"/>
              <a:tailEnd type="oval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108" name="矩形 107"/>
            <p:cNvSpPr/>
            <p:nvPr/>
          </p:nvSpPr>
          <p:spPr>
            <a:xfrm>
              <a:off x="5432675" y="296870"/>
              <a:ext cx="1635376" cy="20630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050" b="1" dirty="0">
                  <a:latin typeface="Arial" panose="020B0604020202020204" pitchFamily="34" charset="0"/>
                  <a:cs typeface="Arial" panose="020B0604020202020204" pitchFamily="34" charset="0"/>
                </a:rPr>
                <a:t>Trans. / Quant </a:t>
              </a:r>
              <a:r>
                <a:rPr lang="en-US" altLang="zh-CN" sz="1050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Coeff</a:t>
              </a:r>
              <a:r>
                <a:rPr lang="en-US" altLang="zh-CN" sz="1050" b="1" dirty="0">
                  <a:latin typeface="Arial" panose="020B0604020202020204" pitchFamily="34" charset="0"/>
                  <a:cs typeface="Arial" panose="020B0604020202020204" pitchFamily="34" charset="0"/>
                </a:rPr>
                <a:t>. </a:t>
              </a:r>
            </a:p>
          </p:txBody>
        </p:sp>
        <p:sp>
          <p:nvSpPr>
            <p:cNvPr id="109" name="矩形 108"/>
            <p:cNvSpPr/>
            <p:nvPr/>
          </p:nvSpPr>
          <p:spPr>
            <a:xfrm>
              <a:off x="4993356" y="2142016"/>
              <a:ext cx="1482912" cy="20630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050" b="1" dirty="0">
                  <a:latin typeface="Arial" panose="020B0604020202020204" pitchFamily="34" charset="0"/>
                  <a:cs typeface="Arial" panose="020B0604020202020204" pitchFamily="34" charset="0"/>
                </a:rPr>
                <a:t>Prediction Data</a:t>
              </a:r>
            </a:p>
          </p:txBody>
        </p:sp>
        <p:sp>
          <p:nvSpPr>
            <p:cNvPr id="110" name="矩形 109"/>
            <p:cNvSpPr/>
            <p:nvPr/>
          </p:nvSpPr>
          <p:spPr>
            <a:xfrm>
              <a:off x="5388578" y="3198691"/>
              <a:ext cx="1186220" cy="33758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050" b="1" dirty="0">
                  <a:latin typeface="Arial" panose="020B0604020202020204" pitchFamily="34" charset="0"/>
                  <a:cs typeface="Arial" panose="020B0604020202020204" pitchFamily="34" charset="0"/>
                </a:rPr>
                <a:t>Filter Ctrl. Data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641488247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24967AA-BFF2-4910-A52B-14E7A275D154}" type="datetime1">
              <a:rPr lang="zh-CN" altLang="en-US" smtClean="0"/>
              <a:t>2018/10/11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A281492-5497-4E6C-A28B-D1B5E67E4A6E}" type="slidenum">
              <a:rPr lang="zh-CN" altLang="en-US" smtClean="0"/>
              <a:pPr>
                <a:defRPr/>
              </a:pPr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20321865"/>
      </p:ext>
    </p:extLst>
  </p:cSld>
  <p:clrMapOvr>
    <a:masterClrMapping/>
  </p:clrMapOvr>
  <p:hf hdr="0" ftr="0" dt="0"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24967AA-BFF2-4910-A52B-14E7A275D154}" type="datetime1">
              <a:rPr lang="zh-CN" altLang="en-US" smtClean="0"/>
              <a:t>2018/10/11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A281492-5497-4E6C-A28B-D1B5E67E4A6E}" type="slidenum">
              <a:rPr lang="zh-CN" altLang="en-US" smtClean="0"/>
              <a:pPr>
                <a:defRPr/>
              </a:pPr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07451152"/>
      </p:ext>
    </p:extLst>
  </p:cSld>
  <p:clrMapOvr>
    <a:masterClrMapping/>
  </p:clrMapOvr>
  <p:hf hdr="0" ftr="0" dt="0"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D250E4D-A183-4351-9FD7-B71D4B4D23B7}" type="datetime1">
              <a:rPr lang="zh-CN" altLang="en-US" smtClean="0"/>
              <a:t>2018/10/11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9665BFA-A120-4C1D-96CD-A5593B62160A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03992E2B-AE10-45C6-9734-5DEBF93FE819}"/>
              </a:ext>
            </a:extLst>
          </p:cNvPr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8F8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r">
              <a:defRPr/>
            </a:pP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1B5F8845-DAED-4586-A93E-95F09A105FEE}"/>
              </a:ext>
            </a:extLst>
          </p:cNvPr>
          <p:cNvGrpSpPr/>
          <p:nvPr userDrawn="1"/>
        </p:nvGrpSpPr>
        <p:grpSpPr>
          <a:xfrm>
            <a:off x="0" y="6422053"/>
            <a:ext cx="9144000" cy="454568"/>
            <a:chOff x="-23530" y="2881356"/>
            <a:chExt cx="3348000" cy="454568"/>
          </a:xfrm>
        </p:grpSpPr>
        <p:sp>
          <p:nvSpPr>
            <p:cNvPr id="9" name="矩形 8">
              <a:extLst>
                <a:ext uri="{FF2B5EF4-FFF2-40B4-BE49-F238E27FC236}">
                  <a16:creationId xmlns:a16="http://schemas.microsoft.com/office/drawing/2014/main" xmlns="" id="{AF2769B9-C98C-4B3C-B3EC-FE2A4B87E9D1}"/>
                </a:ext>
              </a:extLst>
            </p:cNvPr>
            <p:cNvSpPr/>
            <p:nvPr/>
          </p:nvSpPr>
          <p:spPr>
            <a:xfrm>
              <a:off x="-23530" y="2881356"/>
              <a:ext cx="3348000" cy="216000"/>
            </a:xfrm>
            <a:prstGeom prst="rect">
              <a:avLst/>
            </a:prstGeom>
            <a:solidFill>
              <a:srgbClr val="BDE5E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2F2F2"/>
                </a:solidFill>
                <a:effectLst/>
                <a:uLnTx/>
                <a:uFillTx/>
                <a:latin typeface="Nexa Light"/>
                <a:cs typeface="+mn-cs"/>
              </a:endParaRPr>
            </a:p>
          </p:txBody>
        </p:sp>
        <p:sp>
          <p:nvSpPr>
            <p:cNvPr id="10" name="矩形 9">
              <a:extLst>
                <a:ext uri="{FF2B5EF4-FFF2-40B4-BE49-F238E27FC236}">
                  <a16:creationId xmlns:a16="http://schemas.microsoft.com/office/drawing/2014/main" xmlns="" id="{01963FBA-8649-4E0E-848C-346FC3102C2F}"/>
                </a:ext>
              </a:extLst>
            </p:cNvPr>
            <p:cNvSpPr/>
            <p:nvPr/>
          </p:nvSpPr>
          <p:spPr>
            <a:xfrm>
              <a:off x="-23530" y="3119924"/>
              <a:ext cx="3348000" cy="216000"/>
            </a:xfrm>
            <a:prstGeom prst="rect">
              <a:avLst/>
            </a:prstGeom>
            <a:solidFill>
              <a:srgbClr val="5EBFB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2F2F2"/>
                </a:solidFill>
                <a:effectLst/>
                <a:uLnTx/>
                <a:uFillTx/>
                <a:latin typeface="Nexa Light"/>
                <a:cs typeface="+mn-cs"/>
              </a:endParaRPr>
            </a:p>
          </p:txBody>
        </p:sp>
      </p:grp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607D16DA-96DB-4601-B084-9D3D5B50D479}"/>
              </a:ext>
            </a:extLst>
          </p:cNvPr>
          <p:cNvSpPr txBox="1"/>
          <p:nvPr userDrawn="1"/>
        </p:nvSpPr>
        <p:spPr>
          <a:xfrm>
            <a:off x="556995" y="6389602"/>
            <a:ext cx="48107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>
                <a:solidFill>
                  <a:srgbClr val="00A29A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智能感知交互实验室 </a:t>
            </a:r>
            <a:r>
              <a:rPr lang="en-US" altLang="zh-CN" sz="1400">
                <a:solidFill>
                  <a:srgbClr val="00A29A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/</a:t>
            </a:r>
            <a:r>
              <a:rPr lang="en-US" altLang="zh-CN" sz="1400" baseline="0">
                <a:solidFill>
                  <a:srgbClr val="00A29A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Laboratory for Intelligence Interaction and Perception</a:t>
            </a:r>
            <a:endParaRPr lang="zh-CN" altLang="en-US" sz="1400" dirty="0">
              <a:solidFill>
                <a:srgbClr val="00A29A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56848427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24967AA-BFF2-4910-A52B-14E7A275D154}" type="datetime1">
              <a:rPr lang="zh-CN" altLang="en-US" smtClean="0"/>
              <a:t>2018/10/11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A281492-5497-4E6C-A28B-D1B5E67E4A6E}" type="slidenum">
              <a:rPr lang="zh-CN" altLang="en-US" smtClean="0"/>
              <a:pPr>
                <a:defRPr/>
              </a:pPr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91018320"/>
      </p:ext>
    </p:extLst>
  </p:cSld>
  <p:clrMapOvr>
    <a:masterClrMapping/>
  </p:clrMapOvr>
  <p:hf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8F8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r">
              <a:defRPr/>
            </a:pP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23887" y="1222059"/>
            <a:ext cx="7316153" cy="2852737"/>
          </a:xfrm>
        </p:spPr>
        <p:txBody>
          <a:bodyPr anchor="b"/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lang="zh-CN" altLang="en-US" sz="3200" b="1" kern="1200" spc="-1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Sans Serif"/>
              </a:defRPr>
            </a:lvl1pPr>
          </a:lstStyle>
          <a:p>
            <a:r>
              <a:rPr lang="zh-CN" altLang="en-US" dirty="0"/>
              <a:t>母版节标题样式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623887" y="4101784"/>
            <a:ext cx="7316153" cy="1500187"/>
          </a:xfrm>
        </p:spPr>
        <p:txBody>
          <a:bodyPr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Font typeface="Arial" charset="0"/>
              <a:buNone/>
              <a:defRPr lang="zh-CN" altLang="en-US" sz="2000" b="1" kern="1200" spc="-10" dirty="0" smtClean="0">
                <a:solidFill>
                  <a:srgbClr val="5EBFB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Sans Serif"/>
              </a:defRPr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dirty="0"/>
              <a:t>单击此处编辑母版副标题样式</a:t>
            </a:r>
          </a:p>
        </p:txBody>
      </p:sp>
      <p:sp>
        <p:nvSpPr>
          <p:cNvPr id="4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D250E4D-A183-4351-9FD7-B71D4B4D23B7}" type="datetime1">
              <a:rPr lang="zh-CN" altLang="en-US" smtClean="0"/>
              <a:t>2018/10/11</a:t>
            </a:fld>
            <a:endParaRPr lang="zh-CN" altLang="en-US"/>
          </a:p>
        </p:txBody>
      </p:sp>
      <p:sp>
        <p:nvSpPr>
          <p:cNvPr id="5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9665BFA-A120-4C1D-96CD-A5593B62160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  <p:grpSp>
        <p:nvGrpSpPr>
          <p:cNvPr id="9" name="组合 8"/>
          <p:cNvGrpSpPr/>
          <p:nvPr userDrawn="1"/>
        </p:nvGrpSpPr>
        <p:grpSpPr>
          <a:xfrm>
            <a:off x="0" y="6422053"/>
            <a:ext cx="9144000" cy="454568"/>
            <a:chOff x="-23530" y="2881356"/>
            <a:chExt cx="3348000" cy="454568"/>
          </a:xfrm>
        </p:grpSpPr>
        <p:sp>
          <p:nvSpPr>
            <p:cNvPr id="10" name="矩形 9"/>
            <p:cNvSpPr/>
            <p:nvPr/>
          </p:nvSpPr>
          <p:spPr>
            <a:xfrm>
              <a:off x="-23530" y="2881356"/>
              <a:ext cx="3348000" cy="216000"/>
            </a:xfrm>
            <a:prstGeom prst="rect">
              <a:avLst/>
            </a:prstGeom>
            <a:solidFill>
              <a:srgbClr val="BDE5E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2F2F2"/>
                </a:solidFill>
                <a:effectLst/>
                <a:uLnTx/>
                <a:uFillTx/>
                <a:latin typeface="Nexa Light"/>
                <a:cs typeface="+mn-cs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-23530" y="3119924"/>
              <a:ext cx="3348000" cy="216000"/>
            </a:xfrm>
            <a:prstGeom prst="rect">
              <a:avLst/>
            </a:prstGeom>
            <a:solidFill>
              <a:srgbClr val="5EBFB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2F2F2"/>
                </a:solidFill>
                <a:effectLst/>
                <a:uLnTx/>
                <a:uFillTx/>
                <a:latin typeface="Nexa Light"/>
                <a:cs typeface="+mn-cs"/>
              </a:endParaRPr>
            </a:p>
          </p:txBody>
        </p:sp>
      </p:grpSp>
      <p:sp>
        <p:nvSpPr>
          <p:cNvPr id="13" name="文本框 12"/>
          <p:cNvSpPr txBox="1"/>
          <p:nvPr userDrawn="1"/>
        </p:nvSpPr>
        <p:spPr>
          <a:xfrm>
            <a:off x="556995" y="6389602"/>
            <a:ext cx="48107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>
                <a:solidFill>
                  <a:srgbClr val="00A29A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智能感知交互实验室 </a:t>
            </a:r>
            <a:r>
              <a:rPr lang="en-US" altLang="zh-CN" sz="1400">
                <a:solidFill>
                  <a:srgbClr val="00A29A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/</a:t>
            </a:r>
            <a:r>
              <a:rPr lang="en-US" altLang="zh-CN" sz="1400" baseline="0">
                <a:solidFill>
                  <a:srgbClr val="00A29A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Laboratory for Intelligence Interaction and Perception</a:t>
            </a:r>
            <a:endParaRPr lang="zh-CN" altLang="en-US" sz="1400" dirty="0">
              <a:solidFill>
                <a:srgbClr val="00A29A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53483218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24967AA-BFF2-4910-A52B-14E7A275D154}" type="datetime1">
              <a:rPr lang="zh-CN" altLang="en-US" smtClean="0"/>
              <a:t>2018/10/11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A281492-5497-4E6C-A28B-D1B5E67E4A6E}" type="slidenum">
              <a:rPr lang="zh-CN" altLang="en-US" smtClean="0"/>
              <a:pPr>
                <a:defRPr/>
              </a:pPr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82098999"/>
      </p:ext>
    </p:extLst>
  </p:cSld>
  <p:clrMapOvr>
    <a:masterClrMapping/>
  </p:clrMapOvr>
  <p:hf hdr="0" ftr="0" dt="0"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24967AA-BFF2-4910-A52B-14E7A275D154}" type="datetime1">
              <a:rPr lang="zh-CN" altLang="en-US" smtClean="0"/>
              <a:t>2018/10/11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A281492-5497-4E6C-A28B-D1B5E67E4A6E}" type="slidenum">
              <a:rPr lang="zh-CN" altLang="en-US" smtClean="0"/>
              <a:pPr>
                <a:defRPr/>
              </a:pPr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03825873"/>
      </p:ext>
    </p:extLst>
  </p:cSld>
  <p:clrMapOvr>
    <a:masterClrMapping/>
  </p:clrMapOvr>
  <p:hf hdr="0" ftr="0" dt="0"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24967AA-BFF2-4910-A52B-14E7A275D154}" type="datetime1">
              <a:rPr lang="zh-CN" altLang="en-US" smtClean="0"/>
              <a:t>2018/10/11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A281492-5497-4E6C-A28B-D1B5E67E4A6E}" type="slidenum">
              <a:rPr lang="zh-CN" altLang="en-US" smtClean="0"/>
              <a:pPr>
                <a:defRPr/>
              </a:pPr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8840535"/>
      </p:ext>
    </p:extLst>
  </p:cSld>
  <p:clrMapOvr>
    <a:masterClrMapping/>
  </p:clrMapOvr>
  <p:hf hdr="0" ftr="0" dt="0"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23D5364-7203-4667-80BC-E6C3D0D51549}" type="datetime1">
              <a:rPr lang="zh-CN" altLang="en-US" smtClean="0"/>
              <a:t>2018/10/11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EA8B27C-5975-462B-AE23-5E6F6526F2D1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0035252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E07F25C-2595-4A4A-B87A-3BC8B7B24098}" type="datetime1">
              <a:rPr lang="zh-CN" altLang="en-US" smtClean="0"/>
              <a:t>2018/10/11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CCDAA51-D797-47A5-8AFB-8283C9883E1D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8557763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F4AFB13-1489-4203-AB47-B2CB34A16F74}" type="datetime1">
              <a:rPr lang="zh-CN" altLang="en-US" smtClean="0"/>
              <a:t>2018/10/11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F9BEC49-C82F-4E00-AAA2-9F7179DBD44A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9954470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24967AA-BFF2-4910-A52B-14E7A275D154}" type="datetime1">
              <a:rPr lang="zh-CN" altLang="en-US" smtClean="0"/>
              <a:t>2018/10/11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A281492-5497-4E6C-A28B-D1B5E67E4A6E}" type="slidenum">
              <a:rPr lang="zh-CN" altLang="en-US" smtClean="0"/>
              <a:pPr>
                <a:defRPr/>
              </a:pPr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002060"/>
      </p:ext>
    </p:extLst>
  </p:cSld>
  <p:clrMapOvr>
    <a:masterClrMapping/>
  </p:clrMapOvr>
  <p:hf hdr="0" ftr="0" dt="0"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结束页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8F8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r">
              <a:defRPr/>
            </a:pP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8F44EA0-2807-454B-BB98-311B5E791D10}" type="datetime1">
              <a:rPr lang="zh-CN" altLang="en-US" smtClean="0"/>
              <a:t>2018/10/11</a:t>
            </a:fld>
            <a:endParaRPr lang="zh-CN" altLang="en-US"/>
          </a:p>
        </p:txBody>
      </p:sp>
      <p:sp>
        <p:nvSpPr>
          <p:cNvPr id="3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grpSp>
        <p:nvGrpSpPr>
          <p:cNvPr id="10" name="组合 9"/>
          <p:cNvGrpSpPr/>
          <p:nvPr userDrawn="1"/>
        </p:nvGrpSpPr>
        <p:grpSpPr>
          <a:xfrm>
            <a:off x="6404976" y="3091759"/>
            <a:ext cx="2723075" cy="931705"/>
            <a:chOff x="-23530" y="2881356"/>
            <a:chExt cx="3348000" cy="931705"/>
          </a:xfrm>
        </p:grpSpPr>
        <p:sp>
          <p:nvSpPr>
            <p:cNvPr id="11" name="矩形 10"/>
            <p:cNvSpPr/>
            <p:nvPr/>
          </p:nvSpPr>
          <p:spPr>
            <a:xfrm>
              <a:off x="-23530" y="2881356"/>
              <a:ext cx="3348000" cy="216000"/>
            </a:xfrm>
            <a:prstGeom prst="rect">
              <a:avLst/>
            </a:prstGeom>
            <a:solidFill>
              <a:srgbClr val="BDE5E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2F2F2"/>
                </a:solidFill>
                <a:effectLst/>
                <a:uLnTx/>
                <a:uFillTx/>
                <a:latin typeface="Nexa Light"/>
                <a:cs typeface="+mn-cs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-23530" y="3119924"/>
              <a:ext cx="3348000" cy="216000"/>
            </a:xfrm>
            <a:prstGeom prst="rect">
              <a:avLst/>
            </a:prstGeom>
            <a:solidFill>
              <a:srgbClr val="5EBFB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2F2F2"/>
                </a:solidFill>
                <a:effectLst/>
                <a:uLnTx/>
                <a:uFillTx/>
                <a:latin typeface="Nexa Light"/>
                <a:cs typeface="+mn-cs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-23530" y="3358492"/>
              <a:ext cx="3348000" cy="216000"/>
            </a:xfrm>
            <a:prstGeom prst="rect">
              <a:avLst/>
            </a:prstGeom>
            <a:solidFill>
              <a:srgbClr val="55B2A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2F2F2"/>
                </a:solidFill>
                <a:effectLst/>
                <a:uLnTx/>
                <a:uFillTx/>
                <a:latin typeface="Nexa Light"/>
                <a:cs typeface="+mn-cs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-23530" y="3597061"/>
              <a:ext cx="3348000" cy="216000"/>
            </a:xfrm>
            <a:prstGeom prst="rect">
              <a:avLst/>
            </a:prstGeom>
            <a:solidFill>
              <a:srgbClr val="00A29A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2F2F2"/>
                </a:solidFill>
                <a:effectLst/>
                <a:uLnTx/>
                <a:uFillTx/>
                <a:latin typeface="Nexa Light"/>
                <a:cs typeface="+mn-cs"/>
              </a:endParaRPr>
            </a:p>
          </p:txBody>
        </p:sp>
      </p:grpSp>
      <p:grpSp>
        <p:nvGrpSpPr>
          <p:cNvPr id="15" name="组合 14"/>
          <p:cNvGrpSpPr/>
          <p:nvPr userDrawn="1"/>
        </p:nvGrpSpPr>
        <p:grpSpPr>
          <a:xfrm>
            <a:off x="16779" y="3091759"/>
            <a:ext cx="487105" cy="931705"/>
            <a:chOff x="-23530" y="2881356"/>
            <a:chExt cx="3348000" cy="931705"/>
          </a:xfrm>
        </p:grpSpPr>
        <p:sp>
          <p:nvSpPr>
            <p:cNvPr id="16" name="矩形 15"/>
            <p:cNvSpPr/>
            <p:nvPr/>
          </p:nvSpPr>
          <p:spPr>
            <a:xfrm>
              <a:off x="-23530" y="2881356"/>
              <a:ext cx="3348000" cy="216000"/>
            </a:xfrm>
            <a:prstGeom prst="rect">
              <a:avLst/>
            </a:prstGeom>
            <a:solidFill>
              <a:srgbClr val="BDE5E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2F2F2"/>
                </a:solidFill>
                <a:effectLst/>
                <a:uLnTx/>
                <a:uFillTx/>
                <a:latin typeface="Nexa Light"/>
                <a:cs typeface="+mn-cs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-23530" y="3119924"/>
              <a:ext cx="3348000" cy="216000"/>
            </a:xfrm>
            <a:prstGeom prst="rect">
              <a:avLst/>
            </a:prstGeom>
            <a:solidFill>
              <a:srgbClr val="5EBFB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2F2F2"/>
                </a:solidFill>
                <a:effectLst/>
                <a:uLnTx/>
                <a:uFillTx/>
                <a:latin typeface="Nexa Light"/>
                <a:cs typeface="+mn-cs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-23530" y="3358492"/>
              <a:ext cx="3348000" cy="216000"/>
            </a:xfrm>
            <a:prstGeom prst="rect">
              <a:avLst/>
            </a:prstGeom>
            <a:solidFill>
              <a:srgbClr val="55B2A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2F2F2"/>
                </a:solidFill>
                <a:effectLst/>
                <a:uLnTx/>
                <a:uFillTx/>
                <a:latin typeface="Nexa Light"/>
                <a:cs typeface="+mn-cs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-23530" y="3597061"/>
              <a:ext cx="3348000" cy="216000"/>
            </a:xfrm>
            <a:prstGeom prst="rect">
              <a:avLst/>
            </a:prstGeom>
            <a:solidFill>
              <a:srgbClr val="00A29A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2F2F2"/>
                </a:solidFill>
                <a:effectLst/>
                <a:uLnTx/>
                <a:uFillTx/>
                <a:latin typeface="Nexa Light"/>
                <a:cs typeface="+mn-cs"/>
              </a:endParaRPr>
            </a:p>
          </p:txBody>
        </p:sp>
      </p:grpSp>
      <p:sp>
        <p:nvSpPr>
          <p:cNvPr id="21" name="文本占位符 20"/>
          <p:cNvSpPr>
            <a:spLocks noGrp="1"/>
          </p:cNvSpPr>
          <p:nvPr>
            <p:ph type="body" sz="quarter" idx="13" hasCustomPrompt="1"/>
          </p:nvPr>
        </p:nvSpPr>
        <p:spPr>
          <a:xfrm>
            <a:off x="573919" y="3175239"/>
            <a:ext cx="5716949" cy="832542"/>
          </a:xfrm>
        </p:spPr>
        <p:txBody>
          <a:bodyPr/>
          <a:lstStyle>
            <a:lvl1pPr marL="0" indent="0">
              <a:buNone/>
              <a:defRPr lang="zh-CN" altLang="en-US" sz="4400" b="1" kern="1200" spc="-10" dirty="0" smtClean="0">
                <a:solidFill>
                  <a:srgbClr val="0080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Sans Serif"/>
              </a:defRPr>
            </a:lvl1pPr>
          </a:lstStyle>
          <a:p>
            <a:pPr lvl="0"/>
            <a:r>
              <a:rPr lang="zh-CN" altLang="en-US" dirty="0"/>
              <a:t>单击此处编辑母版结束语样式</a:t>
            </a:r>
          </a:p>
        </p:txBody>
      </p:sp>
      <p:sp>
        <p:nvSpPr>
          <p:cNvPr id="23" name="文本占位符 22"/>
          <p:cNvSpPr>
            <a:spLocks noGrp="1"/>
          </p:cNvSpPr>
          <p:nvPr>
            <p:ph type="body" sz="quarter" idx="14" hasCustomPrompt="1"/>
          </p:nvPr>
        </p:nvSpPr>
        <p:spPr>
          <a:xfrm>
            <a:off x="573920" y="4212288"/>
            <a:ext cx="3454323" cy="1873250"/>
          </a:xfrm>
        </p:spPr>
        <p:txBody>
          <a:bodyPr/>
          <a:lstStyle>
            <a:lvl1pPr marL="0" indent="0" algn="l" rtl="0" eaLnBrk="0" fontAlgn="base" hangingPunct="0">
              <a:spcBef>
                <a:spcPct val="0"/>
              </a:spcBef>
              <a:spcAft>
                <a:spcPct val="0"/>
              </a:spcAft>
              <a:buNone/>
              <a:defRPr lang="zh-CN" altLang="en-US" kern="1200" spc="-1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Sans Serif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lang="zh-CN" altLang="en-US" kern="1200" spc="-1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Sans Serif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lang="zh-CN" altLang="en-US" kern="1200" spc="-1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Sans Serif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lang="zh-CN" altLang="en-US" kern="1200" spc="-1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Sans Serif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lang="zh-CN" altLang="en-US" kern="1200" spc="-1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Sans Serif"/>
              </a:defRPr>
            </a:lvl5pPr>
          </a:lstStyle>
          <a:p>
            <a:pPr lvl="0"/>
            <a:r>
              <a:rPr lang="zh-CN" altLang="en-US" dirty="0"/>
              <a:t>单击此处编辑母版副标题样式</a:t>
            </a:r>
          </a:p>
        </p:txBody>
      </p:sp>
    </p:spTree>
    <p:extLst>
      <p:ext uri="{BB962C8B-B14F-4D97-AF65-F5344CB8AC3E}">
        <p14:creationId xmlns:p14="http://schemas.microsoft.com/office/powerpoint/2010/main" val="29422945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13007" y="1821186"/>
            <a:ext cx="38862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313507" y="1821186"/>
            <a:ext cx="38862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CC772E-7EF2-481D-8D85-8198389B45CD}" type="datetime1">
              <a:rPr lang="zh-CN" altLang="en-US" smtClean="0"/>
              <a:t>2018/10/11</a:t>
            </a:fld>
            <a:endParaRPr lang="zh-CN" altLang="en-US"/>
          </a:p>
        </p:txBody>
      </p:sp>
      <p:sp>
        <p:nvSpPr>
          <p:cNvPr id="6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057900" y="6356350"/>
            <a:ext cx="2457450" cy="365125"/>
          </a:xfrm>
          <a:ln/>
        </p:spPr>
        <p:txBody>
          <a:bodyPr/>
          <a:lstStyle>
            <a:lvl1pPr>
              <a:defRPr>
                <a:solidFill>
                  <a:srgbClr val="00A29A"/>
                </a:solidFill>
              </a:defRPr>
            </a:lvl1pPr>
          </a:lstStyle>
          <a:p>
            <a:pPr>
              <a:defRPr/>
            </a:pPr>
            <a:fld id="{8F72239D-DFFA-492B-B9A5-C018C6667307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  <p:sp>
        <p:nvSpPr>
          <p:cNvPr id="8" name="标题 1"/>
          <p:cNvSpPr>
            <a:spLocks noGrp="1"/>
          </p:cNvSpPr>
          <p:nvPr>
            <p:ph type="title"/>
          </p:nvPr>
        </p:nvSpPr>
        <p:spPr>
          <a:xfrm>
            <a:off x="313008" y="556912"/>
            <a:ext cx="6754543" cy="491232"/>
          </a:xfrm>
        </p:spPr>
        <p:txBody>
          <a:bodyPr/>
          <a:lstStyle>
            <a:lvl1pPr marL="12699" algn="l" rtl="0" eaLnBrk="0" fontAlgn="base" hangingPunct="0">
              <a:spcBef>
                <a:spcPct val="0"/>
              </a:spcBef>
              <a:spcAft>
                <a:spcPct val="0"/>
              </a:spcAft>
              <a:defRPr lang="zh-CN" altLang="en-US" sz="3200" kern="1200" spc="-10">
                <a:solidFill>
                  <a:srgbClr val="80808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Microsoft Sans Serif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9" name="文本占位符 12"/>
          <p:cNvSpPr>
            <a:spLocks noGrp="1"/>
          </p:cNvSpPr>
          <p:nvPr>
            <p:ph type="body" sz="quarter" idx="13" hasCustomPrompt="1"/>
          </p:nvPr>
        </p:nvSpPr>
        <p:spPr>
          <a:xfrm>
            <a:off x="352958" y="1095770"/>
            <a:ext cx="5295900" cy="502263"/>
          </a:xfrm>
        </p:spPr>
        <p:txBody>
          <a:bodyPr/>
          <a:lstStyle>
            <a:lvl1pPr marL="0" indent="0">
              <a:buNone/>
              <a:defRPr lang="zh-CN" altLang="en-US" sz="2400" kern="1200" spc="-5" smtClean="0">
                <a:solidFill>
                  <a:srgbClr val="5EBFB8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Microsoft Sans Serif"/>
              </a:defRPr>
            </a:lvl1pPr>
          </a:lstStyle>
          <a:p>
            <a:pPr lvl="0"/>
            <a:r>
              <a:rPr lang="zh-CN" altLang="en-US"/>
              <a:t>单击此处编辑母版副标题样式</a:t>
            </a:r>
          </a:p>
        </p:txBody>
      </p:sp>
    </p:spTree>
    <p:extLst>
      <p:ext uri="{BB962C8B-B14F-4D97-AF65-F5344CB8AC3E}">
        <p14:creationId xmlns:p14="http://schemas.microsoft.com/office/powerpoint/2010/main" val="39035934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5908257-8602-40AA-AEBC-614309EEAFDB}" type="datetime1">
              <a:rPr lang="zh-CN" altLang="en-US" smtClean="0"/>
              <a:t>2018/10/11</a:t>
            </a:fld>
            <a:endParaRPr lang="zh-CN" altLang="en-US"/>
          </a:p>
        </p:txBody>
      </p:sp>
      <p:sp>
        <p:nvSpPr>
          <p:cNvPr id="4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057900" y="6356350"/>
            <a:ext cx="2457450" cy="365125"/>
          </a:xfrm>
          <a:ln/>
        </p:spPr>
        <p:txBody>
          <a:bodyPr/>
          <a:lstStyle>
            <a:lvl1pPr>
              <a:defRPr>
                <a:solidFill>
                  <a:srgbClr val="00A29A"/>
                </a:solidFill>
              </a:defRPr>
            </a:lvl1pPr>
          </a:lstStyle>
          <a:p>
            <a:pPr>
              <a:defRPr/>
            </a:pPr>
            <a:fld id="{03FAA3A4-C9C8-446C-81B7-858FBFD2BC19}" type="slidenum">
              <a:rPr lang="zh-CN" altLang="en-US" smtClean="0"/>
              <a:pPr>
                <a:defRPr/>
              </a:pPr>
              <a:t>‹#›</a:t>
            </a:fld>
            <a:endParaRPr lang="zh-CN" altLang="en-US" dirty="0"/>
          </a:p>
        </p:txBody>
      </p:sp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313008" y="556912"/>
            <a:ext cx="6754543" cy="491232"/>
          </a:xfrm>
        </p:spPr>
        <p:txBody>
          <a:bodyPr/>
          <a:lstStyle>
            <a:lvl1pPr marL="12699" algn="l" rtl="0" eaLnBrk="0" fontAlgn="base" hangingPunct="0">
              <a:spcBef>
                <a:spcPct val="0"/>
              </a:spcBef>
              <a:spcAft>
                <a:spcPct val="0"/>
              </a:spcAft>
              <a:defRPr lang="zh-CN" altLang="en-US" sz="3200" kern="1200" spc="-10">
                <a:solidFill>
                  <a:srgbClr val="80808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Microsoft Sans Serif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7" name="文本占位符 12"/>
          <p:cNvSpPr>
            <a:spLocks noGrp="1"/>
          </p:cNvSpPr>
          <p:nvPr>
            <p:ph type="body" sz="quarter" idx="13" hasCustomPrompt="1"/>
          </p:nvPr>
        </p:nvSpPr>
        <p:spPr>
          <a:xfrm>
            <a:off x="352958" y="1095770"/>
            <a:ext cx="5295900" cy="502263"/>
          </a:xfrm>
        </p:spPr>
        <p:txBody>
          <a:bodyPr/>
          <a:lstStyle>
            <a:lvl1pPr marL="0" indent="0">
              <a:buNone/>
              <a:defRPr lang="zh-CN" altLang="en-US" sz="2600" b="1" kern="1200" spc="-5" smtClean="0">
                <a:solidFill>
                  <a:srgbClr val="5EBFB8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Microsoft Sans Serif"/>
              </a:defRPr>
            </a:lvl1pPr>
          </a:lstStyle>
          <a:p>
            <a:pPr lvl="0"/>
            <a:r>
              <a:rPr lang="zh-CN" altLang="en-US" dirty="0"/>
              <a:t>单击此处编辑母版副标题样式</a:t>
            </a:r>
          </a:p>
        </p:txBody>
      </p:sp>
    </p:spTree>
    <p:extLst>
      <p:ext uri="{BB962C8B-B14F-4D97-AF65-F5344CB8AC3E}">
        <p14:creationId xmlns:p14="http://schemas.microsoft.com/office/powerpoint/2010/main" val="24065972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小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E892C20-8FC8-4C64-984A-AF32EF171A79}" type="datetime1">
              <a:rPr lang="zh-CN" altLang="en-US" smtClean="0"/>
              <a:t>2018/10/11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A281492-5497-4E6C-A28B-D1B5E67E4A6E}" type="slidenum">
              <a:rPr lang="zh-CN" altLang="en-US" smtClean="0"/>
              <a:pPr>
                <a:defRPr/>
              </a:pPr>
              <a:t>‹#›</a:t>
            </a:fld>
            <a:endParaRPr lang="zh-CN" altLang="en-US" dirty="0"/>
          </a:p>
        </p:txBody>
      </p:sp>
      <p:grpSp>
        <p:nvGrpSpPr>
          <p:cNvPr id="7" name="组合 6"/>
          <p:cNvGrpSpPr/>
          <p:nvPr userDrawn="1"/>
        </p:nvGrpSpPr>
        <p:grpSpPr>
          <a:xfrm>
            <a:off x="3882831" y="993106"/>
            <a:ext cx="1350000" cy="0"/>
            <a:chOff x="5512406" y="946363"/>
            <a:chExt cx="1625132" cy="0"/>
          </a:xfrm>
        </p:grpSpPr>
        <p:cxnSp>
          <p:nvCxnSpPr>
            <p:cNvPr id="8" name="直接连接符 7"/>
            <p:cNvCxnSpPr/>
            <p:nvPr/>
          </p:nvCxnSpPr>
          <p:spPr>
            <a:xfrm>
              <a:off x="5512406" y="946363"/>
              <a:ext cx="406283" cy="0"/>
            </a:xfrm>
            <a:prstGeom prst="line">
              <a:avLst/>
            </a:prstGeom>
            <a:ln w="47625">
              <a:solidFill>
                <a:srgbClr val="5EBFB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>
              <a:off x="5918689" y="946363"/>
              <a:ext cx="406283" cy="0"/>
            </a:xfrm>
            <a:prstGeom prst="line">
              <a:avLst/>
            </a:prstGeom>
            <a:ln w="47625">
              <a:solidFill>
                <a:srgbClr val="5EBFB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>
              <a:off x="6324972" y="946363"/>
              <a:ext cx="406283" cy="0"/>
            </a:xfrm>
            <a:prstGeom prst="line">
              <a:avLst/>
            </a:prstGeom>
            <a:ln w="47625">
              <a:solidFill>
                <a:srgbClr val="5EBFB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>
              <a:off x="6731255" y="946363"/>
              <a:ext cx="406283" cy="0"/>
            </a:xfrm>
            <a:prstGeom prst="line">
              <a:avLst/>
            </a:prstGeom>
            <a:ln w="47625">
              <a:solidFill>
                <a:srgbClr val="5EBFB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" name="内容占位符 12"/>
          <p:cNvSpPr>
            <a:spLocks noGrp="1"/>
          </p:cNvSpPr>
          <p:nvPr>
            <p:ph sz="quarter" idx="13"/>
          </p:nvPr>
        </p:nvSpPr>
        <p:spPr>
          <a:xfrm>
            <a:off x="628651" y="1366839"/>
            <a:ext cx="7886699" cy="4732337"/>
          </a:xfrm>
        </p:spPr>
        <p:txBody>
          <a:bodyPr/>
          <a:lstStyle>
            <a:lvl1pPr marL="228600" indent="-228600">
              <a:buClr>
                <a:srgbClr val="5EBFB8"/>
              </a:buClr>
              <a:buFont typeface="Wingdings" panose="05000000000000000000" pitchFamily="2" charset="2"/>
              <a:buChar char="n"/>
              <a:defRPr/>
            </a:lvl1pPr>
            <a:lvl2pPr marL="685800" indent="-228600">
              <a:buClr>
                <a:srgbClr val="5EBFB8"/>
              </a:buClr>
              <a:buFont typeface="Wingdings" panose="05000000000000000000" pitchFamily="2" charset="2"/>
              <a:buChar char="n"/>
              <a:defRPr/>
            </a:lvl2pPr>
            <a:lvl3pPr marL="1143000" indent="-228600">
              <a:buClr>
                <a:srgbClr val="5EBFB8"/>
              </a:buClr>
              <a:buFont typeface="Wingdings" panose="05000000000000000000" pitchFamily="2" charset="2"/>
              <a:buChar char="n"/>
              <a:defRPr/>
            </a:lvl3pPr>
            <a:lvl4pPr marL="1600200" indent="-228600">
              <a:buClr>
                <a:srgbClr val="5EBFB8"/>
              </a:buClr>
              <a:buFont typeface="Wingdings" panose="05000000000000000000" pitchFamily="2" charset="2"/>
              <a:buChar char="n"/>
              <a:defRPr/>
            </a:lvl4pPr>
            <a:lvl5pPr marL="2057400" indent="-228600">
              <a:buClr>
                <a:srgbClr val="5EBFB8"/>
              </a:buClr>
              <a:buFont typeface="Wingdings" panose="05000000000000000000" pitchFamily="2" charset="2"/>
              <a:buChar char="n"/>
              <a:defRPr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12" name="文本占位符 11"/>
          <p:cNvSpPr>
            <a:spLocks noGrp="1"/>
          </p:cNvSpPr>
          <p:nvPr>
            <p:ph type="body" sz="quarter" idx="14" hasCustomPrompt="1"/>
          </p:nvPr>
        </p:nvSpPr>
        <p:spPr>
          <a:xfrm>
            <a:off x="2883418" y="502197"/>
            <a:ext cx="3377163" cy="412999"/>
          </a:xfrm>
        </p:spPr>
        <p:txBody>
          <a:bodyPr/>
          <a:lstStyle>
            <a:lvl1pPr marL="0" indent="0" algn="ctr">
              <a:buNone/>
              <a:defRPr sz="2800"/>
            </a:lvl1pPr>
          </a:lstStyle>
          <a:p>
            <a:pPr lvl="0"/>
            <a:r>
              <a:rPr lang="zh-CN" altLang="en-US"/>
              <a:t>单击此处编辑小节标题文本</a:t>
            </a:r>
          </a:p>
        </p:txBody>
      </p:sp>
    </p:spTree>
    <p:extLst>
      <p:ext uri="{BB962C8B-B14F-4D97-AF65-F5344CB8AC3E}">
        <p14:creationId xmlns:p14="http://schemas.microsoft.com/office/powerpoint/2010/main" val="11082819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23D5364-7203-4667-80BC-E6C3D0D51549}" type="datetime1">
              <a:rPr lang="zh-CN" altLang="en-US" smtClean="0"/>
              <a:t>2018/10/11</a:t>
            </a:fld>
            <a:endParaRPr lang="zh-CN" altLang="en-US"/>
          </a:p>
        </p:txBody>
      </p:sp>
      <p:sp>
        <p:nvSpPr>
          <p:cNvPr id="6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A8B27C-5975-462B-AE23-5E6F6526F2D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73835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E07F25C-2595-4A4A-B87A-3BC8B7B24098}" type="datetime1">
              <a:rPr lang="zh-CN" altLang="en-US" smtClean="0"/>
              <a:t>2018/10/11</a:t>
            </a:fld>
            <a:endParaRPr lang="zh-CN" altLang="en-US"/>
          </a:p>
        </p:txBody>
      </p:sp>
      <p:sp>
        <p:nvSpPr>
          <p:cNvPr id="6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CDAA51-D797-47A5-8AFB-8283C9883E1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32266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F4AFB13-1489-4203-AB47-B2CB34A16F74}" type="datetime1">
              <a:rPr lang="zh-CN" altLang="en-US" smtClean="0"/>
              <a:t>2018/10/11</a:t>
            </a:fld>
            <a:endParaRPr lang="zh-CN" altLang="en-US"/>
          </a:p>
        </p:txBody>
      </p:sp>
      <p:sp>
        <p:nvSpPr>
          <p:cNvPr id="5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F9BEC49-C82F-4E00-AAA2-9F7179DBD44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9299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slideLayout" Target="../slideLayouts/slideLayout25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3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8.xml"/><Relationship Id="rId7" Type="http://schemas.openxmlformats.org/officeDocument/2006/relationships/slideLayout" Target="../slideLayouts/slideLayout32.xml"/><Relationship Id="rId12" Type="http://schemas.openxmlformats.org/officeDocument/2006/relationships/slideLayout" Target="../slideLayouts/slideLayout37.xml"/><Relationship Id="rId2" Type="http://schemas.openxmlformats.org/officeDocument/2006/relationships/slideLayout" Target="../slideLayouts/slideLayout27.xml"/><Relationship Id="rId1" Type="http://schemas.openxmlformats.org/officeDocument/2006/relationships/slideLayout" Target="../slideLayouts/slideLayout26.xml"/><Relationship Id="rId6" Type="http://schemas.openxmlformats.org/officeDocument/2006/relationships/slideLayout" Target="../slideLayouts/slideLayout31.xml"/><Relationship Id="rId11" Type="http://schemas.openxmlformats.org/officeDocument/2006/relationships/slideLayout" Target="../slideLayouts/slideLayout36.xml"/><Relationship Id="rId5" Type="http://schemas.openxmlformats.org/officeDocument/2006/relationships/slideLayout" Target="../slideLayouts/slideLayout30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35.xml"/><Relationship Id="rId4" Type="http://schemas.openxmlformats.org/officeDocument/2006/relationships/slideLayout" Target="../slideLayouts/slideLayout29.xml"/><Relationship Id="rId9" Type="http://schemas.openxmlformats.org/officeDocument/2006/relationships/slideLayout" Target="../slideLayouts/slideLayout34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8F8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r">
              <a:defRPr/>
            </a:pP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26" name="Title Placeholder 1"/>
          <p:cNvSpPr>
            <a:spLocks noGrp="1" noChangeArrowheads="1"/>
          </p:cNvSpPr>
          <p:nvPr>
            <p:ph type="title"/>
          </p:nvPr>
        </p:nvSpPr>
        <p:spPr bwMode="auto">
          <a:xfrm>
            <a:off x="628650" y="365126"/>
            <a:ext cx="78867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dirty="0"/>
              <a:t>Click to edit Master title style</a:t>
            </a:r>
          </a:p>
        </p:txBody>
      </p:sp>
      <p:sp>
        <p:nvSpPr>
          <p:cNvPr id="1027" name="Text Placeholder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28650" y="1825625"/>
            <a:ext cx="78867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dirty="0"/>
              <a:t>Click to edit Master text styles</a:t>
            </a:r>
          </a:p>
          <a:p>
            <a:pPr lvl="1"/>
            <a:r>
              <a:rPr lang="zh-CN" altLang="zh-CN" dirty="0"/>
              <a:t>Second level</a:t>
            </a:r>
          </a:p>
          <a:p>
            <a:pPr lvl="2"/>
            <a:r>
              <a:rPr lang="zh-CN" altLang="zh-CN" dirty="0"/>
              <a:t>Third level</a:t>
            </a:r>
          </a:p>
          <a:p>
            <a:pPr lvl="3"/>
            <a:r>
              <a:rPr lang="zh-CN" altLang="zh-CN" dirty="0"/>
              <a:t>Fourth level</a:t>
            </a:r>
          </a:p>
          <a:p>
            <a:pPr lvl="4"/>
            <a:r>
              <a:rPr lang="zh-CN" altLang="zh-CN" dirty="0"/>
              <a:t>Fifth level</a:t>
            </a:r>
          </a:p>
        </p:txBody>
      </p:sp>
      <p:sp>
        <p:nvSpPr>
          <p:cNvPr id="1028" name="Date Placeholder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28650" y="6356351"/>
            <a:ext cx="245745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ea typeface="宋体" pitchFamily="2" charset="-122"/>
              </a:defRPr>
            </a:lvl1pPr>
          </a:lstStyle>
          <a:p>
            <a:pPr>
              <a:defRPr/>
            </a:pPr>
            <a:fld id="{924967AA-BFF2-4910-A52B-14E7A275D154}" type="datetime1">
              <a:rPr lang="zh-CN" altLang="en-US" smtClean="0"/>
              <a:t>2018/10/11</a:t>
            </a:fld>
            <a:endParaRPr lang="zh-CN" altLang="en-US"/>
          </a:p>
        </p:txBody>
      </p:sp>
      <p:sp>
        <p:nvSpPr>
          <p:cNvPr id="1029" name="Footer Placeholder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486150" y="6356351"/>
            <a:ext cx="21717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22" name="矩形 21"/>
          <p:cNvSpPr/>
          <p:nvPr userDrawn="1"/>
        </p:nvSpPr>
        <p:spPr>
          <a:xfrm>
            <a:off x="0" y="6427295"/>
            <a:ext cx="9144000" cy="216000"/>
          </a:xfrm>
          <a:prstGeom prst="rect">
            <a:avLst/>
          </a:prstGeom>
          <a:solidFill>
            <a:srgbClr val="BDE5E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2F2F2"/>
              </a:solidFill>
              <a:effectLst/>
              <a:uLnTx/>
              <a:uFillTx/>
              <a:latin typeface="Nexa Light"/>
              <a:cs typeface="+mn-cs"/>
            </a:endParaRPr>
          </a:p>
        </p:txBody>
      </p:sp>
      <p:sp>
        <p:nvSpPr>
          <p:cNvPr id="1030" name="Slide Number Placeholder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057900" y="6356351"/>
            <a:ext cx="245745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solidFill>
                  <a:srgbClr val="00A29A"/>
                </a:solidFill>
                <a:ea typeface="宋体" pitchFamily="2" charset="-122"/>
              </a:defRPr>
            </a:lvl1pPr>
          </a:lstStyle>
          <a:p>
            <a:pPr>
              <a:defRPr/>
            </a:pPr>
            <a:fld id="{FA281492-5497-4E6C-A28B-D1B5E67E4A6E}" type="slidenum">
              <a:rPr lang="zh-CN" altLang="en-US" smtClean="0"/>
              <a:pPr>
                <a:defRPr/>
              </a:pPr>
              <a:t>‹#›</a:t>
            </a:fld>
            <a:endParaRPr lang="zh-CN" altLang="en-US" dirty="0"/>
          </a:p>
        </p:txBody>
      </p:sp>
      <p:grpSp>
        <p:nvGrpSpPr>
          <p:cNvPr id="14" name="组合 5"/>
          <p:cNvGrpSpPr>
            <a:grpSpLocks/>
          </p:cNvGrpSpPr>
          <p:nvPr userDrawn="1"/>
        </p:nvGrpSpPr>
        <p:grpSpPr bwMode="auto">
          <a:xfrm>
            <a:off x="7316391" y="323889"/>
            <a:ext cx="1514603" cy="556954"/>
            <a:chOff x="515938" y="457200"/>
            <a:chExt cx="3243262" cy="863600"/>
          </a:xfrm>
        </p:grpSpPr>
        <p:pic>
          <p:nvPicPr>
            <p:cNvPr id="15" name="Picture 2" descr="C:\Users\gpfeng\Desktop\图片1.jpg"/>
            <p:cNvPicPr>
              <a:picLocks noChangeAspect="1" noChangeArrowheads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15938" y="457200"/>
              <a:ext cx="868362" cy="863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6" name="Picture 10" descr="http://bbs.whu.edu.cn/wForum/bbscon.php?bid=38&amp;id=340316&amp;ap=320"/>
            <p:cNvPicPr>
              <a:picLocks noChangeAspect="1" noChangeArrowheads="1"/>
            </p:cNvPicPr>
            <p:nvPr/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00200" y="511175"/>
              <a:ext cx="2159000" cy="738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3" name="文本框 22"/>
          <p:cNvSpPr txBox="1"/>
          <p:nvPr userDrawn="1"/>
        </p:nvSpPr>
        <p:spPr>
          <a:xfrm>
            <a:off x="556994" y="6388054"/>
            <a:ext cx="50019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>
                <a:solidFill>
                  <a:srgbClr val="00A29A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智能感知交互实验室 </a:t>
            </a:r>
            <a:r>
              <a:rPr lang="en-US" altLang="zh-CN" sz="1400">
                <a:solidFill>
                  <a:srgbClr val="00A29A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/</a:t>
            </a:r>
            <a:r>
              <a:rPr lang="en-US" altLang="zh-CN" sz="1400" baseline="0">
                <a:solidFill>
                  <a:srgbClr val="00A29A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Laboratory for Intelligence Interaction and Perception</a:t>
            </a:r>
            <a:endParaRPr lang="zh-CN" altLang="en-US" sz="1400" dirty="0">
              <a:solidFill>
                <a:srgbClr val="00A29A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pSp>
        <p:nvGrpSpPr>
          <p:cNvPr id="17" name="组合 16"/>
          <p:cNvGrpSpPr/>
          <p:nvPr userDrawn="1"/>
        </p:nvGrpSpPr>
        <p:grpSpPr>
          <a:xfrm rot="10800000">
            <a:off x="0" y="582291"/>
            <a:ext cx="231354" cy="901177"/>
            <a:chOff x="-23530" y="2911884"/>
            <a:chExt cx="3348000" cy="901177"/>
          </a:xfrm>
        </p:grpSpPr>
        <p:sp>
          <p:nvSpPr>
            <p:cNvPr id="18" name="矩形 17"/>
            <p:cNvSpPr/>
            <p:nvPr/>
          </p:nvSpPr>
          <p:spPr>
            <a:xfrm>
              <a:off x="-23530" y="2911884"/>
              <a:ext cx="3348000" cy="216000"/>
            </a:xfrm>
            <a:prstGeom prst="rect">
              <a:avLst/>
            </a:prstGeom>
            <a:solidFill>
              <a:srgbClr val="BDE5E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2F2F2"/>
                </a:solidFill>
                <a:effectLst/>
                <a:uLnTx/>
                <a:uFillTx/>
                <a:latin typeface="Nexa Light"/>
                <a:cs typeface="+mn-cs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-23530" y="3141574"/>
              <a:ext cx="3348000" cy="216000"/>
            </a:xfrm>
            <a:prstGeom prst="rect">
              <a:avLst/>
            </a:prstGeom>
            <a:solidFill>
              <a:srgbClr val="5EBFB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2F2F2"/>
                </a:solidFill>
                <a:effectLst/>
                <a:uLnTx/>
                <a:uFillTx/>
                <a:latin typeface="Nexa Light"/>
                <a:cs typeface="+mn-cs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-23530" y="3369509"/>
              <a:ext cx="3348000" cy="216000"/>
            </a:xfrm>
            <a:prstGeom prst="rect">
              <a:avLst/>
            </a:prstGeom>
            <a:solidFill>
              <a:srgbClr val="55B2A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2F2F2"/>
                </a:solidFill>
                <a:effectLst/>
                <a:uLnTx/>
                <a:uFillTx/>
                <a:latin typeface="Nexa Light"/>
                <a:cs typeface="+mn-cs"/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-23530" y="3597061"/>
              <a:ext cx="3348000" cy="216000"/>
            </a:xfrm>
            <a:prstGeom prst="rect">
              <a:avLst/>
            </a:prstGeom>
            <a:solidFill>
              <a:srgbClr val="00A29A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2F2F2"/>
                </a:solidFill>
                <a:effectLst/>
                <a:uLnTx/>
                <a:uFillTx/>
                <a:latin typeface="Nexa Light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359245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72" r:id="rId2"/>
    <p:sldLayoutId id="2147483673" r:id="rId3"/>
    <p:sldLayoutId id="2147483674" r:id="rId4"/>
    <p:sldLayoutId id="2147483675" r:id="rId5"/>
    <p:sldLayoutId id="2147483676" r:id="rId6"/>
    <p:sldLayoutId id="2147483677" r:id="rId7"/>
    <p:sldLayoutId id="2147483678" r:id="rId8"/>
    <p:sldLayoutId id="2147483679" r:id="rId9"/>
    <p:sldLayoutId id="2147483680" r:id="rId10"/>
    <p:sldLayoutId id="2147483682" r:id="rId11"/>
    <p:sldLayoutId id="2147483681" r:id="rId12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lang="zh-CN" altLang="zh-CN" sz="3200" kern="1200" spc="-10" smtClean="0">
          <a:solidFill>
            <a:srgbClr val="808080"/>
          </a:solidFill>
          <a:latin typeface="微软雅黑 Light" panose="020B0502040204020203" pitchFamily="34" charset="-122"/>
          <a:ea typeface="微软雅黑 Light" panose="020B0502040204020203" pitchFamily="34" charset="-122"/>
          <a:cs typeface="Microsoft Sans Serif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Clr>
          <a:srgbClr val="5EBFB8"/>
        </a:buClr>
        <a:buFont typeface="Wingdings" panose="05000000000000000000" pitchFamily="2" charset="2"/>
        <a:buChar char="n"/>
        <a:defRPr lang="zh-CN" altLang="zh-CN" sz="2600" kern="1200" spc="-10" smtClean="0">
          <a:solidFill>
            <a:srgbClr val="808080"/>
          </a:solidFill>
          <a:latin typeface="微软雅黑 Light" panose="020B0502040204020203" pitchFamily="34" charset="-122"/>
          <a:ea typeface="微软雅黑 Light" panose="020B0502040204020203" pitchFamily="34" charset="-122"/>
          <a:cs typeface="Microsoft Sans Serif"/>
        </a:defRPr>
      </a:lvl1pPr>
      <a:lvl2pPr marL="6858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Clr>
          <a:srgbClr val="5EBFB8"/>
        </a:buClr>
        <a:buFont typeface="Wingdings" panose="05000000000000000000" pitchFamily="2" charset="2"/>
        <a:buChar char="n"/>
        <a:defRPr lang="zh-CN" altLang="zh-CN" sz="2400" kern="1200" spc="-10" smtClean="0">
          <a:solidFill>
            <a:srgbClr val="808080"/>
          </a:solidFill>
          <a:latin typeface="微软雅黑 Light" panose="020B0502040204020203" pitchFamily="34" charset="-122"/>
          <a:ea typeface="微软雅黑 Light" panose="020B0502040204020203" pitchFamily="34" charset="-122"/>
          <a:cs typeface="Microsoft Sans Serif"/>
        </a:defRPr>
      </a:lvl2pPr>
      <a:lvl3pPr marL="11430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Clr>
          <a:srgbClr val="5EBFB8"/>
        </a:buClr>
        <a:buFont typeface="Wingdings" panose="05000000000000000000" pitchFamily="2" charset="2"/>
        <a:buChar char="n"/>
        <a:defRPr lang="zh-CN" altLang="zh-CN" sz="2000" kern="1200" spc="-10" smtClean="0">
          <a:solidFill>
            <a:srgbClr val="808080"/>
          </a:solidFill>
          <a:latin typeface="微软雅黑 Light" panose="020B0502040204020203" pitchFamily="34" charset="-122"/>
          <a:ea typeface="微软雅黑 Light" panose="020B0502040204020203" pitchFamily="34" charset="-122"/>
          <a:cs typeface="Microsoft Sans Serif"/>
        </a:defRPr>
      </a:lvl3pPr>
      <a:lvl4pPr marL="16002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Clr>
          <a:srgbClr val="5EBFB8"/>
        </a:buClr>
        <a:buFont typeface="Wingdings" panose="05000000000000000000" pitchFamily="2" charset="2"/>
        <a:buChar char="n"/>
        <a:defRPr lang="zh-CN" altLang="zh-CN" sz="1800" kern="1200" spc="-10" smtClean="0">
          <a:solidFill>
            <a:srgbClr val="808080"/>
          </a:solidFill>
          <a:latin typeface="微软雅黑 Light" panose="020B0502040204020203" pitchFamily="34" charset="-122"/>
          <a:ea typeface="微软雅黑 Light" panose="020B0502040204020203" pitchFamily="34" charset="-122"/>
          <a:cs typeface="Microsoft Sans Serif"/>
        </a:defRPr>
      </a:lvl4pPr>
      <a:lvl5pPr marL="20574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Clr>
          <a:srgbClr val="5EBFB8"/>
        </a:buClr>
        <a:buFont typeface="Wingdings" panose="05000000000000000000" pitchFamily="2" charset="2"/>
        <a:buChar char="n"/>
        <a:defRPr lang="zh-CN" altLang="zh-CN" sz="1600" kern="1200" spc="-10" smtClean="0">
          <a:solidFill>
            <a:srgbClr val="808080"/>
          </a:solidFill>
          <a:latin typeface="微软雅黑 Light" panose="020B0502040204020203" pitchFamily="34" charset="-122"/>
          <a:ea typeface="微软雅黑 Light" panose="020B0502040204020203" pitchFamily="34" charset="-122"/>
          <a:cs typeface="Microsoft Sans Serif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CB98F75-D2B3-4297-9B55-6F472F0EF0D3}" type="datetime1">
              <a:rPr lang="zh-CN" altLang="en-US" smtClean="0"/>
              <a:t>2018/10/11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5EE56F-5D5A-4077-9A17-BAECC4DE306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52202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88" r:id="rId2"/>
    <p:sldLayoutId id="2147483689" r:id="rId3"/>
    <p:sldLayoutId id="2147483690" r:id="rId4"/>
    <p:sldLayoutId id="2147483691" r:id="rId5"/>
    <p:sldLayoutId id="2147483692" r:id="rId6"/>
    <p:sldLayoutId id="2147483693" r:id="rId7"/>
    <p:sldLayoutId id="2147483694" r:id="rId8"/>
    <p:sldLayoutId id="2147483695" r:id="rId9"/>
    <p:sldLayoutId id="2147483696" r:id="rId10"/>
    <p:sldLayoutId id="2147483697" r:id="rId11"/>
    <p:sldLayoutId id="2147483712" r:id="rId12"/>
    <p:sldLayoutId id="2147483683" r:id="rId13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924967AA-BFF2-4910-A52B-14E7A275D154}" type="datetime1">
              <a:rPr lang="zh-CN" altLang="en-US" smtClean="0"/>
              <a:t>2018/10/11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FA281492-5497-4E6C-A28B-D1B5E67E4A6E}" type="slidenum">
              <a:rPr lang="zh-CN" altLang="en-US" smtClean="0"/>
              <a:pPr>
                <a:defRPr/>
              </a:pPr>
              <a:t>‹#›</a:t>
            </a:fld>
            <a:endParaRPr lang="zh-CN" altLang="en-US" dirty="0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0F7912C6-EB99-45EA-BB30-6898C0F19130}"/>
              </a:ext>
            </a:extLst>
          </p:cNvPr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8F8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r">
              <a:defRPr/>
            </a:pP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3070993C-C9B9-4E22-9476-E3E63CFB1F47}"/>
              </a:ext>
            </a:extLst>
          </p:cNvPr>
          <p:cNvSpPr/>
          <p:nvPr userDrawn="1"/>
        </p:nvSpPr>
        <p:spPr>
          <a:xfrm>
            <a:off x="0" y="6427295"/>
            <a:ext cx="9144000" cy="216000"/>
          </a:xfrm>
          <a:prstGeom prst="rect">
            <a:avLst/>
          </a:prstGeom>
          <a:solidFill>
            <a:srgbClr val="BDE5E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2F2F2"/>
              </a:solidFill>
              <a:effectLst/>
              <a:uLnTx/>
              <a:uFillTx/>
              <a:latin typeface="Nexa Light"/>
              <a:cs typeface="+mn-cs"/>
            </a:endParaRPr>
          </a:p>
        </p:txBody>
      </p:sp>
      <p:grpSp>
        <p:nvGrpSpPr>
          <p:cNvPr id="9" name="组合 5">
            <a:extLst>
              <a:ext uri="{FF2B5EF4-FFF2-40B4-BE49-F238E27FC236}">
                <a16:creationId xmlns:a16="http://schemas.microsoft.com/office/drawing/2014/main" xmlns="" id="{B59C1DD4-6E81-4CD5-9029-4A6CDA2F5A76}"/>
              </a:ext>
            </a:extLst>
          </p:cNvPr>
          <p:cNvGrpSpPr>
            <a:grpSpLocks/>
          </p:cNvGrpSpPr>
          <p:nvPr userDrawn="1"/>
        </p:nvGrpSpPr>
        <p:grpSpPr bwMode="auto">
          <a:xfrm>
            <a:off x="7316391" y="323889"/>
            <a:ext cx="1514603" cy="556954"/>
            <a:chOff x="515938" y="457200"/>
            <a:chExt cx="3243262" cy="863600"/>
          </a:xfrm>
        </p:grpSpPr>
        <p:pic>
          <p:nvPicPr>
            <p:cNvPr id="10" name="Picture 2" descr="C:\Users\gpfeng\Desktop\图片1.jpg">
              <a:extLst>
                <a:ext uri="{FF2B5EF4-FFF2-40B4-BE49-F238E27FC236}">
                  <a16:creationId xmlns:a16="http://schemas.microsoft.com/office/drawing/2014/main" xmlns="" id="{C58DF262-7CEC-4F69-9E79-E4E6C40B0C7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15938" y="457200"/>
              <a:ext cx="868362" cy="863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" name="Picture 10" descr="http://bbs.whu.edu.cn/wForum/bbscon.php?bid=38&amp;id=340316&amp;ap=320">
              <a:extLst>
                <a:ext uri="{FF2B5EF4-FFF2-40B4-BE49-F238E27FC236}">
                  <a16:creationId xmlns:a16="http://schemas.microsoft.com/office/drawing/2014/main" xmlns="" id="{D096CCF5-4762-4E44-8637-FC205090BA5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00200" y="511175"/>
              <a:ext cx="2159000" cy="738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005B9E78-EE51-44F1-A9FF-B75E7EA3E9AA}"/>
              </a:ext>
            </a:extLst>
          </p:cNvPr>
          <p:cNvSpPr txBox="1"/>
          <p:nvPr userDrawn="1"/>
        </p:nvSpPr>
        <p:spPr>
          <a:xfrm>
            <a:off x="556994" y="6388054"/>
            <a:ext cx="50019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>
                <a:solidFill>
                  <a:srgbClr val="00A29A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智能感知交互实验室 </a:t>
            </a:r>
            <a:r>
              <a:rPr lang="en-US" altLang="zh-CN" sz="1400">
                <a:solidFill>
                  <a:srgbClr val="00A29A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/</a:t>
            </a:r>
            <a:r>
              <a:rPr lang="en-US" altLang="zh-CN" sz="1400" baseline="0">
                <a:solidFill>
                  <a:srgbClr val="00A29A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Laboratory for Intelligence Interaction and Perception</a:t>
            </a:r>
            <a:endParaRPr lang="zh-CN" altLang="en-US" sz="1400" dirty="0">
              <a:solidFill>
                <a:srgbClr val="00A29A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xmlns="" id="{6813E948-873A-46E5-A6B2-F99D591CE380}"/>
              </a:ext>
            </a:extLst>
          </p:cNvPr>
          <p:cNvGrpSpPr/>
          <p:nvPr userDrawn="1"/>
        </p:nvGrpSpPr>
        <p:grpSpPr>
          <a:xfrm rot="10800000">
            <a:off x="0" y="582291"/>
            <a:ext cx="231354" cy="901177"/>
            <a:chOff x="-23530" y="2911884"/>
            <a:chExt cx="3348000" cy="901177"/>
          </a:xfrm>
        </p:grpSpPr>
        <p:sp>
          <p:nvSpPr>
            <p:cNvPr id="14" name="矩形 13">
              <a:extLst>
                <a:ext uri="{FF2B5EF4-FFF2-40B4-BE49-F238E27FC236}">
                  <a16:creationId xmlns:a16="http://schemas.microsoft.com/office/drawing/2014/main" xmlns="" id="{17A1910D-C5B7-4EEF-9116-D8EE47FE4497}"/>
                </a:ext>
              </a:extLst>
            </p:cNvPr>
            <p:cNvSpPr/>
            <p:nvPr/>
          </p:nvSpPr>
          <p:spPr>
            <a:xfrm>
              <a:off x="-23530" y="2911884"/>
              <a:ext cx="3348000" cy="216000"/>
            </a:xfrm>
            <a:prstGeom prst="rect">
              <a:avLst/>
            </a:prstGeom>
            <a:solidFill>
              <a:srgbClr val="BDE5E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2F2F2"/>
                </a:solidFill>
                <a:effectLst/>
                <a:uLnTx/>
                <a:uFillTx/>
                <a:latin typeface="Nexa Light"/>
                <a:cs typeface="+mn-cs"/>
              </a:endParaRPr>
            </a:p>
          </p:txBody>
        </p:sp>
        <p:sp>
          <p:nvSpPr>
            <p:cNvPr id="15" name="矩形 14">
              <a:extLst>
                <a:ext uri="{FF2B5EF4-FFF2-40B4-BE49-F238E27FC236}">
                  <a16:creationId xmlns:a16="http://schemas.microsoft.com/office/drawing/2014/main" xmlns="" id="{B93763D2-4E94-4E98-A895-61CCA1F7D033}"/>
                </a:ext>
              </a:extLst>
            </p:cNvPr>
            <p:cNvSpPr/>
            <p:nvPr/>
          </p:nvSpPr>
          <p:spPr>
            <a:xfrm>
              <a:off x="-23530" y="3141574"/>
              <a:ext cx="3348000" cy="216000"/>
            </a:xfrm>
            <a:prstGeom prst="rect">
              <a:avLst/>
            </a:prstGeom>
            <a:solidFill>
              <a:srgbClr val="5EBFB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2F2F2"/>
                </a:solidFill>
                <a:effectLst/>
                <a:uLnTx/>
                <a:uFillTx/>
                <a:latin typeface="Nexa Light"/>
                <a:cs typeface="+mn-cs"/>
              </a:endParaRPr>
            </a:p>
          </p:txBody>
        </p:sp>
        <p:sp>
          <p:nvSpPr>
            <p:cNvPr id="16" name="矩形 15">
              <a:extLst>
                <a:ext uri="{FF2B5EF4-FFF2-40B4-BE49-F238E27FC236}">
                  <a16:creationId xmlns:a16="http://schemas.microsoft.com/office/drawing/2014/main" xmlns="" id="{07ADCF8D-D99A-4487-8B5F-20FA4152270F}"/>
                </a:ext>
              </a:extLst>
            </p:cNvPr>
            <p:cNvSpPr/>
            <p:nvPr/>
          </p:nvSpPr>
          <p:spPr>
            <a:xfrm>
              <a:off x="-23530" y="3369509"/>
              <a:ext cx="3348000" cy="216000"/>
            </a:xfrm>
            <a:prstGeom prst="rect">
              <a:avLst/>
            </a:prstGeom>
            <a:solidFill>
              <a:srgbClr val="55B2A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2F2F2"/>
                </a:solidFill>
                <a:effectLst/>
                <a:uLnTx/>
                <a:uFillTx/>
                <a:latin typeface="Nexa Light"/>
                <a:cs typeface="+mn-cs"/>
              </a:endParaRPr>
            </a:p>
          </p:txBody>
        </p:sp>
        <p:sp>
          <p:nvSpPr>
            <p:cNvPr id="17" name="矩形 16">
              <a:extLst>
                <a:ext uri="{FF2B5EF4-FFF2-40B4-BE49-F238E27FC236}">
                  <a16:creationId xmlns:a16="http://schemas.microsoft.com/office/drawing/2014/main" xmlns="" id="{5DA331F7-6D2B-4B6D-A299-BD3773872B9D}"/>
                </a:ext>
              </a:extLst>
            </p:cNvPr>
            <p:cNvSpPr/>
            <p:nvPr/>
          </p:nvSpPr>
          <p:spPr>
            <a:xfrm>
              <a:off x="-23530" y="3597061"/>
              <a:ext cx="3348000" cy="216000"/>
            </a:xfrm>
            <a:prstGeom prst="rect">
              <a:avLst/>
            </a:prstGeom>
            <a:solidFill>
              <a:srgbClr val="00A29A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2F2F2"/>
                </a:solidFill>
                <a:effectLst/>
                <a:uLnTx/>
                <a:uFillTx/>
                <a:latin typeface="Nexa Light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12658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  <p:sldLayoutId id="2147483711" r:id="rId12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4.xml"/><Relationship Id="rId11" Type="http://schemas.openxmlformats.org/officeDocument/2006/relationships/image" Target="../media/image19.png"/><Relationship Id="rId10" Type="http://schemas.openxmlformats.org/officeDocument/2006/relationships/image" Target="../media/image160.png"/><Relationship Id="rId9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642C0D22-38DA-4EC5-B8E9-BEFFDEBC99AF}"/>
              </a:ext>
            </a:extLst>
          </p:cNvPr>
          <p:cNvSpPr txBox="1"/>
          <p:nvPr/>
        </p:nvSpPr>
        <p:spPr>
          <a:xfrm>
            <a:off x="799660" y="2135483"/>
            <a:ext cx="7544677" cy="13696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700" b="1" dirty="0"/>
              <a:t>JVET-L0242</a:t>
            </a:r>
            <a:br>
              <a:rPr lang="en-US" altLang="zh-CN" sz="2700" b="1" dirty="0"/>
            </a:br>
            <a:r>
              <a:rPr lang="en-US" altLang="zh-CN" sz="2700" b="1" dirty="0"/>
              <a:t>AHG9:Dense Residual Convolutional Neural Network (DRN) based In-Loop Filter</a:t>
            </a:r>
            <a:endParaRPr lang="zh-CN" altLang="en-US" sz="2800" dirty="0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912AB45D-7A0D-43E0-8B0E-C3690AA0DC6F}"/>
              </a:ext>
            </a:extLst>
          </p:cNvPr>
          <p:cNvSpPr txBox="1"/>
          <p:nvPr/>
        </p:nvSpPr>
        <p:spPr>
          <a:xfrm>
            <a:off x="1482982" y="4614803"/>
            <a:ext cx="617803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Yingbin Wang, </a:t>
            </a:r>
            <a:r>
              <a:rPr lang="en-US" altLang="zh-CN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Zhenzhong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Chen, </a:t>
            </a:r>
            <a:r>
              <a:rPr lang="en-US" altLang="zh-CN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Yiming Li 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(Wuhan University)</a:t>
            </a:r>
          </a:p>
          <a:p>
            <a:pPr algn="ctr"/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Liang Zhao, Shan Liu, Xiang Li (</a:t>
            </a:r>
            <a:r>
              <a:rPr lang="en-US" altLang="zh-CN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Tencent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652047FC-49F0-4A7D-A719-23836293FB7F}"/>
              </a:ext>
            </a:extLst>
          </p:cNvPr>
          <p:cNvSpPr/>
          <p:nvPr/>
        </p:nvSpPr>
        <p:spPr>
          <a:xfrm>
            <a:off x="0" y="6705600"/>
            <a:ext cx="9144000" cy="52388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350" dirty="0">
              <a:latin typeface="Open Sans Light" panose="020B03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976F3E5E-D2AF-4100-8E99-449A21A142D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22718"/>
            <a:ext cx="9144000" cy="763383"/>
          </a:xfrm>
          <a:prstGeom prst="rect">
            <a:avLst/>
          </a:prstGeom>
        </p:spPr>
      </p:pic>
      <p:grpSp>
        <p:nvGrpSpPr>
          <p:cNvPr id="16" name="组合 5">
            <a:extLst>
              <a:ext uri="{FF2B5EF4-FFF2-40B4-BE49-F238E27FC236}">
                <a16:creationId xmlns:a16="http://schemas.microsoft.com/office/drawing/2014/main" xmlns="" id="{D1995DEA-ABC0-4F8B-9934-D06F81DF402D}"/>
              </a:ext>
            </a:extLst>
          </p:cNvPr>
          <p:cNvGrpSpPr>
            <a:grpSpLocks/>
          </p:cNvGrpSpPr>
          <p:nvPr/>
        </p:nvGrpSpPr>
        <p:grpSpPr bwMode="auto">
          <a:xfrm>
            <a:off x="6436292" y="6214048"/>
            <a:ext cx="933223" cy="260696"/>
            <a:chOff x="515938" y="457200"/>
            <a:chExt cx="3243262" cy="863600"/>
          </a:xfrm>
        </p:grpSpPr>
        <p:pic>
          <p:nvPicPr>
            <p:cNvPr id="17" name="Picture 2" descr="C:\Users\gpfeng\Desktop\图片1.jpg">
              <a:extLst>
                <a:ext uri="{FF2B5EF4-FFF2-40B4-BE49-F238E27FC236}">
                  <a16:creationId xmlns:a16="http://schemas.microsoft.com/office/drawing/2014/main" xmlns="" id="{1C93D81D-783A-48BD-A586-7A466D05568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15938" y="457200"/>
              <a:ext cx="868362" cy="863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8" name="Picture 10" descr="http://bbs.whu.edu.cn/wForum/bbscon.php?bid=38&amp;id=340316&amp;ap=320">
              <a:extLst>
                <a:ext uri="{FF2B5EF4-FFF2-40B4-BE49-F238E27FC236}">
                  <a16:creationId xmlns:a16="http://schemas.microsoft.com/office/drawing/2014/main" xmlns="" id="{AFDC63C7-2FEB-43C1-942B-DE27162A0F8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00200" y="511175"/>
              <a:ext cx="2159000" cy="738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9" name="图片 18">
            <a:extLst>
              <a:ext uri="{FF2B5EF4-FFF2-40B4-BE49-F238E27FC236}">
                <a16:creationId xmlns:a16="http://schemas.microsoft.com/office/drawing/2014/main" xmlns="" id="{8055C234-22C5-40B6-A038-6A1F18EC480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18399" y="6269514"/>
            <a:ext cx="1235075" cy="1650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4868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矩形 101">
            <a:extLst>
              <a:ext uri="{FF2B5EF4-FFF2-40B4-BE49-F238E27FC236}">
                <a16:creationId xmlns:a16="http://schemas.microsoft.com/office/drawing/2014/main" xmlns="" id="{4E38A8DC-FED6-4B17-94DE-0EC5EC019F16}"/>
              </a:ext>
            </a:extLst>
          </p:cNvPr>
          <p:cNvSpPr/>
          <p:nvPr/>
        </p:nvSpPr>
        <p:spPr>
          <a:xfrm>
            <a:off x="934362" y="1249306"/>
            <a:ext cx="4212948" cy="82278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lnSpc>
                <a:spcPct val="200000"/>
              </a:lnSpc>
              <a:buClr>
                <a:srgbClr val="47BBB5"/>
              </a:buClr>
              <a:buFont typeface="Wingdings" panose="05000000000000000000" pitchFamily="2" charset="2"/>
              <a:buChar char="n"/>
            </a:pP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Block-level on/off control</a:t>
            </a:r>
          </a:p>
        </p:txBody>
      </p:sp>
      <p:sp>
        <p:nvSpPr>
          <p:cNvPr id="92" name="矩形 91">
            <a:extLst>
              <a:ext uri="{FF2B5EF4-FFF2-40B4-BE49-F238E27FC236}">
                <a16:creationId xmlns:a16="http://schemas.microsoft.com/office/drawing/2014/main" xmlns="" id="{F9A4FE3C-E93E-48DD-B06E-88D7CBD430F3}"/>
              </a:ext>
            </a:extLst>
          </p:cNvPr>
          <p:cNvSpPr/>
          <p:nvPr/>
        </p:nvSpPr>
        <p:spPr>
          <a:xfrm>
            <a:off x="0" y="285006"/>
            <a:ext cx="647699" cy="628878"/>
          </a:xfrm>
          <a:prstGeom prst="rect">
            <a:avLst/>
          </a:prstGeom>
          <a:solidFill>
            <a:srgbClr val="55B2A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457200"/>
            <a:endParaRPr lang="zh-CN" altLang="en-US" kern="0">
              <a:solidFill>
                <a:srgbClr val="F2F2F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9" name="矩形 98">
            <a:extLst>
              <a:ext uri="{FF2B5EF4-FFF2-40B4-BE49-F238E27FC236}">
                <a16:creationId xmlns:a16="http://schemas.microsoft.com/office/drawing/2014/main" xmlns="" id="{65498C20-8406-4859-9AA3-D9DE979EE2D2}"/>
              </a:ext>
            </a:extLst>
          </p:cNvPr>
          <p:cNvSpPr/>
          <p:nvPr/>
        </p:nvSpPr>
        <p:spPr>
          <a:xfrm>
            <a:off x="741615" y="285006"/>
            <a:ext cx="152400" cy="628878"/>
          </a:xfrm>
          <a:prstGeom prst="rect">
            <a:avLst/>
          </a:prstGeom>
          <a:solidFill>
            <a:srgbClr val="55B2A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457200"/>
            <a:endParaRPr lang="zh-CN" altLang="en-US" kern="0">
              <a:solidFill>
                <a:srgbClr val="F2F2F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0" name="矩形 99">
            <a:extLst>
              <a:ext uri="{FF2B5EF4-FFF2-40B4-BE49-F238E27FC236}">
                <a16:creationId xmlns:a16="http://schemas.microsoft.com/office/drawing/2014/main" xmlns="" id="{6F7D6975-A0D5-4945-9F09-075E15D92DEE}"/>
              </a:ext>
            </a:extLst>
          </p:cNvPr>
          <p:cNvSpPr/>
          <p:nvPr/>
        </p:nvSpPr>
        <p:spPr>
          <a:xfrm>
            <a:off x="4919706" y="285006"/>
            <a:ext cx="152400" cy="628878"/>
          </a:xfrm>
          <a:prstGeom prst="rect">
            <a:avLst/>
          </a:prstGeom>
          <a:solidFill>
            <a:srgbClr val="55B2A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457200"/>
            <a:endParaRPr lang="zh-CN" altLang="en-US" kern="0">
              <a:solidFill>
                <a:srgbClr val="F2F2F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1" name="标题 1">
            <a:extLst>
              <a:ext uri="{FF2B5EF4-FFF2-40B4-BE49-F238E27FC236}">
                <a16:creationId xmlns:a16="http://schemas.microsoft.com/office/drawing/2014/main" xmlns="" id="{FD103203-1728-490C-B77F-B76EF713B580}"/>
              </a:ext>
            </a:extLst>
          </p:cNvPr>
          <p:cNvSpPr txBox="1">
            <a:spLocks/>
          </p:cNvSpPr>
          <p:nvPr/>
        </p:nvSpPr>
        <p:spPr>
          <a:xfrm>
            <a:off x="1021015" y="285007"/>
            <a:ext cx="10515600" cy="628879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Proposed Method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50" name="组合 49">
            <a:extLst>
              <a:ext uri="{FF2B5EF4-FFF2-40B4-BE49-F238E27FC236}">
                <a16:creationId xmlns:a16="http://schemas.microsoft.com/office/drawing/2014/main" xmlns="" id="{BE88A4DD-19C5-4051-88EA-EC3D1CB86135}"/>
              </a:ext>
            </a:extLst>
          </p:cNvPr>
          <p:cNvGrpSpPr/>
          <p:nvPr/>
        </p:nvGrpSpPr>
        <p:grpSpPr>
          <a:xfrm>
            <a:off x="242930" y="2547013"/>
            <a:ext cx="8522920" cy="2934197"/>
            <a:chOff x="232374" y="2680363"/>
            <a:chExt cx="8522920" cy="2934197"/>
          </a:xfrm>
        </p:grpSpPr>
        <p:sp>
          <p:nvSpPr>
            <p:cNvPr id="38" name="Rectangle 65">
              <a:extLst>
                <a:ext uri="{FF2B5EF4-FFF2-40B4-BE49-F238E27FC236}">
                  <a16:creationId xmlns:a16="http://schemas.microsoft.com/office/drawing/2014/main" xmlns="" id="{2F515BD3-1300-49C9-A923-450BCB307802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2499236" y="3659286"/>
              <a:ext cx="1152000" cy="576000"/>
            </a:xfrm>
            <a:prstGeom prst="rect">
              <a:avLst/>
            </a:prstGeom>
            <a:solidFill>
              <a:srgbClr val="E88F59"/>
            </a:solidFill>
            <a:ln w="25400">
              <a:solidFill>
                <a:schemeClr val="tx1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r>
                <a:rPr lang="en-US" altLang="zh-CN" sz="1600" b="1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DRN</a:t>
              </a:r>
            </a:p>
          </p:txBody>
        </p:sp>
        <p:sp>
          <p:nvSpPr>
            <p:cNvPr id="40" name="Rectangle 65">
              <a:extLst>
                <a:ext uri="{FF2B5EF4-FFF2-40B4-BE49-F238E27FC236}">
                  <a16:creationId xmlns:a16="http://schemas.microsoft.com/office/drawing/2014/main" xmlns="" id="{909633F3-B183-43E1-96C8-545EBAD5D805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5713175" y="3217039"/>
              <a:ext cx="1152000" cy="576000"/>
            </a:xfrm>
            <a:prstGeom prst="rect">
              <a:avLst/>
            </a:prstGeom>
            <a:solidFill>
              <a:srgbClr val="E0D8B8"/>
            </a:solidFill>
            <a:ln w="25400">
              <a:solidFill>
                <a:schemeClr val="tx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r>
                <a:rPr lang="en-US" altLang="zh-CN" sz="1600" i="1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RDO</a:t>
              </a:r>
            </a:p>
          </p:txBody>
        </p:sp>
        <p:sp>
          <p:nvSpPr>
            <p:cNvPr id="43" name="Rectangle 65">
              <a:extLst>
                <a:ext uri="{FF2B5EF4-FFF2-40B4-BE49-F238E27FC236}">
                  <a16:creationId xmlns:a16="http://schemas.microsoft.com/office/drawing/2014/main" xmlns="" id="{23EDC2EF-F04C-4F43-B392-5685B9F2A4D5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724363" y="3206060"/>
              <a:ext cx="1152000" cy="576000"/>
            </a:xfrm>
            <a:prstGeom prst="rect">
              <a:avLst/>
            </a:prstGeom>
            <a:solidFill>
              <a:srgbClr val="4E98A1"/>
            </a:solidFill>
            <a:ln w="25400">
              <a:solidFill>
                <a:schemeClr val="tx1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r>
                <a:rPr lang="en-US" altLang="zh-CN" sz="1600" b="1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DF</a:t>
              </a:r>
            </a:p>
          </p:txBody>
        </p:sp>
        <p:sp>
          <p:nvSpPr>
            <p:cNvPr id="46" name="Rectangle 65">
              <a:extLst>
                <a:ext uri="{FF2B5EF4-FFF2-40B4-BE49-F238E27FC236}">
                  <a16:creationId xmlns:a16="http://schemas.microsoft.com/office/drawing/2014/main" xmlns="" id="{65B6ABD1-209C-40DA-8BEB-98C2538C3725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7184041" y="3217039"/>
              <a:ext cx="1152000" cy="576000"/>
            </a:xfrm>
            <a:prstGeom prst="rect">
              <a:avLst/>
            </a:prstGeom>
            <a:solidFill>
              <a:srgbClr val="4E98A1"/>
            </a:solidFill>
            <a:ln w="25400">
              <a:solidFill>
                <a:schemeClr val="tx1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r>
                <a:rPr lang="en-US" altLang="zh-CN" sz="1600" b="1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SAO</a:t>
              </a:r>
            </a:p>
          </p:txBody>
        </p:sp>
        <p:cxnSp>
          <p:nvCxnSpPr>
            <p:cNvPr id="51" name="直接箭头连接符 50">
              <a:extLst>
                <a:ext uri="{FF2B5EF4-FFF2-40B4-BE49-F238E27FC236}">
                  <a16:creationId xmlns:a16="http://schemas.microsoft.com/office/drawing/2014/main" xmlns="" id="{7A402557-DB42-4C29-8E50-1BCE3F2997CC}"/>
                </a:ext>
              </a:extLst>
            </p:cNvPr>
            <p:cNvCxnSpPr>
              <a:cxnSpLocks/>
              <a:stCxn id="40" idx="3"/>
              <a:endCxn id="46" idx="1"/>
            </p:cNvCxnSpPr>
            <p:nvPr/>
          </p:nvCxnSpPr>
          <p:spPr>
            <a:xfrm>
              <a:off x="6865175" y="3505039"/>
              <a:ext cx="318866" cy="0"/>
            </a:xfrm>
            <a:prstGeom prst="straightConnector1">
              <a:avLst/>
            </a:prstGeom>
            <a:ln w="22225" cap="flat" cmpd="sng" algn="ctr">
              <a:solidFill>
                <a:schemeClr val="dk1"/>
              </a:solidFill>
              <a:prstDash val="solid"/>
              <a:round/>
              <a:headEnd type="none" w="med" len="med"/>
              <a:tailEnd type="triangle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  <p:sp>
          <p:nvSpPr>
            <p:cNvPr id="73" name="文本框 72">
              <a:extLst>
                <a:ext uri="{FF2B5EF4-FFF2-40B4-BE49-F238E27FC236}">
                  <a16:creationId xmlns:a16="http://schemas.microsoft.com/office/drawing/2014/main" xmlns="" id="{3788FECD-50B7-4764-8DE4-3BD094682A74}"/>
                </a:ext>
              </a:extLst>
            </p:cNvPr>
            <p:cNvSpPr txBox="1"/>
            <p:nvPr/>
          </p:nvSpPr>
          <p:spPr>
            <a:xfrm>
              <a:off x="232374" y="2680363"/>
              <a:ext cx="143020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Reconstruction</a:t>
              </a:r>
            </a:p>
          </p:txBody>
        </p:sp>
        <p:sp>
          <p:nvSpPr>
            <p:cNvPr id="86" name="文本框 85">
              <a:extLst>
                <a:ext uri="{FF2B5EF4-FFF2-40B4-BE49-F238E27FC236}">
                  <a16:creationId xmlns:a16="http://schemas.microsoft.com/office/drawing/2014/main" xmlns="" id="{643377AE-0E48-48E8-9D2B-868E45FF445D}"/>
                </a:ext>
              </a:extLst>
            </p:cNvPr>
            <p:cNvSpPr txBox="1"/>
            <p:nvPr/>
          </p:nvSpPr>
          <p:spPr>
            <a:xfrm>
              <a:off x="6520820" y="2680363"/>
              <a:ext cx="223447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Filtered Reconstruction</a:t>
              </a:r>
            </a:p>
          </p:txBody>
        </p:sp>
        <p:sp>
          <p:nvSpPr>
            <p:cNvPr id="57" name="文本框 56">
              <a:extLst>
                <a:ext uri="{FF2B5EF4-FFF2-40B4-BE49-F238E27FC236}">
                  <a16:creationId xmlns:a16="http://schemas.microsoft.com/office/drawing/2014/main" xmlns="" id="{DB71487D-2860-4338-8113-0531B242292E}"/>
                </a:ext>
              </a:extLst>
            </p:cNvPr>
            <p:cNvSpPr txBox="1"/>
            <p:nvPr/>
          </p:nvSpPr>
          <p:spPr>
            <a:xfrm>
              <a:off x="6520819" y="3935573"/>
              <a:ext cx="2147832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Block-level on/off flags</a:t>
              </a:r>
            </a:p>
          </p:txBody>
        </p:sp>
        <p:sp>
          <p:nvSpPr>
            <p:cNvPr id="58" name="Rectangle 65">
              <a:extLst>
                <a:ext uri="{FF2B5EF4-FFF2-40B4-BE49-F238E27FC236}">
                  <a16:creationId xmlns:a16="http://schemas.microsoft.com/office/drawing/2014/main" xmlns="" id="{6F139CAC-E7B5-4F8A-9E38-F5E7DF1DBB62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5713175" y="4377052"/>
              <a:ext cx="1152000" cy="576000"/>
            </a:xfrm>
            <a:prstGeom prst="rect">
              <a:avLst/>
            </a:prstGeom>
            <a:solidFill>
              <a:srgbClr val="A06E50"/>
            </a:solidFill>
            <a:ln w="25400">
              <a:solidFill>
                <a:schemeClr val="tx1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r>
                <a:rPr lang="en-US" altLang="zh-CN" sz="1600" b="1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Entropy</a:t>
              </a:r>
            </a:p>
            <a:p>
              <a:pPr algn="ctr"/>
              <a:r>
                <a:rPr lang="en-US" altLang="zh-CN" sz="1600" b="1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Coder</a:t>
              </a:r>
            </a:p>
          </p:txBody>
        </p:sp>
        <p:sp>
          <p:nvSpPr>
            <p:cNvPr id="61" name="矩形 60">
              <a:extLst>
                <a:ext uri="{FF2B5EF4-FFF2-40B4-BE49-F238E27FC236}">
                  <a16:creationId xmlns:a16="http://schemas.microsoft.com/office/drawing/2014/main" xmlns="" id="{D7D79F36-5C00-4FA1-BC38-EF5895D13E37}"/>
                </a:ext>
              </a:extLst>
            </p:cNvPr>
            <p:cNvSpPr/>
            <p:nvPr/>
          </p:nvSpPr>
          <p:spPr>
            <a:xfrm>
              <a:off x="6566657" y="5098803"/>
              <a:ext cx="1371663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Bitstreams</a:t>
              </a:r>
            </a:p>
          </p:txBody>
        </p:sp>
        <p:cxnSp>
          <p:nvCxnSpPr>
            <p:cNvPr id="63" name="直接箭头连接符 62">
              <a:extLst>
                <a:ext uri="{FF2B5EF4-FFF2-40B4-BE49-F238E27FC236}">
                  <a16:creationId xmlns:a16="http://schemas.microsoft.com/office/drawing/2014/main" xmlns="" id="{7A402557-DB42-4C29-8E50-1BCE3F2997CC}"/>
                </a:ext>
              </a:extLst>
            </p:cNvPr>
            <p:cNvCxnSpPr>
              <a:cxnSpLocks/>
              <a:stCxn id="40" idx="2"/>
              <a:endCxn id="58" idx="0"/>
            </p:cNvCxnSpPr>
            <p:nvPr/>
          </p:nvCxnSpPr>
          <p:spPr>
            <a:xfrm>
              <a:off x="6289175" y="3793039"/>
              <a:ext cx="0" cy="584013"/>
            </a:xfrm>
            <a:prstGeom prst="straightConnector1">
              <a:avLst/>
            </a:prstGeom>
            <a:ln w="22225" cap="flat" cmpd="sng" algn="ctr">
              <a:solidFill>
                <a:schemeClr val="dk1"/>
              </a:solidFill>
              <a:prstDash val="solid"/>
              <a:round/>
              <a:headEnd type="none" w="med" len="med"/>
              <a:tailEnd type="triangle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  <p:sp>
          <p:nvSpPr>
            <p:cNvPr id="64" name="Rectangle 65">
              <a:extLst>
                <a:ext uri="{FF2B5EF4-FFF2-40B4-BE49-F238E27FC236}">
                  <a16:creationId xmlns:a16="http://schemas.microsoft.com/office/drawing/2014/main" xmlns="" id="{909633F3-B183-43E1-96C8-545EBAD5D805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3963401" y="2782777"/>
              <a:ext cx="1152000" cy="577125"/>
            </a:xfrm>
            <a:prstGeom prst="rect">
              <a:avLst/>
            </a:prstGeom>
            <a:solidFill>
              <a:srgbClr val="61B296"/>
            </a:solidFill>
            <a:ln w="25400">
              <a:solidFill>
                <a:schemeClr val="tx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r>
                <a:rPr lang="en-US" altLang="zh-CN" sz="1400" i="1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Divided into Blocks</a:t>
              </a:r>
            </a:p>
          </p:txBody>
        </p:sp>
        <p:sp>
          <p:nvSpPr>
            <p:cNvPr id="65" name="Rectangle 65">
              <a:extLst>
                <a:ext uri="{FF2B5EF4-FFF2-40B4-BE49-F238E27FC236}">
                  <a16:creationId xmlns:a16="http://schemas.microsoft.com/office/drawing/2014/main" xmlns="" id="{909633F3-B183-43E1-96C8-545EBAD5D805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3963401" y="3659286"/>
              <a:ext cx="1152000" cy="577125"/>
            </a:xfrm>
            <a:prstGeom prst="rect">
              <a:avLst/>
            </a:prstGeom>
            <a:solidFill>
              <a:srgbClr val="61B296"/>
            </a:solidFill>
            <a:ln w="25400">
              <a:solidFill>
                <a:schemeClr val="tx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r>
                <a:rPr lang="en-US" altLang="zh-CN" sz="1400" i="1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Divided into Blocks</a:t>
              </a:r>
            </a:p>
          </p:txBody>
        </p:sp>
        <p:cxnSp>
          <p:nvCxnSpPr>
            <p:cNvPr id="66" name="直接箭头连接符 65">
              <a:extLst>
                <a:ext uri="{FF2B5EF4-FFF2-40B4-BE49-F238E27FC236}">
                  <a16:creationId xmlns:a16="http://schemas.microsoft.com/office/drawing/2014/main" xmlns="" id="{7A402557-DB42-4C29-8E50-1BCE3F2997CC}"/>
                </a:ext>
              </a:extLst>
            </p:cNvPr>
            <p:cNvCxnSpPr>
              <a:cxnSpLocks/>
              <a:stCxn id="38" idx="3"/>
              <a:endCxn id="65" idx="1"/>
            </p:cNvCxnSpPr>
            <p:nvPr/>
          </p:nvCxnSpPr>
          <p:spPr>
            <a:xfrm>
              <a:off x="3651236" y="3947286"/>
              <a:ext cx="312165" cy="563"/>
            </a:xfrm>
            <a:prstGeom prst="straightConnector1">
              <a:avLst/>
            </a:prstGeom>
            <a:ln w="22225" cap="flat" cmpd="sng" algn="ctr">
              <a:solidFill>
                <a:schemeClr val="dk1"/>
              </a:solidFill>
              <a:prstDash val="solid"/>
              <a:round/>
              <a:headEnd type="none" w="med" len="med"/>
              <a:tailEnd type="triangle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  <p:cxnSp>
          <p:nvCxnSpPr>
            <p:cNvPr id="72" name="肘形连接符 71"/>
            <p:cNvCxnSpPr>
              <a:cxnSpLocks/>
              <a:stCxn id="28" idx="0"/>
              <a:endCxn id="64" idx="1"/>
            </p:cNvCxnSpPr>
            <p:nvPr/>
          </p:nvCxnSpPr>
          <p:spPr>
            <a:xfrm rot="5400000" flipH="1" flipV="1">
              <a:off x="2860698" y="2368291"/>
              <a:ext cx="399654" cy="1805752"/>
            </a:xfrm>
            <a:prstGeom prst="bentConnector2">
              <a:avLst/>
            </a:prstGeom>
            <a:ln w="2222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肘形连接符 81"/>
            <p:cNvCxnSpPr>
              <a:cxnSpLocks/>
              <a:stCxn id="28" idx="4"/>
              <a:endCxn id="38" idx="1"/>
            </p:cNvCxnSpPr>
            <p:nvPr/>
          </p:nvCxnSpPr>
          <p:spPr>
            <a:xfrm rot="16200000" flipH="1">
              <a:off x="2115945" y="3563995"/>
              <a:ext cx="424994" cy="341587"/>
            </a:xfrm>
            <a:prstGeom prst="bentConnector2">
              <a:avLst/>
            </a:prstGeom>
            <a:ln w="2222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椭圆 27">
              <a:extLst>
                <a:ext uri="{FF2B5EF4-FFF2-40B4-BE49-F238E27FC236}">
                  <a16:creationId xmlns:a16="http://schemas.microsoft.com/office/drawing/2014/main" xmlns="" id="{84827BCD-D85B-43C0-BC14-BC361F5A947D}"/>
                </a:ext>
              </a:extLst>
            </p:cNvPr>
            <p:cNvSpPr/>
            <p:nvPr/>
          </p:nvSpPr>
          <p:spPr>
            <a:xfrm>
              <a:off x="2132000" y="3470994"/>
              <a:ext cx="51298" cy="51298"/>
            </a:xfrm>
            <a:prstGeom prst="ellipse">
              <a:avLst/>
            </a:prstGeom>
            <a:solidFill>
              <a:sysClr val="windowText" lastClr="000000"/>
            </a:solidFill>
            <a:ln w="127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b="1" kern="0" dirty="0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  <a:cs typeface="Times New Roman" panose="02020603050405020304" pitchFamily="18" charset="0"/>
              </a:endParaRPr>
            </a:p>
          </p:txBody>
        </p:sp>
        <p:cxnSp>
          <p:nvCxnSpPr>
            <p:cNvPr id="34" name="直接箭头连接符 33">
              <a:extLst>
                <a:ext uri="{FF2B5EF4-FFF2-40B4-BE49-F238E27FC236}">
                  <a16:creationId xmlns:a16="http://schemas.microsoft.com/office/drawing/2014/main" xmlns="" id="{673B0347-B386-4FD8-865C-F5576D119053}"/>
                </a:ext>
              </a:extLst>
            </p:cNvPr>
            <p:cNvCxnSpPr>
              <a:cxnSpLocks/>
              <a:stCxn id="43" idx="3"/>
              <a:endCxn id="28" idx="2"/>
            </p:cNvCxnSpPr>
            <p:nvPr/>
          </p:nvCxnSpPr>
          <p:spPr>
            <a:xfrm>
              <a:off x="1876363" y="3494060"/>
              <a:ext cx="255637" cy="2583"/>
            </a:xfrm>
            <a:prstGeom prst="straightConnector1">
              <a:avLst/>
            </a:prstGeom>
            <a:ln w="22225" cap="flat" cmpd="sng" algn="ctr">
              <a:solidFill>
                <a:schemeClr val="dk1"/>
              </a:solidFill>
              <a:prstDash val="solid"/>
              <a:round/>
              <a:headEnd type="none" w="med" len="med"/>
              <a:tailEnd type="none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  <p:sp>
          <p:nvSpPr>
            <p:cNvPr id="37" name="椭圆 36">
              <a:extLst>
                <a:ext uri="{FF2B5EF4-FFF2-40B4-BE49-F238E27FC236}">
                  <a16:creationId xmlns:a16="http://schemas.microsoft.com/office/drawing/2014/main" xmlns="" id="{8B64A826-D863-43C8-AA28-49460074AE63}"/>
                </a:ext>
              </a:extLst>
            </p:cNvPr>
            <p:cNvSpPr/>
            <p:nvPr/>
          </p:nvSpPr>
          <p:spPr>
            <a:xfrm>
              <a:off x="5378289" y="3479619"/>
              <a:ext cx="51298" cy="51298"/>
            </a:xfrm>
            <a:prstGeom prst="ellipse">
              <a:avLst/>
            </a:prstGeom>
            <a:solidFill>
              <a:sysClr val="windowText" lastClr="000000"/>
            </a:solidFill>
            <a:ln w="127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b="1" kern="0" dirty="0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  <a:cs typeface="Times New Roman" panose="02020603050405020304" pitchFamily="18" charset="0"/>
              </a:endParaRPr>
            </a:p>
          </p:txBody>
        </p:sp>
        <p:cxnSp>
          <p:nvCxnSpPr>
            <p:cNvPr id="39" name="肘形连接符 81">
              <a:extLst>
                <a:ext uri="{FF2B5EF4-FFF2-40B4-BE49-F238E27FC236}">
                  <a16:creationId xmlns:a16="http://schemas.microsoft.com/office/drawing/2014/main" xmlns="" id="{D0DDB5F3-1D8B-4A20-B10C-2277C8613FE5}"/>
                </a:ext>
              </a:extLst>
            </p:cNvPr>
            <p:cNvCxnSpPr>
              <a:cxnSpLocks/>
              <a:stCxn id="64" idx="3"/>
              <a:endCxn id="37" idx="0"/>
            </p:cNvCxnSpPr>
            <p:nvPr/>
          </p:nvCxnSpPr>
          <p:spPr>
            <a:xfrm>
              <a:off x="5115401" y="3071340"/>
              <a:ext cx="288537" cy="408279"/>
            </a:xfrm>
            <a:prstGeom prst="bentConnector2">
              <a:avLst/>
            </a:prstGeom>
            <a:ln w="22225">
              <a:solidFill>
                <a:schemeClr val="tx1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肘形连接符 81">
              <a:extLst>
                <a:ext uri="{FF2B5EF4-FFF2-40B4-BE49-F238E27FC236}">
                  <a16:creationId xmlns:a16="http://schemas.microsoft.com/office/drawing/2014/main" xmlns="" id="{FA37A6D3-A142-43F5-8920-419391DD14D3}"/>
                </a:ext>
              </a:extLst>
            </p:cNvPr>
            <p:cNvCxnSpPr>
              <a:cxnSpLocks/>
              <a:stCxn id="65" idx="3"/>
              <a:endCxn id="37" idx="4"/>
            </p:cNvCxnSpPr>
            <p:nvPr/>
          </p:nvCxnSpPr>
          <p:spPr>
            <a:xfrm flipV="1">
              <a:off x="5115401" y="3530917"/>
              <a:ext cx="288537" cy="416932"/>
            </a:xfrm>
            <a:prstGeom prst="bentConnector2">
              <a:avLst/>
            </a:prstGeom>
            <a:ln w="22225">
              <a:solidFill>
                <a:schemeClr val="tx1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接箭头连接符 43">
              <a:extLst>
                <a:ext uri="{FF2B5EF4-FFF2-40B4-BE49-F238E27FC236}">
                  <a16:creationId xmlns:a16="http://schemas.microsoft.com/office/drawing/2014/main" xmlns="" id="{FB85E0C2-808D-4244-AFAC-BF7EFC86FAB5}"/>
                </a:ext>
              </a:extLst>
            </p:cNvPr>
            <p:cNvCxnSpPr>
              <a:cxnSpLocks/>
              <a:stCxn id="37" idx="6"/>
              <a:endCxn id="40" idx="1"/>
            </p:cNvCxnSpPr>
            <p:nvPr/>
          </p:nvCxnSpPr>
          <p:spPr>
            <a:xfrm flipV="1">
              <a:off x="5429587" y="3505039"/>
              <a:ext cx="283588" cy="229"/>
            </a:xfrm>
            <a:prstGeom prst="straightConnector1">
              <a:avLst/>
            </a:prstGeom>
            <a:ln w="22225" cap="flat" cmpd="sng" algn="ctr">
              <a:solidFill>
                <a:schemeClr val="dk1"/>
              </a:solidFill>
              <a:prstDash val="solid"/>
              <a:round/>
              <a:headEnd type="none" w="med" len="med"/>
              <a:tailEnd type="triangle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  <p:cxnSp>
          <p:nvCxnSpPr>
            <p:cNvPr id="59" name="直接箭头连接符 58">
              <a:extLst>
                <a:ext uri="{FF2B5EF4-FFF2-40B4-BE49-F238E27FC236}">
                  <a16:creationId xmlns:a16="http://schemas.microsoft.com/office/drawing/2014/main" xmlns="" id="{12FD278C-0FB1-4A51-BC31-D14F562DAC30}"/>
                </a:ext>
              </a:extLst>
            </p:cNvPr>
            <p:cNvCxnSpPr>
              <a:cxnSpLocks/>
              <a:stCxn id="46" idx="3"/>
            </p:cNvCxnSpPr>
            <p:nvPr/>
          </p:nvCxnSpPr>
          <p:spPr>
            <a:xfrm>
              <a:off x="8336041" y="3505039"/>
              <a:ext cx="419252" cy="0"/>
            </a:xfrm>
            <a:prstGeom prst="straightConnector1">
              <a:avLst/>
            </a:prstGeom>
            <a:ln w="22225" cap="flat" cmpd="sng" algn="ctr">
              <a:solidFill>
                <a:schemeClr val="dk1"/>
              </a:solidFill>
              <a:prstDash val="solid"/>
              <a:round/>
              <a:headEnd type="none" w="med" len="med"/>
              <a:tailEnd type="triangle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  <p:cxnSp>
          <p:nvCxnSpPr>
            <p:cNvPr id="60" name="直接箭头连接符 59">
              <a:extLst>
                <a:ext uri="{FF2B5EF4-FFF2-40B4-BE49-F238E27FC236}">
                  <a16:creationId xmlns:a16="http://schemas.microsoft.com/office/drawing/2014/main" xmlns="" id="{121FBED0-E4D8-46F1-909C-F69CEADD6052}"/>
                </a:ext>
              </a:extLst>
            </p:cNvPr>
            <p:cNvCxnSpPr>
              <a:cxnSpLocks/>
              <a:endCxn id="43" idx="1"/>
            </p:cNvCxnSpPr>
            <p:nvPr/>
          </p:nvCxnSpPr>
          <p:spPr>
            <a:xfrm>
              <a:off x="260182" y="3494060"/>
              <a:ext cx="464181" cy="0"/>
            </a:xfrm>
            <a:prstGeom prst="straightConnector1">
              <a:avLst/>
            </a:prstGeom>
            <a:ln w="22225" cap="flat" cmpd="sng" algn="ctr">
              <a:solidFill>
                <a:schemeClr val="dk1"/>
              </a:solidFill>
              <a:prstDash val="solid"/>
              <a:round/>
              <a:headEnd type="none" w="med" len="med"/>
              <a:tailEnd type="triangle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  <p:cxnSp>
          <p:nvCxnSpPr>
            <p:cNvPr id="67" name="直接箭头连接符 66">
              <a:extLst>
                <a:ext uri="{FF2B5EF4-FFF2-40B4-BE49-F238E27FC236}">
                  <a16:creationId xmlns:a16="http://schemas.microsoft.com/office/drawing/2014/main" xmlns="" id="{A53A9B30-FFEB-4322-BB6B-9B36B9672A48}"/>
                </a:ext>
              </a:extLst>
            </p:cNvPr>
            <p:cNvCxnSpPr>
              <a:cxnSpLocks/>
              <a:stCxn id="58" idx="2"/>
            </p:cNvCxnSpPr>
            <p:nvPr/>
          </p:nvCxnSpPr>
          <p:spPr>
            <a:xfrm>
              <a:off x="6289175" y="4953052"/>
              <a:ext cx="0" cy="661508"/>
            </a:xfrm>
            <a:prstGeom prst="straightConnector1">
              <a:avLst/>
            </a:prstGeom>
            <a:ln w="22225" cap="flat" cmpd="sng" algn="ctr">
              <a:solidFill>
                <a:schemeClr val="dk1"/>
              </a:solidFill>
              <a:prstDash val="solid"/>
              <a:round/>
              <a:headEnd type="none" w="med" len="med"/>
              <a:tailEnd type="triangle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1378506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矩形 126"/>
          <p:cNvSpPr/>
          <p:nvPr/>
        </p:nvSpPr>
        <p:spPr>
          <a:xfrm>
            <a:off x="934362" y="1156005"/>
            <a:ext cx="7827784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lnSpc>
                <a:spcPct val="200000"/>
              </a:lnSpc>
              <a:buClr>
                <a:srgbClr val="47BBB5"/>
              </a:buClr>
              <a:buFont typeface="Wingdings" panose="05000000000000000000" pitchFamily="2" charset="2"/>
              <a:buChar char="n"/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BD-rate results of the proposed scheme (N=4, M=32, DSC)</a:t>
            </a:r>
          </a:p>
        </p:txBody>
      </p:sp>
      <p:sp>
        <p:nvSpPr>
          <p:cNvPr id="9" name="标题 1"/>
          <p:cNvSpPr txBox="1">
            <a:spLocks/>
          </p:cNvSpPr>
          <p:nvPr/>
        </p:nvSpPr>
        <p:spPr>
          <a:xfrm>
            <a:off x="1021015" y="285007"/>
            <a:ext cx="10515600" cy="628879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Experimental Results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0" y="285006"/>
            <a:ext cx="647699" cy="628878"/>
          </a:xfrm>
          <a:prstGeom prst="rect">
            <a:avLst/>
          </a:prstGeom>
          <a:solidFill>
            <a:srgbClr val="00A29A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457200"/>
            <a:endParaRPr lang="zh-CN" altLang="en-US" kern="0">
              <a:solidFill>
                <a:srgbClr val="F2F2F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41615" y="285006"/>
            <a:ext cx="152400" cy="628878"/>
          </a:xfrm>
          <a:prstGeom prst="rect">
            <a:avLst/>
          </a:prstGeom>
          <a:solidFill>
            <a:srgbClr val="00A29A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457200"/>
            <a:endParaRPr lang="zh-CN" altLang="en-US" kern="0">
              <a:solidFill>
                <a:srgbClr val="F2F2F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674086" y="285006"/>
            <a:ext cx="152400" cy="628878"/>
          </a:xfrm>
          <a:prstGeom prst="rect">
            <a:avLst/>
          </a:prstGeom>
          <a:solidFill>
            <a:srgbClr val="00A29A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457200"/>
            <a:endParaRPr lang="zh-CN" altLang="en-US" kern="0">
              <a:solidFill>
                <a:srgbClr val="F2F2F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xmlns="" id="{B65989E3-70D9-47AA-A7AD-A15124CDBAB9}"/>
              </a:ext>
            </a:extLst>
          </p:cNvPr>
          <p:cNvSpPr/>
          <p:nvPr/>
        </p:nvSpPr>
        <p:spPr>
          <a:xfrm>
            <a:off x="2384682" y="5889887"/>
            <a:ext cx="435952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Results for AI Main10 VS 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VTM2.0.1</a:t>
            </a:r>
            <a:endParaRPr lang="zh-CN" alt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73603401"/>
              </p:ext>
            </p:extLst>
          </p:nvPr>
        </p:nvGraphicFramePr>
        <p:xfrm>
          <a:off x="874768" y="2571024"/>
          <a:ext cx="7186993" cy="2238266"/>
        </p:xfrm>
        <a:graphic>
          <a:graphicData uri="http://schemas.openxmlformats.org/drawingml/2006/table">
            <a:tbl>
              <a:tblPr/>
              <a:tblGrid>
                <a:gridCol w="1485458">
                  <a:extLst>
                    <a:ext uri="{9D8B030D-6E8A-4147-A177-3AD203B41FA5}">
                      <a16:colId xmlns:a16="http://schemas.microsoft.com/office/drawing/2014/main" xmlns="" val="3943644992"/>
                    </a:ext>
                  </a:extLst>
                </a:gridCol>
                <a:gridCol w="1140307">
                  <a:extLst>
                    <a:ext uri="{9D8B030D-6E8A-4147-A177-3AD203B41FA5}">
                      <a16:colId xmlns:a16="http://schemas.microsoft.com/office/drawing/2014/main" xmlns="" val="674215964"/>
                    </a:ext>
                  </a:extLst>
                </a:gridCol>
                <a:gridCol w="1140307">
                  <a:extLst>
                    <a:ext uri="{9D8B030D-6E8A-4147-A177-3AD203B41FA5}">
                      <a16:colId xmlns:a16="http://schemas.microsoft.com/office/drawing/2014/main" xmlns="" val="1149860287"/>
                    </a:ext>
                  </a:extLst>
                </a:gridCol>
                <a:gridCol w="1140307">
                  <a:extLst>
                    <a:ext uri="{9D8B030D-6E8A-4147-A177-3AD203B41FA5}">
                      <a16:colId xmlns:a16="http://schemas.microsoft.com/office/drawing/2014/main" xmlns="" val="3064613510"/>
                    </a:ext>
                  </a:extLst>
                </a:gridCol>
                <a:gridCol w="1140307">
                  <a:extLst>
                    <a:ext uri="{9D8B030D-6E8A-4147-A177-3AD203B41FA5}">
                      <a16:colId xmlns:a16="http://schemas.microsoft.com/office/drawing/2014/main" xmlns="" val="2724925342"/>
                    </a:ext>
                  </a:extLst>
                </a:gridCol>
                <a:gridCol w="1140307">
                  <a:extLst>
                    <a:ext uri="{9D8B030D-6E8A-4147-A177-3AD203B41FA5}">
                      <a16:colId xmlns:a16="http://schemas.microsoft.com/office/drawing/2014/main" xmlns="" val="2409626659"/>
                    </a:ext>
                  </a:extLst>
                </a:gridCol>
              </a:tblGrid>
              <a:tr h="223498">
                <a:tc>
                  <a:txBody>
                    <a:bodyPr/>
                    <a:lstStyle/>
                    <a:p>
                      <a:pPr algn="l" fontAlgn="b"/>
                      <a:endParaRPr lang="zh-CN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3147" marR="13147" marT="13147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 VTM-2.0.1 All Intra Main 10</a:t>
                      </a:r>
                    </a:p>
                  </a:txBody>
                  <a:tcPr marL="13147" marR="13147" marT="131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964840759"/>
                  </a:ext>
                </a:extLst>
              </a:tr>
              <a:tr h="223498">
                <a:tc>
                  <a:txBody>
                    <a:bodyPr/>
                    <a:lstStyle/>
                    <a:p>
                      <a:pPr algn="ctr" fontAlgn="ctr"/>
                      <a:endParaRPr lang="zh-CN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3147" marR="13147" marT="1314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Y</a:t>
                      </a:r>
                    </a:p>
                  </a:txBody>
                  <a:tcPr marL="13147" marR="13147" marT="131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U</a:t>
                      </a:r>
                    </a:p>
                  </a:txBody>
                  <a:tcPr marL="13147" marR="13147" marT="1314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</a:t>
                      </a:r>
                    </a:p>
                  </a:txBody>
                  <a:tcPr marL="13147" marR="13147" marT="1314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EncT</a:t>
                      </a:r>
                    </a:p>
                  </a:txBody>
                  <a:tcPr marL="13147" marR="13147" marT="1314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DecT</a:t>
                      </a:r>
                    </a:p>
                  </a:txBody>
                  <a:tcPr marL="13147" marR="13147" marT="1314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82779688"/>
                  </a:ext>
                </a:extLst>
              </a:tr>
              <a:tr h="22349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A1</a:t>
                      </a:r>
                    </a:p>
                  </a:txBody>
                  <a:tcPr marL="13147" marR="13147" marT="131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-1.56%</a:t>
                      </a:r>
                    </a:p>
                  </a:txBody>
                  <a:tcPr marL="13147" marR="13147" marT="131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-2.21%</a:t>
                      </a:r>
                    </a:p>
                  </a:txBody>
                  <a:tcPr marL="13147" marR="13147" marT="1314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-4.20%</a:t>
                      </a:r>
                    </a:p>
                  </a:txBody>
                  <a:tcPr marL="13147" marR="13147" marT="1314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102%</a:t>
                      </a:r>
                    </a:p>
                  </a:txBody>
                  <a:tcPr marL="13147" marR="13147" marT="1314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755%</a:t>
                      </a:r>
                    </a:p>
                  </a:txBody>
                  <a:tcPr marL="13147" marR="13147" marT="1314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648306435"/>
                  </a:ext>
                </a:extLst>
              </a:tr>
              <a:tr h="22349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A2</a:t>
                      </a:r>
                    </a:p>
                  </a:txBody>
                  <a:tcPr marL="13147" marR="13147" marT="131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-1.89%</a:t>
                      </a:r>
                    </a:p>
                  </a:txBody>
                  <a:tcPr marL="13147" marR="13147" marT="131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-1.24%</a:t>
                      </a:r>
                    </a:p>
                  </a:txBody>
                  <a:tcPr marL="13147" marR="13147" marT="1314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-0.83%</a:t>
                      </a:r>
                    </a:p>
                  </a:txBody>
                  <a:tcPr marL="13147" marR="13147" marT="1314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102%</a:t>
                      </a:r>
                    </a:p>
                  </a:txBody>
                  <a:tcPr marL="13147" marR="13147" marT="1314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594%</a:t>
                      </a:r>
                    </a:p>
                  </a:txBody>
                  <a:tcPr marL="13147" marR="13147" marT="1314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158087281"/>
                  </a:ext>
                </a:extLst>
              </a:tr>
              <a:tr h="22349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B</a:t>
                      </a:r>
                    </a:p>
                  </a:txBody>
                  <a:tcPr marL="13147" marR="13147" marT="131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-1.45%</a:t>
                      </a:r>
                    </a:p>
                  </a:txBody>
                  <a:tcPr marL="13147" marR="13147" marT="131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-1.71%</a:t>
                      </a:r>
                    </a:p>
                  </a:txBody>
                  <a:tcPr marL="13147" marR="13147" marT="1314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-2.47%</a:t>
                      </a:r>
                    </a:p>
                  </a:txBody>
                  <a:tcPr marL="13147" marR="13147" marT="1314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102%</a:t>
                      </a:r>
                    </a:p>
                  </a:txBody>
                  <a:tcPr marL="13147" marR="13147" marT="1314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811%</a:t>
                      </a:r>
                    </a:p>
                  </a:txBody>
                  <a:tcPr marL="13147" marR="13147" marT="1314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13222070"/>
                  </a:ext>
                </a:extLst>
              </a:tr>
              <a:tr h="22349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C</a:t>
                      </a:r>
                    </a:p>
                  </a:txBody>
                  <a:tcPr marL="13147" marR="13147" marT="131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-3.08%</a:t>
                      </a:r>
                    </a:p>
                  </a:txBody>
                  <a:tcPr marL="13147" marR="13147" marT="131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-1.92%</a:t>
                      </a:r>
                    </a:p>
                  </a:txBody>
                  <a:tcPr marL="13147" marR="13147" marT="1314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-1.75%</a:t>
                      </a:r>
                    </a:p>
                  </a:txBody>
                  <a:tcPr marL="13147" marR="13147" marT="1314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102%</a:t>
                      </a:r>
                    </a:p>
                  </a:txBody>
                  <a:tcPr marL="13147" marR="13147" marT="1314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755%</a:t>
                      </a:r>
                    </a:p>
                  </a:txBody>
                  <a:tcPr marL="13147" marR="13147" marT="1314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800513327"/>
                  </a:ext>
                </a:extLst>
              </a:tr>
              <a:tr h="22349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E</a:t>
                      </a:r>
                    </a:p>
                  </a:txBody>
                  <a:tcPr marL="13147" marR="13147" marT="131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-4.06%</a:t>
                      </a:r>
                    </a:p>
                  </a:txBody>
                  <a:tcPr marL="13147" marR="13147" marT="131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-0.81%</a:t>
                      </a:r>
                    </a:p>
                  </a:txBody>
                  <a:tcPr marL="13147" marR="13147" marT="1314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-1.39%</a:t>
                      </a:r>
                    </a:p>
                  </a:txBody>
                  <a:tcPr marL="13147" marR="13147" marT="1314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102%</a:t>
                      </a:r>
                    </a:p>
                  </a:txBody>
                  <a:tcPr marL="13147" marR="13147" marT="1314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922%</a:t>
                      </a:r>
                    </a:p>
                  </a:txBody>
                  <a:tcPr marL="13147" marR="13147" marT="1314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861474013"/>
                  </a:ext>
                </a:extLst>
              </a:tr>
              <a:tr h="22678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Overall </a:t>
                      </a:r>
                    </a:p>
                  </a:txBody>
                  <a:tcPr marL="13147" marR="13147" marT="131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-2.34%</a:t>
                      </a:r>
                    </a:p>
                  </a:txBody>
                  <a:tcPr marL="13147" marR="13147" marT="131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-1.61%</a:t>
                      </a:r>
                    </a:p>
                  </a:txBody>
                  <a:tcPr marL="13147" marR="13147" marT="1314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-2.14%</a:t>
                      </a:r>
                    </a:p>
                  </a:txBody>
                  <a:tcPr marL="13147" marR="13147" marT="1314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102%</a:t>
                      </a:r>
                    </a:p>
                  </a:txBody>
                  <a:tcPr marL="13147" marR="13147" marT="1314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765%</a:t>
                      </a:r>
                    </a:p>
                  </a:txBody>
                  <a:tcPr marL="13147" marR="13147" marT="1314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977812311"/>
                  </a:ext>
                </a:extLst>
              </a:tr>
              <a:tr h="22349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D</a:t>
                      </a:r>
                    </a:p>
                  </a:txBody>
                  <a:tcPr marL="13147" marR="13147" marT="131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-3.74%</a:t>
                      </a:r>
                    </a:p>
                  </a:txBody>
                  <a:tcPr marL="13147" marR="13147" marT="131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-2.13%</a:t>
                      </a:r>
                    </a:p>
                  </a:txBody>
                  <a:tcPr marL="13147" marR="13147" marT="1314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-2.41%</a:t>
                      </a:r>
                    </a:p>
                  </a:txBody>
                  <a:tcPr marL="13147" marR="13147" marT="1314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102%</a:t>
                      </a:r>
                    </a:p>
                  </a:txBody>
                  <a:tcPr marL="13147" marR="13147" marT="1314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1100%</a:t>
                      </a:r>
                    </a:p>
                  </a:txBody>
                  <a:tcPr marL="13147" marR="13147" marT="1314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594756392"/>
                  </a:ext>
                </a:extLst>
              </a:tr>
              <a:tr h="22349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F (optional)</a:t>
                      </a:r>
                    </a:p>
                  </a:txBody>
                  <a:tcPr marL="13147" marR="13147" marT="131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13147" marR="13147" marT="131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13147" marR="13147" marT="1314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13147" marR="13147" marT="1314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#DIV/0!</a:t>
                      </a:r>
                    </a:p>
                  </a:txBody>
                  <a:tcPr marL="13147" marR="13147" marT="1314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#DIV/0!</a:t>
                      </a:r>
                    </a:p>
                  </a:txBody>
                  <a:tcPr marL="13147" marR="13147" marT="1314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322707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12289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矩形 126"/>
          <p:cNvSpPr/>
          <p:nvPr/>
        </p:nvSpPr>
        <p:spPr>
          <a:xfrm>
            <a:off x="934362" y="1156005"/>
            <a:ext cx="7827784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lnSpc>
                <a:spcPct val="200000"/>
              </a:lnSpc>
              <a:buClr>
                <a:srgbClr val="47BBB5"/>
              </a:buClr>
              <a:buFont typeface="Wingdings" panose="05000000000000000000" pitchFamily="2" charset="2"/>
              <a:buChar char="n"/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BD-rate results of the proposed scheme (N=4, M=32, DSC)</a:t>
            </a:r>
          </a:p>
        </p:txBody>
      </p:sp>
      <p:sp>
        <p:nvSpPr>
          <p:cNvPr id="9" name="标题 1"/>
          <p:cNvSpPr txBox="1">
            <a:spLocks/>
          </p:cNvSpPr>
          <p:nvPr/>
        </p:nvSpPr>
        <p:spPr>
          <a:xfrm>
            <a:off x="1021015" y="285007"/>
            <a:ext cx="10515600" cy="628879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Experimental Results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0" y="285006"/>
            <a:ext cx="647699" cy="628878"/>
          </a:xfrm>
          <a:prstGeom prst="rect">
            <a:avLst/>
          </a:prstGeom>
          <a:solidFill>
            <a:srgbClr val="00A29A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457200"/>
            <a:endParaRPr lang="zh-CN" altLang="en-US" kern="0">
              <a:solidFill>
                <a:srgbClr val="F2F2F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41615" y="285006"/>
            <a:ext cx="152400" cy="628878"/>
          </a:xfrm>
          <a:prstGeom prst="rect">
            <a:avLst/>
          </a:prstGeom>
          <a:solidFill>
            <a:srgbClr val="00A29A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457200"/>
            <a:endParaRPr lang="zh-CN" altLang="en-US" kern="0">
              <a:solidFill>
                <a:srgbClr val="F2F2F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674086" y="285006"/>
            <a:ext cx="152400" cy="628878"/>
          </a:xfrm>
          <a:prstGeom prst="rect">
            <a:avLst/>
          </a:prstGeom>
          <a:solidFill>
            <a:srgbClr val="00A29A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457200"/>
            <a:endParaRPr lang="zh-CN" altLang="en-US" kern="0">
              <a:solidFill>
                <a:srgbClr val="F2F2F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xmlns="" id="{B65989E3-70D9-47AA-A7AD-A15124CDBAB9}"/>
              </a:ext>
            </a:extLst>
          </p:cNvPr>
          <p:cNvSpPr/>
          <p:nvPr/>
        </p:nvSpPr>
        <p:spPr>
          <a:xfrm>
            <a:off x="2384682" y="5889887"/>
            <a:ext cx="554895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Results for AI Main10 VS 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VTM2.0.1(CPU only)</a:t>
            </a:r>
            <a:endParaRPr lang="zh-CN" alt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80048822"/>
              </p:ext>
            </p:extLst>
          </p:nvPr>
        </p:nvGraphicFramePr>
        <p:xfrm>
          <a:off x="874768" y="2571024"/>
          <a:ext cx="7186993" cy="2238266"/>
        </p:xfrm>
        <a:graphic>
          <a:graphicData uri="http://schemas.openxmlformats.org/drawingml/2006/table">
            <a:tbl>
              <a:tblPr/>
              <a:tblGrid>
                <a:gridCol w="1485458">
                  <a:extLst>
                    <a:ext uri="{9D8B030D-6E8A-4147-A177-3AD203B41FA5}">
                      <a16:colId xmlns:a16="http://schemas.microsoft.com/office/drawing/2014/main" xmlns="" val="3943644992"/>
                    </a:ext>
                  </a:extLst>
                </a:gridCol>
                <a:gridCol w="1140307">
                  <a:extLst>
                    <a:ext uri="{9D8B030D-6E8A-4147-A177-3AD203B41FA5}">
                      <a16:colId xmlns:a16="http://schemas.microsoft.com/office/drawing/2014/main" xmlns="" val="674215964"/>
                    </a:ext>
                  </a:extLst>
                </a:gridCol>
                <a:gridCol w="1140307">
                  <a:extLst>
                    <a:ext uri="{9D8B030D-6E8A-4147-A177-3AD203B41FA5}">
                      <a16:colId xmlns:a16="http://schemas.microsoft.com/office/drawing/2014/main" xmlns="" val="1149860287"/>
                    </a:ext>
                  </a:extLst>
                </a:gridCol>
                <a:gridCol w="1140307">
                  <a:extLst>
                    <a:ext uri="{9D8B030D-6E8A-4147-A177-3AD203B41FA5}">
                      <a16:colId xmlns:a16="http://schemas.microsoft.com/office/drawing/2014/main" xmlns="" val="3064613510"/>
                    </a:ext>
                  </a:extLst>
                </a:gridCol>
                <a:gridCol w="1140307">
                  <a:extLst>
                    <a:ext uri="{9D8B030D-6E8A-4147-A177-3AD203B41FA5}">
                      <a16:colId xmlns:a16="http://schemas.microsoft.com/office/drawing/2014/main" xmlns="" val="2724925342"/>
                    </a:ext>
                  </a:extLst>
                </a:gridCol>
                <a:gridCol w="1140307">
                  <a:extLst>
                    <a:ext uri="{9D8B030D-6E8A-4147-A177-3AD203B41FA5}">
                      <a16:colId xmlns:a16="http://schemas.microsoft.com/office/drawing/2014/main" xmlns="" val="2409626659"/>
                    </a:ext>
                  </a:extLst>
                </a:gridCol>
              </a:tblGrid>
              <a:tr h="223498">
                <a:tc>
                  <a:txBody>
                    <a:bodyPr/>
                    <a:lstStyle/>
                    <a:p>
                      <a:pPr algn="l" fontAlgn="b"/>
                      <a:endParaRPr lang="zh-CN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3147" marR="13147" marT="13147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 VTM-2.0.1 All Intra Main 10</a:t>
                      </a:r>
                    </a:p>
                  </a:txBody>
                  <a:tcPr marL="13147" marR="13147" marT="131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964840759"/>
                  </a:ext>
                </a:extLst>
              </a:tr>
              <a:tr h="223498">
                <a:tc>
                  <a:txBody>
                    <a:bodyPr/>
                    <a:lstStyle/>
                    <a:p>
                      <a:pPr algn="ctr" fontAlgn="ctr"/>
                      <a:endParaRPr lang="zh-CN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3147" marR="13147" marT="1314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Y</a:t>
                      </a:r>
                    </a:p>
                  </a:txBody>
                  <a:tcPr marL="13147" marR="13147" marT="131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U</a:t>
                      </a:r>
                    </a:p>
                  </a:txBody>
                  <a:tcPr marL="13147" marR="13147" marT="1314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</a:t>
                      </a:r>
                    </a:p>
                  </a:txBody>
                  <a:tcPr marL="13147" marR="13147" marT="1314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EncT</a:t>
                      </a:r>
                    </a:p>
                  </a:txBody>
                  <a:tcPr marL="13147" marR="13147" marT="1314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DecT</a:t>
                      </a:r>
                    </a:p>
                  </a:txBody>
                  <a:tcPr marL="13147" marR="13147" marT="1314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82779688"/>
                  </a:ext>
                </a:extLst>
              </a:tr>
              <a:tr h="22349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A1</a:t>
                      </a:r>
                    </a:p>
                  </a:txBody>
                  <a:tcPr marL="13147" marR="13147" marT="131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-1.56%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-2.21%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-4.20%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124%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6611%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648306435"/>
                  </a:ext>
                </a:extLst>
              </a:tr>
              <a:tr h="22349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A2</a:t>
                      </a:r>
                    </a:p>
                  </a:txBody>
                  <a:tcPr marL="13147" marR="13147" marT="131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-1.89%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-1.24%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-0.83%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110%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3818%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158087281"/>
                  </a:ext>
                </a:extLst>
              </a:tr>
              <a:tr h="22349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B</a:t>
                      </a:r>
                    </a:p>
                  </a:txBody>
                  <a:tcPr marL="13147" marR="13147" marT="131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-1.45%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-1.71%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-2.47%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108%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5120%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13222070"/>
                  </a:ext>
                </a:extLst>
              </a:tr>
              <a:tr h="22349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C</a:t>
                      </a:r>
                    </a:p>
                  </a:txBody>
                  <a:tcPr marL="13147" marR="13147" marT="131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-3.08%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-1.92%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-1.75%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107%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6914%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800513327"/>
                  </a:ext>
                </a:extLst>
              </a:tr>
              <a:tr h="22349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E</a:t>
                      </a:r>
                    </a:p>
                  </a:txBody>
                  <a:tcPr marL="13147" marR="13147" marT="131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-4.06%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-0.81%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-1.39%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117%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11210%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861474013"/>
                  </a:ext>
                </a:extLst>
              </a:tr>
              <a:tr h="22678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Overall </a:t>
                      </a:r>
                    </a:p>
                  </a:txBody>
                  <a:tcPr marL="13147" marR="13147" marT="131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-2.34%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-1.61%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-2.14%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112%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6198%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977812311"/>
                  </a:ext>
                </a:extLst>
              </a:tr>
              <a:tr h="22349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D</a:t>
                      </a:r>
                    </a:p>
                  </a:txBody>
                  <a:tcPr marL="13147" marR="13147" marT="131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-3.74%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-2.13%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-2.41%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105%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6635%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594756392"/>
                  </a:ext>
                </a:extLst>
              </a:tr>
              <a:tr h="22349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F (optional)</a:t>
                      </a:r>
                    </a:p>
                  </a:txBody>
                  <a:tcPr marL="13147" marR="13147" marT="131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13147" marR="13147" marT="131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13147" marR="13147" marT="1314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13147" marR="13147" marT="1314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#DIV/0!</a:t>
                      </a:r>
                    </a:p>
                  </a:txBody>
                  <a:tcPr marL="13147" marR="13147" marT="1314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#DIV/0!</a:t>
                      </a:r>
                    </a:p>
                  </a:txBody>
                  <a:tcPr marL="13147" marR="13147" marT="1314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322707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941638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矩形 126"/>
          <p:cNvSpPr/>
          <p:nvPr/>
        </p:nvSpPr>
        <p:spPr>
          <a:xfrm>
            <a:off x="934362" y="1156005"/>
            <a:ext cx="5829481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lnSpc>
                <a:spcPct val="200000"/>
              </a:lnSpc>
              <a:buClr>
                <a:srgbClr val="47BBB5"/>
              </a:buClr>
              <a:buFont typeface="Wingdings" panose="05000000000000000000" pitchFamily="2" charset="2"/>
              <a:buChar char="n"/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BD-rate results with LD, RA configuration </a:t>
            </a:r>
          </a:p>
        </p:txBody>
      </p:sp>
      <p:sp>
        <p:nvSpPr>
          <p:cNvPr id="9" name="标题 1"/>
          <p:cNvSpPr txBox="1">
            <a:spLocks/>
          </p:cNvSpPr>
          <p:nvPr/>
        </p:nvSpPr>
        <p:spPr>
          <a:xfrm>
            <a:off x="1021015" y="285007"/>
            <a:ext cx="10515600" cy="628879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Experimental Results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0" y="285006"/>
            <a:ext cx="647699" cy="628878"/>
          </a:xfrm>
          <a:prstGeom prst="rect">
            <a:avLst/>
          </a:prstGeom>
          <a:solidFill>
            <a:srgbClr val="00A29A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457200"/>
            <a:endParaRPr lang="zh-CN" altLang="en-US" kern="0">
              <a:solidFill>
                <a:srgbClr val="F2F2F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41615" y="285006"/>
            <a:ext cx="152400" cy="628878"/>
          </a:xfrm>
          <a:prstGeom prst="rect">
            <a:avLst/>
          </a:prstGeom>
          <a:solidFill>
            <a:srgbClr val="00A29A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457200"/>
            <a:endParaRPr lang="zh-CN" altLang="en-US" kern="0">
              <a:solidFill>
                <a:srgbClr val="F2F2F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674086" y="285006"/>
            <a:ext cx="152400" cy="628878"/>
          </a:xfrm>
          <a:prstGeom prst="rect">
            <a:avLst/>
          </a:prstGeom>
          <a:solidFill>
            <a:srgbClr val="00A29A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457200"/>
            <a:endParaRPr lang="zh-CN" altLang="en-US" kern="0">
              <a:solidFill>
                <a:srgbClr val="F2F2F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22917521"/>
              </p:ext>
            </p:extLst>
          </p:nvPr>
        </p:nvGraphicFramePr>
        <p:xfrm>
          <a:off x="1492250" y="2339427"/>
          <a:ext cx="5524337" cy="1217904"/>
        </p:xfrm>
        <a:graphic>
          <a:graphicData uri="http://schemas.openxmlformats.org/drawingml/2006/table">
            <a:tbl>
              <a:tblPr/>
              <a:tblGrid>
                <a:gridCol w="1300777">
                  <a:extLst>
                    <a:ext uri="{9D8B030D-6E8A-4147-A177-3AD203B41FA5}">
                      <a16:colId xmlns:a16="http://schemas.microsoft.com/office/drawing/2014/main" xmlns="" val="2381637712"/>
                    </a:ext>
                  </a:extLst>
                </a:gridCol>
                <a:gridCol w="844712">
                  <a:extLst>
                    <a:ext uri="{9D8B030D-6E8A-4147-A177-3AD203B41FA5}">
                      <a16:colId xmlns:a16="http://schemas.microsoft.com/office/drawing/2014/main" xmlns="" val="460288443"/>
                    </a:ext>
                  </a:extLst>
                </a:gridCol>
                <a:gridCol w="844712">
                  <a:extLst>
                    <a:ext uri="{9D8B030D-6E8A-4147-A177-3AD203B41FA5}">
                      <a16:colId xmlns:a16="http://schemas.microsoft.com/office/drawing/2014/main" xmlns="" val="3616602585"/>
                    </a:ext>
                  </a:extLst>
                </a:gridCol>
                <a:gridCol w="844712">
                  <a:extLst>
                    <a:ext uri="{9D8B030D-6E8A-4147-A177-3AD203B41FA5}">
                      <a16:colId xmlns:a16="http://schemas.microsoft.com/office/drawing/2014/main" xmlns="" val="2466210377"/>
                    </a:ext>
                  </a:extLst>
                </a:gridCol>
                <a:gridCol w="844712">
                  <a:extLst>
                    <a:ext uri="{9D8B030D-6E8A-4147-A177-3AD203B41FA5}">
                      <a16:colId xmlns:a16="http://schemas.microsoft.com/office/drawing/2014/main" xmlns="" val="3827077865"/>
                    </a:ext>
                  </a:extLst>
                </a:gridCol>
                <a:gridCol w="844712">
                  <a:extLst>
                    <a:ext uri="{9D8B030D-6E8A-4147-A177-3AD203B41FA5}">
                      <a16:colId xmlns:a16="http://schemas.microsoft.com/office/drawing/2014/main" xmlns="" val="3713214557"/>
                    </a:ext>
                  </a:extLst>
                </a:gridCol>
              </a:tblGrid>
              <a:tr h="202984">
                <a:tc>
                  <a:txBody>
                    <a:bodyPr/>
                    <a:lstStyle/>
                    <a:p>
                      <a:pPr algn="ctr" fontAlgn="ctr"/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1940" marR="11940" marT="1194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Low delay B Main10 </a:t>
                      </a:r>
                    </a:p>
                  </a:txBody>
                  <a:tcPr marL="11940" marR="11940" marT="1194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4007699391"/>
                  </a:ext>
                </a:extLst>
              </a:tr>
              <a:tr h="202984">
                <a:tc>
                  <a:txBody>
                    <a:bodyPr/>
                    <a:lstStyle/>
                    <a:p>
                      <a:pPr algn="ctr" fontAlgn="ctr"/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1940" marR="11940" marT="1194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 VTM-2.0.1</a:t>
                      </a:r>
                    </a:p>
                  </a:txBody>
                  <a:tcPr marL="11940" marR="11940" marT="1194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686561154"/>
                  </a:ext>
                </a:extLst>
              </a:tr>
              <a:tr h="202984">
                <a:tc>
                  <a:txBody>
                    <a:bodyPr/>
                    <a:lstStyle/>
                    <a:p>
                      <a:pPr algn="ctr" fontAlgn="ctr"/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1940" marR="11940" marT="1194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Y</a:t>
                      </a:r>
                    </a:p>
                  </a:txBody>
                  <a:tcPr marL="11940" marR="11940" marT="1194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U</a:t>
                      </a:r>
                    </a:p>
                  </a:txBody>
                  <a:tcPr marL="11940" marR="11940" marT="1194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</a:t>
                      </a:r>
                    </a:p>
                  </a:txBody>
                  <a:tcPr marL="11940" marR="11940" marT="1194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EncT</a:t>
                      </a:r>
                    </a:p>
                  </a:txBody>
                  <a:tcPr marL="11940" marR="11940" marT="119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DecT</a:t>
                      </a:r>
                    </a:p>
                  </a:txBody>
                  <a:tcPr marL="11940" marR="11940" marT="1194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668766946"/>
                  </a:ext>
                </a:extLst>
              </a:tr>
              <a:tr h="20298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C</a:t>
                      </a:r>
                    </a:p>
                  </a:txBody>
                  <a:tcPr marL="11940" marR="11940" marT="1194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-2.08%</a:t>
                      </a:r>
                    </a:p>
                  </a:txBody>
                  <a:tcPr marL="11940" marR="11940" marT="1194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-5.05%</a:t>
                      </a:r>
                    </a:p>
                  </a:txBody>
                  <a:tcPr marL="11940" marR="11940" marT="1194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-3.88%</a:t>
                      </a:r>
                    </a:p>
                  </a:txBody>
                  <a:tcPr marL="11940" marR="11940" marT="1194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101%</a:t>
                      </a:r>
                    </a:p>
                  </a:txBody>
                  <a:tcPr marL="11940" marR="11940" marT="119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1350%</a:t>
                      </a:r>
                    </a:p>
                  </a:txBody>
                  <a:tcPr marL="11940" marR="11940" marT="1194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464683286"/>
                  </a:ext>
                </a:extLst>
              </a:tr>
              <a:tr h="20298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E</a:t>
                      </a:r>
                    </a:p>
                  </a:txBody>
                  <a:tcPr marL="11940" marR="11940" marT="1194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-3.91%</a:t>
                      </a:r>
                    </a:p>
                  </a:txBody>
                  <a:tcPr marL="11940" marR="11940" marT="1194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-1.59%</a:t>
                      </a:r>
                    </a:p>
                  </a:txBody>
                  <a:tcPr marL="11940" marR="11940" marT="1194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-2.60%</a:t>
                      </a:r>
                    </a:p>
                  </a:txBody>
                  <a:tcPr marL="11940" marR="11940" marT="1194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103%</a:t>
                      </a:r>
                    </a:p>
                  </a:txBody>
                  <a:tcPr marL="11940" marR="11940" marT="119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1371%</a:t>
                      </a:r>
                    </a:p>
                  </a:txBody>
                  <a:tcPr marL="11940" marR="11940" marT="1194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711550256"/>
                  </a:ext>
                </a:extLst>
              </a:tr>
              <a:tr h="20298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D</a:t>
                      </a:r>
                    </a:p>
                  </a:txBody>
                  <a:tcPr marL="11940" marR="11940" marT="1194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-2.64%</a:t>
                      </a:r>
                    </a:p>
                  </a:txBody>
                  <a:tcPr marL="11940" marR="11940" marT="1194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-2.89%</a:t>
                      </a:r>
                    </a:p>
                  </a:txBody>
                  <a:tcPr marL="11940" marR="11940" marT="1194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-3.17%</a:t>
                      </a:r>
                    </a:p>
                  </a:txBody>
                  <a:tcPr marL="11940" marR="11940" marT="1194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102%</a:t>
                      </a:r>
                    </a:p>
                  </a:txBody>
                  <a:tcPr marL="11940" marR="11940" marT="119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1207%</a:t>
                      </a:r>
                    </a:p>
                  </a:txBody>
                  <a:tcPr marL="11940" marR="11940" marT="1194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67781799"/>
                  </a:ext>
                </a:extLst>
              </a:tr>
            </a:tbl>
          </a:graphicData>
        </a:graphic>
      </p:graphicFrame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21592998"/>
              </p:ext>
            </p:extLst>
          </p:nvPr>
        </p:nvGraphicFramePr>
        <p:xfrm>
          <a:off x="1492250" y="3993576"/>
          <a:ext cx="5524337" cy="1217904"/>
        </p:xfrm>
        <a:graphic>
          <a:graphicData uri="http://schemas.openxmlformats.org/drawingml/2006/table">
            <a:tbl>
              <a:tblPr/>
              <a:tblGrid>
                <a:gridCol w="1300777">
                  <a:extLst>
                    <a:ext uri="{9D8B030D-6E8A-4147-A177-3AD203B41FA5}">
                      <a16:colId xmlns:a16="http://schemas.microsoft.com/office/drawing/2014/main" xmlns="" val="2589092251"/>
                    </a:ext>
                  </a:extLst>
                </a:gridCol>
                <a:gridCol w="844712">
                  <a:extLst>
                    <a:ext uri="{9D8B030D-6E8A-4147-A177-3AD203B41FA5}">
                      <a16:colId xmlns:a16="http://schemas.microsoft.com/office/drawing/2014/main" xmlns="" val="1920261978"/>
                    </a:ext>
                  </a:extLst>
                </a:gridCol>
                <a:gridCol w="844712">
                  <a:extLst>
                    <a:ext uri="{9D8B030D-6E8A-4147-A177-3AD203B41FA5}">
                      <a16:colId xmlns:a16="http://schemas.microsoft.com/office/drawing/2014/main" xmlns="" val="3553780230"/>
                    </a:ext>
                  </a:extLst>
                </a:gridCol>
                <a:gridCol w="844712">
                  <a:extLst>
                    <a:ext uri="{9D8B030D-6E8A-4147-A177-3AD203B41FA5}">
                      <a16:colId xmlns:a16="http://schemas.microsoft.com/office/drawing/2014/main" xmlns="" val="1555712953"/>
                    </a:ext>
                  </a:extLst>
                </a:gridCol>
                <a:gridCol w="844712">
                  <a:extLst>
                    <a:ext uri="{9D8B030D-6E8A-4147-A177-3AD203B41FA5}">
                      <a16:colId xmlns:a16="http://schemas.microsoft.com/office/drawing/2014/main" xmlns="" val="4206873176"/>
                    </a:ext>
                  </a:extLst>
                </a:gridCol>
                <a:gridCol w="844712">
                  <a:extLst>
                    <a:ext uri="{9D8B030D-6E8A-4147-A177-3AD203B41FA5}">
                      <a16:colId xmlns:a16="http://schemas.microsoft.com/office/drawing/2014/main" xmlns="" val="1231476392"/>
                    </a:ext>
                  </a:extLst>
                </a:gridCol>
              </a:tblGrid>
              <a:tr h="202984">
                <a:tc>
                  <a:txBody>
                    <a:bodyPr/>
                    <a:lstStyle/>
                    <a:p>
                      <a:pPr algn="ctr" fontAlgn="ctr"/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1940" marR="11940" marT="1194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Random Access Main 10</a:t>
                      </a:r>
                    </a:p>
                  </a:txBody>
                  <a:tcPr marL="11940" marR="11940" marT="1194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607764349"/>
                  </a:ext>
                </a:extLst>
              </a:tr>
              <a:tr h="202984">
                <a:tc>
                  <a:txBody>
                    <a:bodyPr/>
                    <a:lstStyle/>
                    <a:p>
                      <a:pPr algn="ctr" fontAlgn="ctr"/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1940" marR="11940" marT="1194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 VTM-2.0.1</a:t>
                      </a:r>
                    </a:p>
                  </a:txBody>
                  <a:tcPr marL="11940" marR="11940" marT="1194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868194821"/>
                  </a:ext>
                </a:extLst>
              </a:tr>
              <a:tr h="202984">
                <a:tc>
                  <a:txBody>
                    <a:bodyPr/>
                    <a:lstStyle/>
                    <a:p>
                      <a:pPr algn="ctr" fontAlgn="ctr"/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1940" marR="11940" marT="1194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Y</a:t>
                      </a:r>
                    </a:p>
                  </a:txBody>
                  <a:tcPr marL="11940" marR="11940" marT="1194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U</a:t>
                      </a:r>
                    </a:p>
                  </a:txBody>
                  <a:tcPr marL="11940" marR="11940" marT="1194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</a:t>
                      </a:r>
                    </a:p>
                  </a:txBody>
                  <a:tcPr marL="11940" marR="11940" marT="1194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EncT</a:t>
                      </a:r>
                    </a:p>
                  </a:txBody>
                  <a:tcPr marL="11940" marR="11940" marT="119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DecT</a:t>
                      </a:r>
                    </a:p>
                  </a:txBody>
                  <a:tcPr marL="11940" marR="11940" marT="1194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4073368217"/>
                  </a:ext>
                </a:extLst>
              </a:tr>
              <a:tr h="20298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C</a:t>
                      </a:r>
                    </a:p>
                  </a:txBody>
                  <a:tcPr marL="11940" marR="11940" marT="1194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-2.41%</a:t>
                      </a:r>
                    </a:p>
                  </a:txBody>
                  <a:tcPr marL="11940" marR="11940" marT="1194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-2.74%</a:t>
                      </a:r>
                    </a:p>
                  </a:txBody>
                  <a:tcPr marL="11940" marR="11940" marT="1194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-2.26%</a:t>
                      </a:r>
                    </a:p>
                  </a:txBody>
                  <a:tcPr marL="11940" marR="11940" marT="1194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101%</a:t>
                      </a:r>
                    </a:p>
                  </a:txBody>
                  <a:tcPr marL="11940" marR="11940" marT="119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1418%</a:t>
                      </a:r>
                    </a:p>
                  </a:txBody>
                  <a:tcPr marL="11940" marR="11940" marT="1194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304957012"/>
                  </a:ext>
                </a:extLst>
              </a:tr>
              <a:tr h="20298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E</a:t>
                      </a:r>
                    </a:p>
                  </a:txBody>
                  <a:tcPr marL="11940" marR="11940" marT="1194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11940" marR="11940" marT="1194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1940" marR="11940" marT="1194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11940" marR="11940" marT="1194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11940" marR="11940" marT="119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11940" marR="11940" marT="1194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06941511"/>
                  </a:ext>
                </a:extLst>
              </a:tr>
              <a:tr h="20298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D</a:t>
                      </a:r>
                    </a:p>
                  </a:txBody>
                  <a:tcPr marL="11940" marR="11940" marT="1194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-3.03%</a:t>
                      </a:r>
                    </a:p>
                  </a:txBody>
                  <a:tcPr marL="11940" marR="11940" marT="1194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-2.52%</a:t>
                      </a:r>
                    </a:p>
                  </a:txBody>
                  <a:tcPr marL="11940" marR="11940" marT="1194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-2.51%</a:t>
                      </a:r>
                    </a:p>
                  </a:txBody>
                  <a:tcPr marL="11940" marR="11940" marT="1194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101%</a:t>
                      </a:r>
                    </a:p>
                  </a:txBody>
                  <a:tcPr marL="11940" marR="11940" marT="119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1251%</a:t>
                      </a:r>
                    </a:p>
                  </a:txBody>
                  <a:tcPr marL="11940" marR="11940" marT="1194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4713915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208053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矩形 126"/>
          <p:cNvSpPr/>
          <p:nvPr/>
        </p:nvSpPr>
        <p:spPr>
          <a:xfrm>
            <a:off x="934362" y="1156005"/>
            <a:ext cx="4777270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lnSpc>
                <a:spcPct val="200000"/>
              </a:lnSpc>
              <a:buClr>
                <a:srgbClr val="47BBB5"/>
              </a:buClr>
              <a:buFont typeface="Wingdings" panose="05000000000000000000" pitchFamily="2" charset="2"/>
              <a:buChar char="n"/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Compared with the last proposal</a:t>
            </a:r>
          </a:p>
        </p:txBody>
      </p:sp>
      <p:sp>
        <p:nvSpPr>
          <p:cNvPr id="10" name="矩形 9"/>
          <p:cNvSpPr/>
          <p:nvPr/>
        </p:nvSpPr>
        <p:spPr>
          <a:xfrm>
            <a:off x="0" y="285006"/>
            <a:ext cx="647699" cy="628878"/>
          </a:xfrm>
          <a:prstGeom prst="rect">
            <a:avLst/>
          </a:prstGeom>
          <a:solidFill>
            <a:srgbClr val="00A29A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457200"/>
            <a:endParaRPr lang="zh-CN" altLang="en-US" kern="0">
              <a:solidFill>
                <a:srgbClr val="F2F2F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41615" y="285006"/>
            <a:ext cx="152400" cy="628878"/>
          </a:xfrm>
          <a:prstGeom prst="rect">
            <a:avLst/>
          </a:prstGeom>
          <a:solidFill>
            <a:srgbClr val="00A29A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457200"/>
            <a:endParaRPr lang="zh-CN" altLang="en-US" kern="0">
              <a:solidFill>
                <a:srgbClr val="F2F2F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674086" y="285006"/>
            <a:ext cx="152400" cy="628878"/>
          </a:xfrm>
          <a:prstGeom prst="rect">
            <a:avLst/>
          </a:prstGeom>
          <a:solidFill>
            <a:srgbClr val="00A29A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457200"/>
            <a:endParaRPr lang="zh-CN" altLang="en-US" kern="0">
              <a:solidFill>
                <a:srgbClr val="F2F2F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3" name="表格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65561485"/>
              </p:ext>
            </p:extLst>
          </p:nvPr>
        </p:nvGraphicFramePr>
        <p:xfrm>
          <a:off x="741615" y="2120900"/>
          <a:ext cx="7757834" cy="1987043"/>
        </p:xfrm>
        <a:graphic>
          <a:graphicData uri="http://schemas.openxmlformats.org/drawingml/2006/table">
            <a:tbl>
              <a:tblPr firstRow="1" firstCol="1" bandRow="1"/>
              <a:tblGrid>
                <a:gridCol w="1108262">
                  <a:extLst>
                    <a:ext uri="{9D8B030D-6E8A-4147-A177-3AD203B41FA5}">
                      <a16:colId xmlns:a16="http://schemas.microsoft.com/office/drawing/2014/main" xmlns="" val="892220184"/>
                    </a:ext>
                  </a:extLst>
                </a:gridCol>
                <a:gridCol w="1108262">
                  <a:extLst>
                    <a:ext uri="{9D8B030D-6E8A-4147-A177-3AD203B41FA5}">
                      <a16:colId xmlns:a16="http://schemas.microsoft.com/office/drawing/2014/main" xmlns="" val="863496441"/>
                    </a:ext>
                  </a:extLst>
                </a:gridCol>
                <a:gridCol w="1108262">
                  <a:extLst>
                    <a:ext uri="{9D8B030D-6E8A-4147-A177-3AD203B41FA5}">
                      <a16:colId xmlns:a16="http://schemas.microsoft.com/office/drawing/2014/main" xmlns="" val="3789943384"/>
                    </a:ext>
                  </a:extLst>
                </a:gridCol>
                <a:gridCol w="1108262">
                  <a:extLst>
                    <a:ext uri="{9D8B030D-6E8A-4147-A177-3AD203B41FA5}">
                      <a16:colId xmlns:a16="http://schemas.microsoft.com/office/drawing/2014/main" xmlns="" val="1407548949"/>
                    </a:ext>
                  </a:extLst>
                </a:gridCol>
                <a:gridCol w="1108262">
                  <a:extLst>
                    <a:ext uri="{9D8B030D-6E8A-4147-A177-3AD203B41FA5}">
                      <a16:colId xmlns:a16="http://schemas.microsoft.com/office/drawing/2014/main" xmlns="" val="2920853275"/>
                    </a:ext>
                  </a:extLst>
                </a:gridCol>
                <a:gridCol w="1108262">
                  <a:extLst>
                    <a:ext uri="{9D8B030D-6E8A-4147-A177-3AD203B41FA5}">
                      <a16:colId xmlns:a16="http://schemas.microsoft.com/office/drawing/2014/main" xmlns="" val="387194375"/>
                    </a:ext>
                  </a:extLst>
                </a:gridCol>
                <a:gridCol w="1108262">
                  <a:extLst>
                    <a:ext uri="{9D8B030D-6E8A-4147-A177-3AD203B41FA5}">
                      <a16:colId xmlns:a16="http://schemas.microsoft.com/office/drawing/2014/main" xmlns="" val="2190284409"/>
                    </a:ext>
                  </a:extLst>
                </a:gridCol>
              </a:tblGrid>
              <a:tr h="447791">
                <a:tc>
                  <a:txBody>
                    <a:bodyPr/>
                    <a:lstStyle/>
                    <a:p>
                      <a:endParaRPr lang="zh-CN" sz="2900" dirty="0">
                        <a:effectLst/>
                      </a:endParaRPr>
                    </a:p>
                  </a:txBody>
                  <a:tcPr marL="110826" marR="11082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500" b="1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N</a:t>
                      </a:r>
                      <a:endParaRPr lang="zh-CN" sz="17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10826" marR="11082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500" b="1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M</a:t>
                      </a:r>
                      <a:endParaRPr lang="zh-CN" sz="17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10826" marR="11082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500" b="1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C</a:t>
                      </a:r>
                      <a:endParaRPr lang="zh-CN" sz="17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10826" marR="11082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500" b="1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W</a:t>
                      </a:r>
                      <a:endParaRPr lang="zh-CN" sz="17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10826" marR="11082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500" b="1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S</a:t>
                      </a:r>
                      <a:endParaRPr lang="zh-CN" sz="17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10826" marR="11082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500" b="1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DSC</a:t>
                      </a:r>
                      <a:endParaRPr lang="zh-CN" sz="17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10826" marR="11082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741353254"/>
                  </a:ext>
                </a:extLst>
              </a:tr>
              <a:tr h="384813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500" b="1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Test 1</a:t>
                      </a:r>
                      <a:endParaRPr lang="zh-CN" sz="17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10826" marR="11082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5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8</a:t>
                      </a:r>
                      <a:endParaRPr lang="zh-CN" sz="17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10826" marR="11082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5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64</a:t>
                      </a:r>
                      <a:endParaRPr lang="zh-CN" sz="17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10826" marR="11082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5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RGB</a:t>
                      </a:r>
                      <a:endParaRPr lang="zh-CN" sz="17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10826" marR="11082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5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1:1:1</a:t>
                      </a:r>
                      <a:endParaRPr lang="zh-CN" sz="17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10826" marR="11082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5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F</a:t>
                      </a:r>
                      <a:endParaRPr lang="zh-CN" sz="17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10826" marR="11082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5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F</a:t>
                      </a:r>
                      <a:endParaRPr lang="zh-CN" sz="17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10826" marR="11082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936278681"/>
                  </a:ext>
                </a:extLst>
              </a:tr>
              <a:tr h="384813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500" b="1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Test 2</a:t>
                      </a:r>
                      <a:endParaRPr lang="zh-CN" sz="17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10826" marR="11082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5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8</a:t>
                      </a:r>
                      <a:endParaRPr lang="zh-CN" sz="17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10826" marR="11082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5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64</a:t>
                      </a:r>
                      <a:endParaRPr lang="zh-CN" sz="17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10826" marR="11082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5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YUV</a:t>
                      </a:r>
                      <a:endParaRPr lang="zh-CN" sz="17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10826" marR="11082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5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10:1:1</a:t>
                      </a:r>
                      <a:endParaRPr lang="zh-CN" sz="17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10826" marR="11082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5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T</a:t>
                      </a:r>
                      <a:endParaRPr lang="zh-CN" sz="17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10826" marR="11082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5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F</a:t>
                      </a:r>
                      <a:endParaRPr lang="zh-CN" sz="17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10826" marR="11082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298578668"/>
                  </a:ext>
                </a:extLst>
              </a:tr>
              <a:tr h="384813"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500" b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</a:rPr>
                        <a:t>Test </a:t>
                      </a:r>
                      <a:r>
                        <a:rPr lang="en-US" altLang="zh-CN" sz="1500" b="1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</a:rPr>
                        <a:t>6</a:t>
                      </a:r>
                      <a:endParaRPr lang="zh-CN" sz="1500" b="1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82980" marR="829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5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</a:rPr>
                        <a:t>4</a:t>
                      </a:r>
                      <a:endParaRPr lang="zh-CN" sz="15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82980" marR="829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5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</a:rPr>
                        <a:t>32</a:t>
                      </a:r>
                      <a:endParaRPr lang="zh-CN" sz="15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82980" marR="829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5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</a:rPr>
                        <a:t>YUV</a:t>
                      </a:r>
                      <a:endParaRPr lang="zh-CN" sz="15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82980" marR="829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5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</a:rPr>
                        <a:t>10:1:1</a:t>
                      </a:r>
                      <a:endParaRPr lang="zh-CN" sz="15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82980" marR="829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5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</a:rPr>
                        <a:t>T</a:t>
                      </a:r>
                      <a:endParaRPr lang="zh-CN" sz="15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82980" marR="829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5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</a:rPr>
                        <a:t>F</a:t>
                      </a:r>
                      <a:endParaRPr lang="zh-CN" sz="15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82980" marR="829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929935921"/>
                  </a:ext>
                </a:extLst>
              </a:tr>
              <a:tr h="384813"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500" b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</a:rPr>
                        <a:t>Test </a:t>
                      </a:r>
                      <a:r>
                        <a:rPr lang="en-US" altLang="zh-CN" sz="1500" b="1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</a:rPr>
                        <a:t>9</a:t>
                      </a:r>
                      <a:endParaRPr lang="zh-CN" sz="1500" b="1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82980" marR="829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5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</a:rPr>
                        <a:t>4</a:t>
                      </a:r>
                      <a:endParaRPr lang="zh-CN" sz="15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82980" marR="829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5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</a:rPr>
                        <a:t>32</a:t>
                      </a:r>
                      <a:endParaRPr lang="zh-CN" sz="15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82980" marR="829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5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</a:rPr>
                        <a:t>YUV</a:t>
                      </a:r>
                      <a:endParaRPr lang="zh-CN" sz="15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82980" marR="829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5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</a:rPr>
                        <a:t>10:1:1</a:t>
                      </a:r>
                      <a:endParaRPr lang="zh-CN" sz="15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82980" marR="829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5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</a:rPr>
                        <a:t>T</a:t>
                      </a:r>
                      <a:endParaRPr lang="zh-CN" sz="15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82980" marR="829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5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</a:rPr>
                        <a:t>T</a:t>
                      </a:r>
                      <a:endParaRPr lang="zh-CN" sz="15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82980" marR="829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182895000"/>
                  </a:ext>
                </a:extLst>
              </a:tr>
            </a:tbl>
          </a:graphicData>
        </a:graphic>
      </p:graphicFrame>
      <p:sp>
        <p:nvSpPr>
          <p:cNvPr id="16" name="标题 1"/>
          <p:cNvSpPr txBox="1">
            <a:spLocks/>
          </p:cNvSpPr>
          <p:nvPr/>
        </p:nvSpPr>
        <p:spPr>
          <a:xfrm>
            <a:off x="1021015" y="285007"/>
            <a:ext cx="10515600" cy="628879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Further Experiments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588876" y="4439701"/>
            <a:ext cx="6805824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hangingPunct="0"/>
            <a:r>
              <a:rPr lang="en-CA" altLang="zh-CN" dirty="0"/>
              <a:t>*</a:t>
            </a:r>
            <a:r>
              <a:rPr lang="en-CA" altLang="zh-CN" dirty="0" smtClean="0"/>
              <a:t>Test 1</a:t>
            </a:r>
            <a:r>
              <a:rPr lang="en-CA" altLang="zh-CN" dirty="0"/>
              <a:t>: The network in [1]</a:t>
            </a:r>
          </a:p>
          <a:p>
            <a:pPr hangingPunct="0"/>
            <a:r>
              <a:rPr lang="en-CA" altLang="zh-CN" dirty="0"/>
              <a:t>*</a:t>
            </a:r>
            <a:r>
              <a:rPr lang="en-CA" altLang="zh-CN" dirty="0" smtClean="0"/>
              <a:t>Test </a:t>
            </a:r>
            <a:r>
              <a:rPr lang="en-US" altLang="zh-CN" dirty="0" smtClean="0"/>
              <a:t>9</a:t>
            </a:r>
            <a:r>
              <a:rPr lang="en-CA" altLang="zh-CN" dirty="0" smtClean="0"/>
              <a:t>: </a:t>
            </a:r>
            <a:r>
              <a:rPr lang="en-CA" altLang="zh-CN" dirty="0"/>
              <a:t>Proposal</a:t>
            </a:r>
            <a:endParaRPr lang="zh-CN" altLang="zh-CN" dirty="0"/>
          </a:p>
          <a:p>
            <a:pPr hangingPunct="0"/>
            <a:r>
              <a:rPr lang="en-US" altLang="zh-CN" sz="1600" b="1" dirty="0">
                <a:latin typeface="Times New Roman" panose="02020603050405020304" pitchFamily="18" charset="0"/>
              </a:rPr>
              <a:t>N, M</a:t>
            </a:r>
            <a:r>
              <a:rPr lang="en-US" altLang="zh-CN" sz="1600" dirty="0">
                <a:latin typeface="Times New Roman" panose="02020603050405020304" pitchFamily="18" charset="0"/>
              </a:rPr>
              <a:t>: the number of DRU, convolution kernel; </a:t>
            </a:r>
          </a:p>
          <a:p>
            <a:r>
              <a:rPr lang="en-US" altLang="zh-CN" sz="1600" b="1" dirty="0">
                <a:latin typeface="Times New Roman" panose="02020603050405020304" pitchFamily="18" charset="0"/>
              </a:rPr>
              <a:t>C, W</a:t>
            </a:r>
            <a:r>
              <a:rPr lang="en-US" altLang="zh-CN" sz="1600" dirty="0">
                <a:latin typeface="Times New Roman" panose="02020603050405020304" pitchFamily="18" charset="0"/>
              </a:rPr>
              <a:t>: the color space of the training materials, and the weights of components;</a:t>
            </a:r>
          </a:p>
          <a:p>
            <a:r>
              <a:rPr lang="en-US" altLang="zh-CN" sz="1600" b="1" dirty="0">
                <a:latin typeface="Times New Roman" panose="02020603050405020304" pitchFamily="18" charset="0"/>
              </a:rPr>
              <a:t>S:</a:t>
            </a:r>
            <a:r>
              <a:rPr lang="en-US" altLang="zh-CN" sz="1600" dirty="0">
                <a:latin typeface="Times New Roman" panose="02020603050405020304" pitchFamily="18" charset="0"/>
              </a:rPr>
              <a:t>        different </a:t>
            </a:r>
            <a:r>
              <a:rPr lang="en-US" altLang="zh-CN" sz="1600" b="1" dirty="0">
                <a:latin typeface="Times New Roman" panose="02020603050405020304" pitchFamily="18" charset="0"/>
              </a:rPr>
              <a:t>s</a:t>
            </a:r>
            <a:r>
              <a:rPr lang="en-US" altLang="zh-CN" sz="1600" dirty="0">
                <a:latin typeface="Times New Roman" panose="02020603050405020304" pitchFamily="18" charset="0"/>
              </a:rPr>
              <a:t>tructure from JVET-K0391; </a:t>
            </a:r>
          </a:p>
          <a:p>
            <a:r>
              <a:rPr lang="en-US" altLang="zh-CN" sz="1600" b="1" dirty="0">
                <a:latin typeface="Times New Roman" panose="02020603050405020304" pitchFamily="18" charset="0"/>
              </a:rPr>
              <a:t>DSC</a:t>
            </a:r>
            <a:r>
              <a:rPr lang="en-US" altLang="zh-CN" sz="1600" dirty="0">
                <a:latin typeface="Times New Roman" panose="02020603050405020304" pitchFamily="18" charset="0"/>
              </a:rPr>
              <a:t>:  3x3 depth-wise separable convolution.</a:t>
            </a:r>
            <a:endParaRPr lang="zh-CN" altLang="en-US" sz="1600" dirty="0"/>
          </a:p>
        </p:txBody>
      </p:sp>
    </p:spTree>
    <p:extLst>
      <p:ext uri="{BB962C8B-B14F-4D97-AF65-F5344CB8AC3E}">
        <p14:creationId xmlns:p14="http://schemas.microsoft.com/office/powerpoint/2010/main" val="22540540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矩形 126"/>
          <p:cNvSpPr/>
          <p:nvPr/>
        </p:nvSpPr>
        <p:spPr>
          <a:xfrm>
            <a:off x="934362" y="1156005"/>
            <a:ext cx="4777270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lnSpc>
                <a:spcPct val="200000"/>
              </a:lnSpc>
              <a:buClr>
                <a:srgbClr val="47BBB5"/>
              </a:buClr>
              <a:buFont typeface="Wingdings" panose="05000000000000000000" pitchFamily="2" charset="2"/>
              <a:buChar char="n"/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Compared with the last proposal</a:t>
            </a:r>
          </a:p>
        </p:txBody>
      </p:sp>
      <p:sp>
        <p:nvSpPr>
          <p:cNvPr id="10" name="矩形 9"/>
          <p:cNvSpPr/>
          <p:nvPr/>
        </p:nvSpPr>
        <p:spPr>
          <a:xfrm>
            <a:off x="0" y="285006"/>
            <a:ext cx="647699" cy="628878"/>
          </a:xfrm>
          <a:prstGeom prst="rect">
            <a:avLst/>
          </a:prstGeom>
          <a:solidFill>
            <a:srgbClr val="00A29A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457200"/>
            <a:endParaRPr lang="zh-CN" altLang="en-US" kern="0">
              <a:solidFill>
                <a:srgbClr val="F2F2F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41615" y="285006"/>
            <a:ext cx="152400" cy="628878"/>
          </a:xfrm>
          <a:prstGeom prst="rect">
            <a:avLst/>
          </a:prstGeom>
          <a:solidFill>
            <a:srgbClr val="00A29A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457200"/>
            <a:endParaRPr lang="zh-CN" altLang="en-US" kern="0">
              <a:solidFill>
                <a:srgbClr val="F2F2F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674086" y="285006"/>
            <a:ext cx="152400" cy="628878"/>
          </a:xfrm>
          <a:prstGeom prst="rect">
            <a:avLst/>
          </a:prstGeom>
          <a:solidFill>
            <a:srgbClr val="00A29A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457200"/>
            <a:endParaRPr lang="zh-CN" altLang="en-US" kern="0">
              <a:solidFill>
                <a:srgbClr val="F2F2F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xmlns="" id="{B65989E3-70D9-47AA-A7AD-A15124CDBAB9}"/>
              </a:ext>
            </a:extLst>
          </p:cNvPr>
          <p:cNvSpPr/>
          <p:nvPr/>
        </p:nvSpPr>
        <p:spPr>
          <a:xfrm>
            <a:off x="204056" y="4568853"/>
            <a:ext cx="394606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zh-CN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Test 1: N=8, M=64, DSC=False,</a:t>
            </a:r>
            <a:r>
              <a:rPr lang="en-US" altLang="zh-CN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C=RGB, W=1:1:1, S=False </a:t>
            </a:r>
            <a:r>
              <a:rPr lang="en-US" altLang="zh-CN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(812K </a:t>
            </a:r>
            <a:r>
              <a:rPr lang="en-US" altLang="zh-CN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Param</a:t>
            </a:r>
            <a:r>
              <a:rPr lang="en-US" altLang="zh-CN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.)</a:t>
            </a:r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11389050"/>
              </p:ext>
            </p:extLst>
          </p:nvPr>
        </p:nvGraphicFramePr>
        <p:xfrm>
          <a:off x="204056" y="2351437"/>
          <a:ext cx="4243661" cy="2217418"/>
        </p:xfrm>
        <a:graphic>
          <a:graphicData uri="http://schemas.openxmlformats.org/drawingml/2006/table">
            <a:tbl>
              <a:tblPr firstRow="1" firstCol="1" bandRow="1"/>
              <a:tblGrid>
                <a:gridCol w="1437638">
                  <a:extLst>
                    <a:ext uri="{9D8B030D-6E8A-4147-A177-3AD203B41FA5}">
                      <a16:colId xmlns:a16="http://schemas.microsoft.com/office/drawing/2014/main" xmlns="" val="3448790080"/>
                    </a:ext>
                  </a:extLst>
                </a:gridCol>
                <a:gridCol w="935341">
                  <a:extLst>
                    <a:ext uri="{9D8B030D-6E8A-4147-A177-3AD203B41FA5}">
                      <a16:colId xmlns:a16="http://schemas.microsoft.com/office/drawing/2014/main" xmlns="" val="2317964925"/>
                    </a:ext>
                  </a:extLst>
                </a:gridCol>
                <a:gridCol w="935341">
                  <a:extLst>
                    <a:ext uri="{9D8B030D-6E8A-4147-A177-3AD203B41FA5}">
                      <a16:colId xmlns:a16="http://schemas.microsoft.com/office/drawing/2014/main" xmlns="" val="3202927039"/>
                    </a:ext>
                  </a:extLst>
                </a:gridCol>
                <a:gridCol w="935341">
                  <a:extLst>
                    <a:ext uri="{9D8B030D-6E8A-4147-A177-3AD203B41FA5}">
                      <a16:colId xmlns:a16="http://schemas.microsoft.com/office/drawing/2014/main" xmlns="" val="3454670597"/>
                    </a:ext>
                  </a:extLst>
                </a:gridCol>
              </a:tblGrid>
              <a:tr h="262983">
                <a:tc>
                  <a:txBody>
                    <a:bodyPr/>
                    <a:lstStyle/>
                    <a:p>
                      <a:endParaRPr lang="zh-CN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4674" marR="94674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All Intra Main10 </a:t>
                      </a:r>
                      <a:endParaRPr lang="zh-CN" sz="1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4674" marR="9467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816814116"/>
                  </a:ext>
                </a:extLst>
              </a:tr>
              <a:tr h="218751">
                <a:tc>
                  <a:txBody>
                    <a:bodyPr/>
                    <a:lstStyle/>
                    <a:p>
                      <a:endParaRPr lang="zh-CN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4674" marR="94674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 VTM-2.0.1</a:t>
                      </a:r>
                      <a:endParaRPr lang="zh-CN" sz="1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4674" marR="9467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540657778"/>
                  </a:ext>
                </a:extLst>
              </a:tr>
              <a:tr h="223535">
                <a:tc>
                  <a:txBody>
                    <a:bodyPr/>
                    <a:lstStyle/>
                    <a:p>
                      <a:endParaRPr lang="zh-CN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4674" marR="94674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Y</a:t>
                      </a:r>
                      <a:endParaRPr lang="zh-CN" sz="1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4674" marR="9467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U</a:t>
                      </a:r>
                      <a:endParaRPr lang="zh-CN" sz="1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4674" marR="94674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</a:t>
                      </a:r>
                      <a:endParaRPr lang="zh-CN" sz="1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4674" marR="94674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691217309"/>
                  </a:ext>
                </a:extLst>
              </a:tr>
              <a:tr h="210386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A1</a:t>
                      </a:r>
                      <a:endParaRPr lang="zh-CN" sz="1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4674" marR="9467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-1.68%</a:t>
                      </a:r>
                      <a:endParaRPr lang="zh-CN" sz="15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4674" marR="9467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-9.90%</a:t>
                      </a:r>
                      <a:endParaRPr lang="zh-CN" sz="1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4674" marR="94674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-9.89%</a:t>
                      </a:r>
                      <a:endParaRPr lang="zh-CN" sz="15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4674" marR="94674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09147114"/>
                  </a:ext>
                </a:extLst>
              </a:tr>
              <a:tr h="210386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A2</a:t>
                      </a:r>
                      <a:endParaRPr lang="zh-CN" sz="1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4674" marR="9467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-2.18%</a:t>
                      </a:r>
                      <a:endParaRPr lang="zh-CN" sz="1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4674" marR="9467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-12.90%</a:t>
                      </a:r>
                      <a:endParaRPr lang="zh-CN" sz="1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4674" marR="94674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-9.91%</a:t>
                      </a:r>
                      <a:endParaRPr lang="zh-CN" sz="1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4674" marR="94674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815156595"/>
                  </a:ext>
                </a:extLst>
              </a:tr>
              <a:tr h="210386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B</a:t>
                      </a:r>
                      <a:endParaRPr lang="zh-CN" sz="1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4674" marR="9467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-2.07%</a:t>
                      </a:r>
                      <a:endParaRPr lang="zh-CN" sz="1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4674" marR="9467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-11.85%</a:t>
                      </a:r>
                      <a:endParaRPr lang="zh-CN" sz="1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4674" marR="94674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-13.54%</a:t>
                      </a:r>
                      <a:endParaRPr lang="zh-CN" sz="1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4674" marR="94674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730029238"/>
                  </a:ext>
                </a:extLst>
              </a:tr>
              <a:tr h="210386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C</a:t>
                      </a:r>
                      <a:endParaRPr lang="zh-CN" sz="1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4674" marR="9467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-4.23%</a:t>
                      </a:r>
                      <a:endParaRPr lang="zh-CN" sz="1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4674" marR="9467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-13.59%</a:t>
                      </a:r>
                      <a:endParaRPr lang="zh-CN" sz="1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4674" marR="94674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-16.59%</a:t>
                      </a:r>
                      <a:endParaRPr lang="zh-CN" sz="1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4674" marR="94674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71002182"/>
                  </a:ext>
                </a:extLst>
              </a:tr>
              <a:tr h="22353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E</a:t>
                      </a:r>
                      <a:endParaRPr lang="zh-CN" sz="1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4674" marR="9467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-5.40%</a:t>
                      </a:r>
                      <a:endParaRPr lang="zh-CN" sz="1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4674" marR="9467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-11.84%</a:t>
                      </a:r>
                      <a:endParaRPr lang="zh-CN" sz="1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4674" marR="94674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-14.94%</a:t>
                      </a:r>
                      <a:endParaRPr lang="zh-CN" sz="1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4674" marR="94674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37984538"/>
                  </a:ext>
                </a:extLst>
              </a:tr>
              <a:tr h="22353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Overall </a:t>
                      </a:r>
                      <a:endParaRPr lang="zh-CN" sz="1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4674" marR="9467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-3.06%</a:t>
                      </a:r>
                      <a:endParaRPr lang="zh-CN" sz="1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4674" marR="9467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-12.09%</a:t>
                      </a:r>
                      <a:endParaRPr lang="zh-CN" sz="1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4674" marR="94674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-13.24%</a:t>
                      </a:r>
                      <a:endParaRPr lang="zh-CN" sz="1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4674" marR="94674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247561660"/>
                  </a:ext>
                </a:extLst>
              </a:tr>
              <a:tr h="22353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D</a:t>
                      </a:r>
                      <a:endParaRPr lang="zh-CN" sz="1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4674" marR="9467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-4.82%</a:t>
                      </a:r>
                      <a:endParaRPr lang="zh-CN" sz="1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4674" marR="9467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-13.71%</a:t>
                      </a:r>
                      <a:endParaRPr lang="zh-CN" sz="15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4674" marR="94674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-17.87%</a:t>
                      </a:r>
                      <a:endParaRPr lang="zh-CN" sz="15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4674" marR="94674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3121672"/>
                  </a:ext>
                </a:extLst>
              </a:tr>
            </a:tbl>
          </a:graphicData>
        </a:graphic>
      </p:graphicFrame>
      <p:graphicFrame>
        <p:nvGraphicFramePr>
          <p:cNvPr id="8" name="表格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55547674"/>
              </p:ext>
            </p:extLst>
          </p:nvPr>
        </p:nvGraphicFramePr>
        <p:xfrm>
          <a:off x="4729663" y="2327975"/>
          <a:ext cx="4301149" cy="2240878"/>
        </p:xfrm>
        <a:graphic>
          <a:graphicData uri="http://schemas.openxmlformats.org/drawingml/2006/table">
            <a:tbl>
              <a:tblPr firstRow="1" firstCol="1" bandRow="1"/>
              <a:tblGrid>
                <a:gridCol w="1457113">
                  <a:extLst>
                    <a:ext uri="{9D8B030D-6E8A-4147-A177-3AD203B41FA5}">
                      <a16:colId xmlns:a16="http://schemas.microsoft.com/office/drawing/2014/main" xmlns="" val="1437044208"/>
                    </a:ext>
                  </a:extLst>
                </a:gridCol>
                <a:gridCol w="948012">
                  <a:extLst>
                    <a:ext uri="{9D8B030D-6E8A-4147-A177-3AD203B41FA5}">
                      <a16:colId xmlns:a16="http://schemas.microsoft.com/office/drawing/2014/main" xmlns="" val="4293978263"/>
                    </a:ext>
                  </a:extLst>
                </a:gridCol>
                <a:gridCol w="948012">
                  <a:extLst>
                    <a:ext uri="{9D8B030D-6E8A-4147-A177-3AD203B41FA5}">
                      <a16:colId xmlns:a16="http://schemas.microsoft.com/office/drawing/2014/main" xmlns="" val="3306428891"/>
                    </a:ext>
                  </a:extLst>
                </a:gridCol>
                <a:gridCol w="948012">
                  <a:extLst>
                    <a:ext uri="{9D8B030D-6E8A-4147-A177-3AD203B41FA5}">
                      <a16:colId xmlns:a16="http://schemas.microsoft.com/office/drawing/2014/main" xmlns="" val="1260562317"/>
                    </a:ext>
                  </a:extLst>
                </a:gridCol>
              </a:tblGrid>
              <a:tr h="266545">
                <a:tc>
                  <a:txBody>
                    <a:bodyPr/>
                    <a:lstStyle/>
                    <a:p>
                      <a:endParaRPr lang="zh-CN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956" marR="95956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3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All Intra Main10 </a:t>
                      </a:r>
                      <a:endParaRPr lang="zh-CN" sz="1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956" marR="959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651132979"/>
                  </a:ext>
                </a:extLst>
              </a:tr>
              <a:tr h="215133">
                <a:tc>
                  <a:txBody>
                    <a:bodyPr/>
                    <a:lstStyle/>
                    <a:p>
                      <a:endParaRPr lang="zh-CN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956" marR="95956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3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 VTM-2.0.1</a:t>
                      </a:r>
                      <a:endParaRPr lang="zh-CN" sz="1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956" marR="959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523603829"/>
                  </a:ext>
                </a:extLst>
              </a:tr>
              <a:tr h="226564">
                <a:tc>
                  <a:txBody>
                    <a:bodyPr/>
                    <a:lstStyle/>
                    <a:p>
                      <a:endParaRPr lang="zh-CN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3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Y</a:t>
                      </a:r>
                      <a:endParaRPr lang="zh-CN" sz="1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956" marR="959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3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U</a:t>
                      </a:r>
                      <a:endParaRPr lang="zh-CN" sz="1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956" marR="95956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3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</a:t>
                      </a:r>
                      <a:endParaRPr lang="zh-CN" sz="1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956" marR="95956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150445379"/>
                  </a:ext>
                </a:extLst>
              </a:tr>
              <a:tr h="213236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3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A1</a:t>
                      </a:r>
                      <a:endParaRPr lang="zh-CN" sz="1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956" marR="959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3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-3.10%</a:t>
                      </a:r>
                      <a:endParaRPr lang="zh-CN" sz="1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956" marR="959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3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-6.99%</a:t>
                      </a:r>
                      <a:endParaRPr lang="zh-CN" sz="1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956" marR="95956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3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-8.76%</a:t>
                      </a:r>
                      <a:endParaRPr lang="zh-CN" sz="1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956" marR="95956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110732828"/>
                  </a:ext>
                </a:extLst>
              </a:tr>
              <a:tr h="213236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3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A2</a:t>
                      </a:r>
                      <a:endParaRPr lang="zh-CN" sz="1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956" marR="959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3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-3.56%</a:t>
                      </a:r>
                      <a:endParaRPr lang="zh-CN" sz="1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956" marR="959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3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-11.77%</a:t>
                      </a:r>
                      <a:endParaRPr lang="zh-CN" sz="1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3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-8.96%</a:t>
                      </a:r>
                      <a:endParaRPr lang="zh-CN" sz="1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956" marR="95956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637772961"/>
                  </a:ext>
                </a:extLst>
              </a:tr>
              <a:tr h="213236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3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B</a:t>
                      </a:r>
                      <a:endParaRPr lang="zh-CN" sz="1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956" marR="959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3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-3.14%</a:t>
                      </a:r>
                      <a:endParaRPr lang="zh-CN" sz="1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956" marR="959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3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-9.63%</a:t>
                      </a:r>
                      <a:endParaRPr lang="zh-CN" sz="1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3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-10.81%</a:t>
                      </a:r>
                      <a:endParaRPr lang="zh-CN" sz="1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956" marR="95956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05463706"/>
                  </a:ext>
                </a:extLst>
              </a:tr>
              <a:tr h="213236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3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C</a:t>
                      </a:r>
                      <a:endParaRPr lang="zh-CN" sz="1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956" marR="959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3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-5.58%</a:t>
                      </a:r>
                      <a:endParaRPr lang="zh-CN" sz="1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956" marR="959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3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-11.58%</a:t>
                      </a:r>
                      <a:endParaRPr lang="zh-CN" sz="1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3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-13.70%</a:t>
                      </a:r>
                      <a:endParaRPr lang="zh-CN" sz="1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956" marR="95956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417137909"/>
                  </a:ext>
                </a:extLst>
              </a:tr>
              <a:tr h="226564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3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E</a:t>
                      </a:r>
                      <a:endParaRPr lang="zh-CN" sz="1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956" marR="959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3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-5.97%</a:t>
                      </a:r>
                      <a:endParaRPr lang="zh-CN" sz="1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956" marR="959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3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-11.00%</a:t>
                      </a:r>
                      <a:endParaRPr lang="zh-CN" sz="1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3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-14.66%</a:t>
                      </a:r>
                      <a:endParaRPr lang="zh-CN" sz="1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956" marR="95956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208365859"/>
                  </a:ext>
                </a:extLst>
              </a:tr>
              <a:tr h="226564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3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Overall </a:t>
                      </a:r>
                      <a:endParaRPr lang="zh-CN" sz="1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956" marR="959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3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-4.42%</a:t>
                      </a:r>
                      <a:endParaRPr lang="zh-CN" sz="15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956" marR="959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3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-9.90%</a:t>
                      </a:r>
                      <a:endParaRPr lang="zh-CN" sz="1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956" marR="95956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3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-10.98%</a:t>
                      </a:r>
                      <a:endParaRPr lang="zh-CN" sz="1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956" marR="95956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73372"/>
                  </a:ext>
                </a:extLst>
              </a:tr>
              <a:tr h="226564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3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D</a:t>
                      </a:r>
                      <a:endParaRPr lang="zh-CN" sz="1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956" marR="959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3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-5.97%</a:t>
                      </a:r>
                      <a:endParaRPr lang="zh-CN" sz="1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956" marR="959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3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-11.00%</a:t>
                      </a:r>
                      <a:endParaRPr lang="zh-CN" sz="1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956" marR="95956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3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-14.66%</a:t>
                      </a:r>
                      <a:endParaRPr lang="zh-CN" sz="15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956" marR="95956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69831"/>
                  </a:ext>
                </a:extLst>
              </a:tr>
            </a:tbl>
          </a:graphicData>
        </a:graphic>
      </p:graphicFrame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B65989E3-70D9-47AA-A7AD-A15124CDBAB9}"/>
              </a:ext>
            </a:extLst>
          </p:cNvPr>
          <p:cNvSpPr/>
          <p:nvPr/>
        </p:nvSpPr>
        <p:spPr>
          <a:xfrm>
            <a:off x="4729663" y="4568855"/>
            <a:ext cx="396100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zh-CN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Test 2: N=8, M=64, DSC=False</a:t>
            </a:r>
            <a:r>
              <a:rPr lang="en-US" altLang="zh-CN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C=YUV, W=10:1:1, S=True</a:t>
            </a:r>
            <a:r>
              <a:rPr lang="en-US" altLang="zh-CN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(739K </a:t>
            </a:r>
            <a:r>
              <a:rPr lang="en-US" altLang="zh-CN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Param</a:t>
            </a:r>
            <a:r>
              <a:rPr lang="en-US" altLang="zh-CN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.)</a:t>
            </a:r>
          </a:p>
        </p:txBody>
      </p:sp>
      <p:sp>
        <p:nvSpPr>
          <p:cNvPr id="16" name="标题 1"/>
          <p:cNvSpPr txBox="1">
            <a:spLocks/>
          </p:cNvSpPr>
          <p:nvPr/>
        </p:nvSpPr>
        <p:spPr>
          <a:xfrm>
            <a:off x="1021015" y="285007"/>
            <a:ext cx="10515600" cy="628879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Further Experiments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005642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矩形 126"/>
          <p:cNvSpPr/>
          <p:nvPr/>
        </p:nvSpPr>
        <p:spPr>
          <a:xfrm>
            <a:off x="934362" y="1156005"/>
            <a:ext cx="3674596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lnSpc>
                <a:spcPct val="200000"/>
              </a:lnSpc>
              <a:buClr>
                <a:srgbClr val="47BBB5"/>
              </a:buClr>
              <a:buFont typeface="Wingdings" panose="05000000000000000000" pitchFamily="2" charset="2"/>
              <a:buChar char="n"/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BD-rate result of  </a:t>
            </a:r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Test6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0" y="285006"/>
            <a:ext cx="647699" cy="628878"/>
          </a:xfrm>
          <a:prstGeom prst="rect">
            <a:avLst/>
          </a:prstGeom>
          <a:solidFill>
            <a:srgbClr val="00A29A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457200"/>
            <a:endParaRPr lang="zh-CN" altLang="en-US" kern="0">
              <a:solidFill>
                <a:srgbClr val="F2F2F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41615" y="285006"/>
            <a:ext cx="152400" cy="628878"/>
          </a:xfrm>
          <a:prstGeom prst="rect">
            <a:avLst/>
          </a:prstGeom>
          <a:solidFill>
            <a:srgbClr val="00A29A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457200"/>
            <a:endParaRPr lang="zh-CN" altLang="en-US" kern="0">
              <a:solidFill>
                <a:srgbClr val="F2F2F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674086" y="285006"/>
            <a:ext cx="152400" cy="628878"/>
          </a:xfrm>
          <a:prstGeom prst="rect">
            <a:avLst/>
          </a:prstGeom>
          <a:solidFill>
            <a:srgbClr val="00A29A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457200"/>
            <a:endParaRPr lang="zh-CN" altLang="en-US" kern="0">
              <a:solidFill>
                <a:srgbClr val="F2F2F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8" name="表格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5805291"/>
              </p:ext>
            </p:extLst>
          </p:nvPr>
        </p:nvGraphicFramePr>
        <p:xfrm>
          <a:off x="1805677" y="2228792"/>
          <a:ext cx="5458349" cy="2845086"/>
        </p:xfrm>
        <a:graphic>
          <a:graphicData uri="http://schemas.openxmlformats.org/drawingml/2006/table">
            <a:tbl>
              <a:tblPr firstRow="1" firstCol="1" bandRow="1"/>
              <a:tblGrid>
                <a:gridCol w="1849142">
                  <a:extLst>
                    <a:ext uri="{9D8B030D-6E8A-4147-A177-3AD203B41FA5}">
                      <a16:colId xmlns:a16="http://schemas.microsoft.com/office/drawing/2014/main" xmlns="" val="1437044208"/>
                    </a:ext>
                  </a:extLst>
                </a:gridCol>
                <a:gridCol w="1203069">
                  <a:extLst>
                    <a:ext uri="{9D8B030D-6E8A-4147-A177-3AD203B41FA5}">
                      <a16:colId xmlns:a16="http://schemas.microsoft.com/office/drawing/2014/main" xmlns="" val="4293978263"/>
                    </a:ext>
                  </a:extLst>
                </a:gridCol>
                <a:gridCol w="1203069">
                  <a:extLst>
                    <a:ext uri="{9D8B030D-6E8A-4147-A177-3AD203B41FA5}">
                      <a16:colId xmlns:a16="http://schemas.microsoft.com/office/drawing/2014/main" xmlns="" val="3306428891"/>
                    </a:ext>
                  </a:extLst>
                </a:gridCol>
                <a:gridCol w="1203069">
                  <a:extLst>
                    <a:ext uri="{9D8B030D-6E8A-4147-A177-3AD203B41FA5}">
                      <a16:colId xmlns:a16="http://schemas.microsoft.com/office/drawing/2014/main" xmlns="" val="1260562317"/>
                    </a:ext>
                  </a:extLst>
                </a:gridCol>
              </a:tblGrid>
              <a:tr h="338258">
                <a:tc>
                  <a:txBody>
                    <a:bodyPr/>
                    <a:lstStyle/>
                    <a:p>
                      <a:endParaRPr lang="zh-CN" sz="18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121773" marR="1217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7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All Intra Main10 </a:t>
                      </a:r>
                      <a:endParaRPr lang="zh-CN" sz="19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21773" marR="1217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651132979"/>
                  </a:ext>
                </a:extLst>
              </a:tr>
              <a:tr h="273994">
                <a:tc>
                  <a:txBody>
                    <a:bodyPr/>
                    <a:lstStyle/>
                    <a:p>
                      <a:endParaRPr lang="zh-CN" sz="18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121773" marR="1217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7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 VTM-2.0.1</a:t>
                      </a:r>
                      <a:endParaRPr lang="zh-CN" sz="19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21773" marR="1217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523603829"/>
                  </a:ext>
                </a:extLst>
              </a:tr>
              <a:tr h="287520">
                <a:tc>
                  <a:txBody>
                    <a:bodyPr/>
                    <a:lstStyle/>
                    <a:p>
                      <a:endParaRPr lang="zh-CN" sz="18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Y</a:t>
                      </a:r>
                      <a:endParaRPr lang="zh-CN" sz="19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21773" marR="1217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U</a:t>
                      </a:r>
                      <a:endParaRPr lang="zh-CN" sz="19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21773" marR="121773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</a:t>
                      </a:r>
                      <a:endParaRPr lang="zh-CN" sz="19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21773" marR="1217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150445379"/>
                  </a:ext>
                </a:extLst>
              </a:tr>
              <a:tr h="27060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A1</a:t>
                      </a:r>
                      <a:endParaRPr lang="zh-CN" sz="19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21773" marR="1217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-1.97%</a:t>
                      </a:r>
                      <a:endParaRPr lang="zh-CN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-3.10%</a:t>
                      </a:r>
                      <a:endParaRPr lang="zh-CN" sz="14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-3.39%</a:t>
                      </a:r>
                      <a:endParaRPr lang="zh-CN" sz="14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110732828"/>
                  </a:ext>
                </a:extLst>
              </a:tr>
              <a:tr h="27060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A2</a:t>
                      </a:r>
                      <a:endParaRPr lang="zh-CN" sz="19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21773" marR="1217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-2.18%</a:t>
                      </a:r>
                      <a:endParaRPr lang="zh-CN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-4.55%</a:t>
                      </a:r>
                      <a:endParaRPr lang="zh-CN" sz="14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-2.52%</a:t>
                      </a:r>
                      <a:endParaRPr lang="zh-CN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637772961"/>
                  </a:ext>
                </a:extLst>
              </a:tr>
              <a:tr h="27060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B</a:t>
                      </a:r>
                      <a:endParaRPr lang="zh-CN" sz="19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21773" marR="1217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-1.83%</a:t>
                      </a:r>
                      <a:endParaRPr lang="zh-CN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-4.08%</a:t>
                      </a:r>
                      <a:endParaRPr lang="zh-CN" sz="14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-4.36%</a:t>
                      </a:r>
                      <a:endParaRPr lang="zh-CN" sz="14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05463706"/>
                  </a:ext>
                </a:extLst>
              </a:tr>
              <a:tr h="27060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C</a:t>
                      </a:r>
                      <a:endParaRPr lang="zh-CN" sz="19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21773" marR="1217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-3.76%</a:t>
                      </a:r>
                      <a:endParaRPr lang="zh-CN" sz="14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-4.70%</a:t>
                      </a:r>
                      <a:endParaRPr lang="zh-CN" sz="14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-5.65%</a:t>
                      </a:r>
                      <a:endParaRPr lang="zh-CN" sz="14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417137909"/>
                  </a:ext>
                </a:extLst>
              </a:tr>
              <a:tr h="28752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E</a:t>
                      </a:r>
                      <a:endParaRPr lang="zh-CN" sz="19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21773" marR="1217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-4.81%</a:t>
                      </a:r>
                      <a:endParaRPr lang="zh-CN" sz="14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-3.07%</a:t>
                      </a:r>
                      <a:endParaRPr lang="zh-CN" sz="14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-4.09%</a:t>
                      </a:r>
                      <a:endParaRPr lang="zh-CN" sz="14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208365859"/>
                  </a:ext>
                </a:extLst>
              </a:tr>
              <a:tr h="28752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7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Overall </a:t>
                      </a:r>
                      <a:endParaRPr lang="zh-CN" sz="19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21773" marR="1217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-2.84%</a:t>
                      </a:r>
                      <a:endParaRPr lang="zh-CN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-3.97%</a:t>
                      </a:r>
                      <a:endParaRPr lang="zh-CN" sz="14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-4.13%</a:t>
                      </a:r>
                      <a:endParaRPr lang="zh-CN" sz="14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73372"/>
                  </a:ext>
                </a:extLst>
              </a:tr>
              <a:tr h="28752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7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D</a:t>
                      </a:r>
                      <a:endParaRPr lang="zh-CN" sz="19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21773" marR="1217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-4.34%</a:t>
                      </a:r>
                      <a:endParaRPr lang="zh-CN" sz="14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-5.00%</a:t>
                      </a:r>
                      <a:endParaRPr lang="zh-CN" sz="14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-6.57%</a:t>
                      </a:r>
                      <a:endParaRPr lang="zh-CN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69831"/>
                  </a:ext>
                </a:extLst>
              </a:tr>
            </a:tbl>
          </a:graphicData>
        </a:graphic>
      </p:graphicFrame>
      <p:sp>
        <p:nvSpPr>
          <p:cNvPr id="16" name="标题 1"/>
          <p:cNvSpPr txBox="1">
            <a:spLocks/>
          </p:cNvSpPr>
          <p:nvPr/>
        </p:nvSpPr>
        <p:spPr>
          <a:xfrm>
            <a:off x="1021015" y="285007"/>
            <a:ext cx="10515600" cy="628879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Further Experiments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B65989E3-70D9-47AA-A7AD-A15124CDBAB9}"/>
              </a:ext>
            </a:extLst>
          </p:cNvPr>
          <p:cNvSpPr/>
          <p:nvPr/>
        </p:nvSpPr>
        <p:spPr>
          <a:xfrm>
            <a:off x="1804218" y="5073878"/>
            <a:ext cx="491408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Test </a:t>
            </a:r>
            <a:r>
              <a:rPr lang="en-US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6: 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N=4, M=32, </a:t>
            </a:r>
            <a:r>
              <a:rPr lang="en-US" altLang="zh-CN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DSC=False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C=YUV, W=10:1:1, S=True (85K </a:t>
            </a:r>
            <a:r>
              <a:rPr lang="en-US" altLang="zh-CN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Param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.)</a:t>
            </a:r>
          </a:p>
        </p:txBody>
      </p:sp>
    </p:spTree>
    <p:extLst>
      <p:ext uri="{BB962C8B-B14F-4D97-AF65-F5344CB8AC3E}">
        <p14:creationId xmlns:p14="http://schemas.microsoft.com/office/powerpoint/2010/main" val="13730121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矩形 126"/>
          <p:cNvSpPr/>
          <p:nvPr/>
        </p:nvSpPr>
        <p:spPr>
          <a:xfrm>
            <a:off x="934362" y="1156005"/>
            <a:ext cx="3674596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lnSpc>
                <a:spcPct val="200000"/>
              </a:lnSpc>
              <a:buClr>
                <a:srgbClr val="47BBB5"/>
              </a:buClr>
              <a:buFont typeface="Wingdings" panose="05000000000000000000" pitchFamily="2" charset="2"/>
              <a:buChar char="n"/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BD-rate result of </a:t>
            </a:r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Test 9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0" y="285006"/>
            <a:ext cx="647699" cy="628878"/>
          </a:xfrm>
          <a:prstGeom prst="rect">
            <a:avLst/>
          </a:prstGeom>
          <a:solidFill>
            <a:srgbClr val="00A29A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457200"/>
            <a:endParaRPr lang="zh-CN" altLang="en-US" kern="0">
              <a:solidFill>
                <a:srgbClr val="F2F2F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41615" y="285006"/>
            <a:ext cx="152400" cy="628878"/>
          </a:xfrm>
          <a:prstGeom prst="rect">
            <a:avLst/>
          </a:prstGeom>
          <a:solidFill>
            <a:srgbClr val="00A29A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457200"/>
            <a:endParaRPr lang="zh-CN" altLang="en-US" kern="0">
              <a:solidFill>
                <a:srgbClr val="F2F2F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674086" y="285006"/>
            <a:ext cx="152400" cy="628878"/>
          </a:xfrm>
          <a:prstGeom prst="rect">
            <a:avLst/>
          </a:prstGeom>
          <a:solidFill>
            <a:srgbClr val="00A29A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457200"/>
            <a:endParaRPr lang="zh-CN" altLang="en-US" kern="0">
              <a:solidFill>
                <a:srgbClr val="F2F2F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8" name="表格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57042665"/>
              </p:ext>
            </p:extLst>
          </p:nvPr>
        </p:nvGraphicFramePr>
        <p:xfrm>
          <a:off x="1805677" y="2228792"/>
          <a:ext cx="5458349" cy="2845086"/>
        </p:xfrm>
        <a:graphic>
          <a:graphicData uri="http://schemas.openxmlformats.org/drawingml/2006/table">
            <a:tbl>
              <a:tblPr firstRow="1" firstCol="1" bandRow="1"/>
              <a:tblGrid>
                <a:gridCol w="1849142">
                  <a:extLst>
                    <a:ext uri="{9D8B030D-6E8A-4147-A177-3AD203B41FA5}">
                      <a16:colId xmlns:a16="http://schemas.microsoft.com/office/drawing/2014/main" xmlns="" val="1437044208"/>
                    </a:ext>
                  </a:extLst>
                </a:gridCol>
                <a:gridCol w="1203069">
                  <a:extLst>
                    <a:ext uri="{9D8B030D-6E8A-4147-A177-3AD203B41FA5}">
                      <a16:colId xmlns:a16="http://schemas.microsoft.com/office/drawing/2014/main" xmlns="" val="4293978263"/>
                    </a:ext>
                  </a:extLst>
                </a:gridCol>
                <a:gridCol w="1203069">
                  <a:extLst>
                    <a:ext uri="{9D8B030D-6E8A-4147-A177-3AD203B41FA5}">
                      <a16:colId xmlns:a16="http://schemas.microsoft.com/office/drawing/2014/main" xmlns="" val="3306428891"/>
                    </a:ext>
                  </a:extLst>
                </a:gridCol>
                <a:gridCol w="1203069">
                  <a:extLst>
                    <a:ext uri="{9D8B030D-6E8A-4147-A177-3AD203B41FA5}">
                      <a16:colId xmlns:a16="http://schemas.microsoft.com/office/drawing/2014/main" xmlns="" val="1260562317"/>
                    </a:ext>
                  </a:extLst>
                </a:gridCol>
              </a:tblGrid>
              <a:tr h="338258">
                <a:tc>
                  <a:txBody>
                    <a:bodyPr/>
                    <a:lstStyle/>
                    <a:p>
                      <a:endParaRPr lang="zh-CN" sz="18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121773" marR="1217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7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All Intra Main10 </a:t>
                      </a:r>
                      <a:endParaRPr lang="zh-CN" sz="19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21773" marR="1217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651132979"/>
                  </a:ext>
                </a:extLst>
              </a:tr>
              <a:tr h="273994">
                <a:tc>
                  <a:txBody>
                    <a:bodyPr/>
                    <a:lstStyle/>
                    <a:p>
                      <a:endParaRPr lang="zh-CN" sz="18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121773" marR="1217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7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 VTM-2.0.1</a:t>
                      </a:r>
                      <a:endParaRPr lang="zh-CN" sz="19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21773" marR="1217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523603829"/>
                  </a:ext>
                </a:extLst>
              </a:tr>
              <a:tr h="287520">
                <a:tc>
                  <a:txBody>
                    <a:bodyPr/>
                    <a:lstStyle/>
                    <a:p>
                      <a:endParaRPr lang="zh-CN" sz="18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Y</a:t>
                      </a:r>
                      <a:endParaRPr lang="zh-CN" sz="19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21773" marR="1217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U</a:t>
                      </a:r>
                      <a:endParaRPr lang="zh-CN" sz="19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21773" marR="121773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</a:t>
                      </a:r>
                      <a:endParaRPr lang="zh-CN" sz="19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21773" marR="1217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150445379"/>
                  </a:ext>
                </a:extLst>
              </a:tr>
              <a:tr h="27060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A1</a:t>
                      </a:r>
                      <a:endParaRPr lang="zh-CN" sz="19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21773" marR="1217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-1.56%</a:t>
                      </a:r>
                    </a:p>
                  </a:txBody>
                  <a:tcPr marL="13147" marR="13147" marT="131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-2.21%</a:t>
                      </a:r>
                    </a:p>
                  </a:txBody>
                  <a:tcPr marL="13147" marR="13147" marT="1314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-4.20%</a:t>
                      </a:r>
                    </a:p>
                  </a:txBody>
                  <a:tcPr marL="13147" marR="13147" marT="1314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110732828"/>
                  </a:ext>
                </a:extLst>
              </a:tr>
              <a:tr h="27060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A2</a:t>
                      </a:r>
                      <a:endParaRPr lang="zh-CN" sz="19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21773" marR="1217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-1.89%</a:t>
                      </a:r>
                    </a:p>
                  </a:txBody>
                  <a:tcPr marL="13147" marR="13147" marT="131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-1.24%</a:t>
                      </a:r>
                    </a:p>
                  </a:txBody>
                  <a:tcPr marL="13147" marR="13147" marT="1314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-0.83%</a:t>
                      </a:r>
                    </a:p>
                  </a:txBody>
                  <a:tcPr marL="13147" marR="13147" marT="1314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637772961"/>
                  </a:ext>
                </a:extLst>
              </a:tr>
              <a:tr h="27060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B</a:t>
                      </a:r>
                      <a:endParaRPr lang="zh-CN" sz="19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21773" marR="1217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-1.45%</a:t>
                      </a:r>
                    </a:p>
                  </a:txBody>
                  <a:tcPr marL="13147" marR="13147" marT="131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-1.71%</a:t>
                      </a:r>
                    </a:p>
                  </a:txBody>
                  <a:tcPr marL="13147" marR="13147" marT="1314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-2.47%</a:t>
                      </a:r>
                    </a:p>
                  </a:txBody>
                  <a:tcPr marL="13147" marR="13147" marT="1314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905463706"/>
                  </a:ext>
                </a:extLst>
              </a:tr>
              <a:tr h="27060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C</a:t>
                      </a:r>
                      <a:endParaRPr lang="zh-CN" sz="19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21773" marR="1217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-3.08%</a:t>
                      </a:r>
                    </a:p>
                  </a:txBody>
                  <a:tcPr marL="13147" marR="13147" marT="131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-1.92%</a:t>
                      </a:r>
                    </a:p>
                  </a:txBody>
                  <a:tcPr marL="13147" marR="13147" marT="1314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-1.75%</a:t>
                      </a:r>
                    </a:p>
                  </a:txBody>
                  <a:tcPr marL="13147" marR="13147" marT="1314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417137909"/>
                  </a:ext>
                </a:extLst>
              </a:tr>
              <a:tr h="28752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E</a:t>
                      </a:r>
                      <a:endParaRPr lang="zh-CN" sz="19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21773" marR="1217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-4.06%</a:t>
                      </a:r>
                    </a:p>
                  </a:txBody>
                  <a:tcPr marL="13147" marR="13147" marT="131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-0.81%</a:t>
                      </a:r>
                    </a:p>
                  </a:txBody>
                  <a:tcPr marL="13147" marR="13147" marT="1314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-1.39%</a:t>
                      </a:r>
                    </a:p>
                  </a:txBody>
                  <a:tcPr marL="13147" marR="13147" marT="1314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208365859"/>
                  </a:ext>
                </a:extLst>
              </a:tr>
              <a:tr h="28752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7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Overall </a:t>
                      </a:r>
                      <a:endParaRPr lang="zh-CN" sz="19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21773" marR="1217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-2.34%</a:t>
                      </a:r>
                    </a:p>
                  </a:txBody>
                  <a:tcPr marL="13147" marR="13147" marT="131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-1.61%</a:t>
                      </a:r>
                    </a:p>
                  </a:txBody>
                  <a:tcPr marL="13147" marR="13147" marT="1314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-2.14%</a:t>
                      </a:r>
                    </a:p>
                  </a:txBody>
                  <a:tcPr marL="13147" marR="13147" marT="1314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9773372"/>
                  </a:ext>
                </a:extLst>
              </a:tr>
              <a:tr h="28752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7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D</a:t>
                      </a:r>
                      <a:endParaRPr lang="zh-CN" sz="19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21773" marR="1217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-3.74%</a:t>
                      </a:r>
                    </a:p>
                  </a:txBody>
                  <a:tcPr marL="13147" marR="13147" marT="131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-2.13%</a:t>
                      </a:r>
                    </a:p>
                  </a:txBody>
                  <a:tcPr marL="13147" marR="13147" marT="1314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-2.41%</a:t>
                      </a:r>
                    </a:p>
                  </a:txBody>
                  <a:tcPr marL="13147" marR="13147" marT="1314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469831"/>
                  </a:ext>
                </a:extLst>
              </a:tr>
            </a:tbl>
          </a:graphicData>
        </a:graphic>
      </p:graphicFrame>
      <p:sp>
        <p:nvSpPr>
          <p:cNvPr id="16" name="标题 1"/>
          <p:cNvSpPr txBox="1">
            <a:spLocks/>
          </p:cNvSpPr>
          <p:nvPr/>
        </p:nvSpPr>
        <p:spPr>
          <a:xfrm>
            <a:off x="1021015" y="285007"/>
            <a:ext cx="10515600" cy="628879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Further Experiments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B65989E3-70D9-47AA-A7AD-A15124CDBAB9}"/>
              </a:ext>
            </a:extLst>
          </p:cNvPr>
          <p:cNvSpPr/>
          <p:nvPr/>
        </p:nvSpPr>
        <p:spPr>
          <a:xfrm>
            <a:off x="1804218" y="5073878"/>
            <a:ext cx="491408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Test 3: N=4, M=32, </a:t>
            </a:r>
            <a:r>
              <a:rPr lang="en-US" altLang="zh-CN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DSC=True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C=YUV, W=10:1:1, S=True (22K </a:t>
            </a:r>
            <a:r>
              <a:rPr lang="en-US" altLang="zh-CN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Params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1668980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矩形 126"/>
          <p:cNvSpPr/>
          <p:nvPr/>
        </p:nvSpPr>
        <p:spPr>
          <a:xfrm>
            <a:off x="487552" y="1228742"/>
            <a:ext cx="781496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1">
              <a:buClr>
                <a:srgbClr val="47BBB5"/>
              </a:buClr>
            </a:pPr>
            <a:r>
              <a:rPr lang="nn-NO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Influence of the performance when parameters decrease</a:t>
            </a:r>
          </a:p>
        </p:txBody>
      </p:sp>
      <p:sp>
        <p:nvSpPr>
          <p:cNvPr id="9" name="标题 1"/>
          <p:cNvSpPr txBox="1">
            <a:spLocks/>
          </p:cNvSpPr>
          <p:nvPr/>
        </p:nvSpPr>
        <p:spPr>
          <a:xfrm>
            <a:off x="1021015" y="285007"/>
            <a:ext cx="10515600" cy="628879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Experimental Results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0" y="285006"/>
            <a:ext cx="647699" cy="628878"/>
          </a:xfrm>
          <a:prstGeom prst="rect">
            <a:avLst/>
          </a:prstGeom>
          <a:solidFill>
            <a:srgbClr val="00A29A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457200"/>
            <a:endParaRPr lang="zh-CN" altLang="en-US" kern="0">
              <a:solidFill>
                <a:srgbClr val="F2F2F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41615" y="285006"/>
            <a:ext cx="152400" cy="628878"/>
          </a:xfrm>
          <a:prstGeom prst="rect">
            <a:avLst/>
          </a:prstGeom>
          <a:solidFill>
            <a:srgbClr val="00A29A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457200"/>
            <a:endParaRPr lang="zh-CN" altLang="en-US" kern="0">
              <a:solidFill>
                <a:srgbClr val="F2F2F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674086" y="285006"/>
            <a:ext cx="152400" cy="628878"/>
          </a:xfrm>
          <a:prstGeom prst="rect">
            <a:avLst/>
          </a:prstGeom>
          <a:solidFill>
            <a:srgbClr val="00A29A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457200"/>
            <a:endParaRPr lang="zh-CN" altLang="en-US" kern="0">
              <a:solidFill>
                <a:srgbClr val="F2F2F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3" name="图表 12">
            <a:extLst>
              <a:ext uri="{FF2B5EF4-FFF2-40B4-BE49-F238E27FC236}">
                <a16:creationId xmlns:a16="http://schemas.microsoft.com/office/drawing/2014/main" xmlns="" id="{00000000-0008-0000-0700-000005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325957560"/>
              </p:ext>
            </p:extLst>
          </p:nvPr>
        </p:nvGraphicFramePr>
        <p:xfrm>
          <a:off x="1645443" y="1987002"/>
          <a:ext cx="5314157" cy="431446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472299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内容占位符 3"/>
          <p:cNvSpPr>
            <a:spLocks noGrp="1"/>
          </p:cNvSpPr>
          <p:nvPr>
            <p:ph idx="1"/>
          </p:nvPr>
        </p:nvSpPr>
        <p:spPr>
          <a:xfrm>
            <a:off x="894015" y="1207549"/>
            <a:ext cx="7881685" cy="4351338"/>
          </a:xfrm>
        </p:spPr>
        <p:txBody>
          <a:bodyPr>
            <a:noAutofit/>
          </a:bodyPr>
          <a:lstStyle/>
          <a:p>
            <a:pPr marL="285750" indent="-285750">
              <a:buClr>
                <a:srgbClr val="47BBB5"/>
              </a:buClr>
              <a:buFont typeface="Wingdings" panose="05000000000000000000" pitchFamily="2" charset="2"/>
              <a:buChar char="n"/>
            </a:pPr>
            <a:r>
              <a:rPr lang="nn-NO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Proposed a new network architeceture for CNNIF.  The proposed method has less than 3% number of parameters when compared with the proposal in last meeting (K0391)</a:t>
            </a:r>
          </a:p>
          <a:p>
            <a:pPr marL="285750" indent="-285750">
              <a:buClr>
                <a:srgbClr val="47BBB5"/>
              </a:buClr>
              <a:buFont typeface="Wingdings" panose="05000000000000000000" pitchFamily="2" charset="2"/>
              <a:buChar char="n"/>
            </a:pPr>
            <a:endParaRPr lang="nn-NO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Clr>
                <a:srgbClr val="47BBB5"/>
              </a:buClr>
              <a:buFont typeface="Wingdings" panose="05000000000000000000" pitchFamily="2" charset="2"/>
              <a:buChar char="n"/>
            </a:pPr>
            <a:r>
              <a:rPr lang="en-CA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2.34%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en-CA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1.61%/2.14% BD-rate savings for Y/</a:t>
            </a:r>
            <a:r>
              <a:rPr lang="en-CA" altLang="zh-CN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Cb</a:t>
            </a:r>
            <a:r>
              <a:rPr lang="en-CA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/Cr when compared with VTM 2.0.1 under AI </a:t>
            </a:r>
            <a:r>
              <a:rPr lang="en-CA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configuration. The decoding time is much faster than the proposal in last meeting. </a:t>
            </a:r>
          </a:p>
          <a:p>
            <a:pPr marL="285750" indent="-285750">
              <a:buClr>
                <a:srgbClr val="47BBB5"/>
              </a:buClr>
              <a:buFont typeface="Wingdings" panose="05000000000000000000" pitchFamily="2" charset="2"/>
              <a:buChar char="n"/>
            </a:pPr>
            <a:endParaRPr lang="en-CA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Clr>
                <a:srgbClr val="47BBB5"/>
              </a:buClr>
              <a:buFont typeface="Wingdings" panose="05000000000000000000" pitchFamily="2" charset="2"/>
              <a:buChar char="n"/>
            </a:pPr>
            <a:r>
              <a:rPr lang="en-CA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It is suggest to further study.</a:t>
            </a:r>
          </a:p>
          <a:p>
            <a:pPr marL="285750" indent="-285750">
              <a:buClr>
                <a:srgbClr val="47BBB5"/>
              </a:buClr>
              <a:buFont typeface="Wingdings" panose="05000000000000000000" pitchFamily="2" charset="2"/>
              <a:buChar char="n"/>
            </a:pPr>
            <a:endParaRPr lang="en-CA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Clr>
                <a:srgbClr val="47BBB5"/>
              </a:buClr>
              <a:buFont typeface="Wingdings" panose="05000000000000000000" pitchFamily="2" charset="2"/>
              <a:buChar char="n"/>
            </a:pPr>
            <a:r>
              <a:rPr lang="en-CA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Thank </a:t>
            </a:r>
            <a:r>
              <a:rPr lang="en-CA" altLang="zh-CN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Hikvision</a:t>
            </a:r>
            <a:r>
              <a:rPr lang="en-CA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for cross-check</a:t>
            </a:r>
            <a:endParaRPr lang="nn-NO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标题 1"/>
          <p:cNvSpPr txBox="1">
            <a:spLocks/>
          </p:cNvSpPr>
          <p:nvPr/>
        </p:nvSpPr>
        <p:spPr>
          <a:xfrm>
            <a:off x="1021015" y="285007"/>
            <a:ext cx="10515600" cy="628879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Conclusion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0" y="285006"/>
            <a:ext cx="647699" cy="628878"/>
          </a:xfrm>
          <a:prstGeom prst="rect">
            <a:avLst/>
          </a:prstGeom>
          <a:solidFill>
            <a:srgbClr val="8AC0BB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457200"/>
            <a:endParaRPr lang="zh-CN" altLang="en-US" kern="0">
              <a:solidFill>
                <a:srgbClr val="F2F2F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741615" y="285006"/>
            <a:ext cx="152400" cy="628878"/>
          </a:xfrm>
          <a:prstGeom prst="rect">
            <a:avLst/>
          </a:prstGeom>
          <a:solidFill>
            <a:srgbClr val="8AC0BB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457200"/>
            <a:endParaRPr lang="zh-CN" altLang="en-US" kern="0">
              <a:solidFill>
                <a:srgbClr val="F2F2F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692886" y="285006"/>
            <a:ext cx="152400" cy="628878"/>
          </a:xfrm>
          <a:prstGeom prst="rect">
            <a:avLst/>
          </a:prstGeom>
          <a:solidFill>
            <a:srgbClr val="8AC0BB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457200"/>
            <a:endParaRPr lang="zh-CN" altLang="en-US" kern="0">
              <a:solidFill>
                <a:srgbClr val="F2F2F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83087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21015" y="285007"/>
            <a:ext cx="4903913" cy="628879"/>
          </a:xfrm>
        </p:spPr>
        <p:txBody>
          <a:bodyPr>
            <a:normAutofit fontScale="90000"/>
          </a:bodyPr>
          <a:lstStyle/>
          <a:p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Summary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323849" y="1420033"/>
            <a:ext cx="8414906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Clr>
                <a:srgbClr val="47BBB5"/>
              </a:buClr>
              <a:buFont typeface="Wingdings" panose="05000000000000000000" pitchFamily="2" charset="2"/>
              <a:buChar char="n"/>
            </a:pPr>
            <a:r>
              <a:rPr lang="nn-NO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simplified network architecture for CNNIF is proposed.  </a:t>
            </a:r>
          </a:p>
          <a:p>
            <a:pPr marL="285750" indent="-285750">
              <a:buClr>
                <a:srgbClr val="47BBB5"/>
              </a:buClr>
              <a:buFont typeface="Wingdings" panose="05000000000000000000" pitchFamily="2" charset="2"/>
              <a:buChar char="n"/>
            </a:pPr>
            <a:endParaRPr lang="nn-NO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Clr>
                <a:srgbClr val="47BBB5"/>
              </a:buClr>
              <a:buFont typeface="Wingdings" panose="05000000000000000000" pitchFamily="2" charset="2"/>
              <a:buChar char="n"/>
            </a:pPr>
            <a:r>
              <a:rPr lang="nn-NO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proposed method has less than 3% number of parameters compared with the proposal JVET-K0391</a:t>
            </a:r>
          </a:p>
          <a:p>
            <a:pPr marL="285750" indent="-285750">
              <a:buClr>
                <a:srgbClr val="47BBB5"/>
              </a:buClr>
              <a:buFont typeface="Wingdings" panose="05000000000000000000" pitchFamily="2" charset="2"/>
              <a:buChar char="n"/>
            </a:pPr>
            <a:endParaRPr lang="nn-NO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Clr>
                <a:srgbClr val="47BBB5"/>
              </a:buClr>
              <a:buFont typeface="Wingdings" panose="05000000000000000000" pitchFamily="2" charset="2"/>
              <a:buChar char="n"/>
            </a:pPr>
            <a:r>
              <a:rPr lang="en-CA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2.34%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en-CA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1.61%/2.14% BD-rate savings for Y/</a:t>
            </a:r>
            <a:r>
              <a:rPr lang="en-CA" altLang="zh-CN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Cb</a:t>
            </a:r>
            <a:r>
              <a:rPr lang="en-CA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/Cr when compared with VTM 2.0.1 under AI configuration.</a:t>
            </a:r>
            <a:endParaRPr lang="nn-NO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Clr>
                <a:srgbClr val="47BBB5"/>
              </a:buClr>
              <a:buFont typeface="Wingdings" panose="05000000000000000000" pitchFamily="2" charset="2"/>
              <a:buChar char="n"/>
            </a:pPr>
            <a:endParaRPr lang="nn-NO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742950" lvl="1" indent="-285750">
              <a:buClr>
                <a:srgbClr val="47BBB5"/>
              </a:buClr>
              <a:buFont typeface="Wingdings" panose="05000000000000000000" pitchFamily="2" charset="2"/>
              <a:buChar char="n"/>
            </a:pPr>
            <a:endParaRPr lang="nn-NO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742950" lvl="1" indent="-285750">
              <a:buClr>
                <a:srgbClr val="47BBB5"/>
              </a:buClr>
              <a:buFont typeface="Wingdings" panose="05000000000000000000" pitchFamily="2" charset="2"/>
              <a:buChar char="n"/>
            </a:pPr>
            <a:endParaRPr lang="nn-NO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742950" lvl="1" indent="-285750">
              <a:buClr>
                <a:srgbClr val="47BBB5"/>
              </a:buClr>
              <a:buFont typeface="Wingdings" panose="05000000000000000000" pitchFamily="2" charset="2"/>
              <a:buChar char="n"/>
            </a:pPr>
            <a:endParaRPr lang="nn-NO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742950" lvl="1" indent="-285750">
              <a:buClr>
                <a:srgbClr val="47BBB5"/>
              </a:buClr>
              <a:buFont typeface="Wingdings" panose="05000000000000000000" pitchFamily="2" charset="2"/>
              <a:buChar char="n"/>
            </a:pPr>
            <a:endParaRPr lang="nn-NO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742950" lvl="1" indent="-285750">
              <a:buClr>
                <a:srgbClr val="47BBB5"/>
              </a:buClr>
              <a:buFont typeface="Wingdings" panose="05000000000000000000" pitchFamily="2" charset="2"/>
              <a:buChar char="n"/>
            </a:pPr>
            <a:endParaRPr lang="nn-NO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742950" lvl="1" indent="-285750">
              <a:buClr>
                <a:srgbClr val="47BBB5"/>
              </a:buClr>
              <a:buFont typeface="Wingdings" panose="05000000000000000000" pitchFamily="2" charset="2"/>
              <a:buChar char="n"/>
            </a:pP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0" name="矩形 59"/>
          <p:cNvSpPr/>
          <p:nvPr/>
        </p:nvSpPr>
        <p:spPr>
          <a:xfrm>
            <a:off x="0" y="285006"/>
            <a:ext cx="647699" cy="628878"/>
          </a:xfrm>
          <a:prstGeom prst="rect">
            <a:avLst/>
          </a:prstGeom>
          <a:solidFill>
            <a:srgbClr val="BDE5E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457200"/>
            <a:endParaRPr lang="zh-CN" altLang="en-US" kern="0">
              <a:solidFill>
                <a:srgbClr val="F2F2F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2" name="矩形 61"/>
          <p:cNvSpPr/>
          <p:nvPr/>
        </p:nvSpPr>
        <p:spPr>
          <a:xfrm>
            <a:off x="741615" y="285006"/>
            <a:ext cx="152400" cy="628878"/>
          </a:xfrm>
          <a:prstGeom prst="rect">
            <a:avLst/>
          </a:prstGeom>
          <a:solidFill>
            <a:srgbClr val="BDE5E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457200"/>
            <a:endParaRPr lang="zh-CN" altLang="en-US" kern="0">
              <a:solidFill>
                <a:srgbClr val="F2F2F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2" name="矩形 71"/>
          <p:cNvSpPr/>
          <p:nvPr/>
        </p:nvSpPr>
        <p:spPr>
          <a:xfrm>
            <a:off x="3836312" y="285006"/>
            <a:ext cx="152400" cy="628878"/>
          </a:xfrm>
          <a:prstGeom prst="rect">
            <a:avLst/>
          </a:prstGeom>
          <a:solidFill>
            <a:srgbClr val="BDE5E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457200"/>
            <a:endParaRPr lang="zh-CN" altLang="en-US" kern="0">
              <a:solidFill>
                <a:srgbClr val="F2F2F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177728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algn="ctr"/>
            <a:r>
              <a:rPr lang="en-US" altLang="zh-CN" dirty="0"/>
              <a:t>Thank You!</a:t>
            </a:r>
            <a:endParaRPr lang="zh-CN" altLang="en-US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487902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21015" y="285007"/>
            <a:ext cx="4903913" cy="628879"/>
          </a:xfrm>
        </p:spPr>
        <p:txBody>
          <a:bodyPr>
            <a:normAutofit fontScale="90000"/>
          </a:bodyPr>
          <a:lstStyle/>
          <a:p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Introduction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949551" y="1191432"/>
            <a:ext cx="807628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Clr>
                <a:srgbClr val="47BBB5"/>
              </a:buClr>
              <a:buFont typeface="Wingdings" panose="05000000000000000000" pitchFamily="2" charset="2"/>
              <a:buChar char="n"/>
            </a:pPr>
            <a:r>
              <a:rPr lang="nn-NO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Encoder framework of VTM 2.0.1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0" name="矩形 59"/>
          <p:cNvSpPr/>
          <p:nvPr/>
        </p:nvSpPr>
        <p:spPr>
          <a:xfrm>
            <a:off x="0" y="285006"/>
            <a:ext cx="647699" cy="628878"/>
          </a:xfrm>
          <a:prstGeom prst="rect">
            <a:avLst/>
          </a:prstGeom>
          <a:solidFill>
            <a:srgbClr val="BDE5E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457200"/>
            <a:endParaRPr lang="zh-CN" altLang="en-US" kern="0">
              <a:solidFill>
                <a:srgbClr val="F2F2F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2" name="矩形 61"/>
          <p:cNvSpPr/>
          <p:nvPr/>
        </p:nvSpPr>
        <p:spPr>
          <a:xfrm>
            <a:off x="741615" y="285006"/>
            <a:ext cx="152400" cy="628878"/>
          </a:xfrm>
          <a:prstGeom prst="rect">
            <a:avLst/>
          </a:prstGeom>
          <a:solidFill>
            <a:srgbClr val="BDE5E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457200"/>
            <a:endParaRPr lang="zh-CN" altLang="en-US" kern="0">
              <a:solidFill>
                <a:srgbClr val="F2F2F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9F070378-1510-4683-A15B-58B66E7E885B}"/>
              </a:ext>
            </a:extLst>
          </p:cNvPr>
          <p:cNvGrpSpPr/>
          <p:nvPr/>
        </p:nvGrpSpPr>
        <p:grpSpPr>
          <a:xfrm>
            <a:off x="236696" y="1919379"/>
            <a:ext cx="8914876" cy="4475789"/>
            <a:chOff x="236696" y="1919379"/>
            <a:chExt cx="8914876" cy="4475789"/>
          </a:xfrm>
        </p:grpSpPr>
        <p:cxnSp>
          <p:nvCxnSpPr>
            <p:cNvPr id="185" name="肘形连接符 184"/>
            <p:cNvCxnSpPr>
              <a:cxnSpLocks/>
              <a:stCxn id="216" idx="1"/>
              <a:endCxn id="209" idx="2"/>
            </p:cNvCxnSpPr>
            <p:nvPr/>
          </p:nvCxnSpPr>
          <p:spPr bwMode="auto">
            <a:xfrm rot="10800000">
              <a:off x="1729940" y="4697480"/>
              <a:ext cx="1721060" cy="919433"/>
            </a:xfrm>
            <a:prstGeom prst="bentConnector2">
              <a:avLst/>
            </a:prstGeom>
            <a:solidFill>
              <a:schemeClr val="accent1"/>
            </a:solidFill>
            <a:ln w="22225" cap="flat" cmpd="sng" algn="ctr">
              <a:solidFill>
                <a:schemeClr val="tx1"/>
              </a:solidFill>
              <a:prstDash val="solid"/>
              <a:bevel/>
              <a:headEnd type="none" w="med" len="med"/>
              <a:tailEnd type="triangle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167" name="Rectangle 65"/>
            <p:cNvSpPr>
              <a:spLocks noChangeArrowheads="1"/>
            </p:cNvSpPr>
            <p:nvPr/>
          </p:nvSpPr>
          <p:spPr bwMode="auto">
            <a:xfrm>
              <a:off x="3237801" y="2886137"/>
              <a:ext cx="1382226" cy="1957776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altLang="zh-CN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68" name="流程图: 或者 167"/>
            <p:cNvSpPr/>
            <p:nvPr/>
          </p:nvSpPr>
          <p:spPr>
            <a:xfrm>
              <a:off x="5527770" y="4114453"/>
              <a:ext cx="397158" cy="397158"/>
            </a:xfrm>
            <a:prstGeom prst="flowChartOr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69" name="Rectangle 61"/>
            <p:cNvSpPr>
              <a:spLocks noChangeArrowheads="1"/>
            </p:cNvSpPr>
            <p:nvPr/>
          </p:nvSpPr>
          <p:spPr bwMode="auto">
            <a:xfrm>
              <a:off x="5138305" y="2058398"/>
              <a:ext cx="1178598" cy="638038"/>
            </a:xfrm>
            <a:prstGeom prst="rect">
              <a:avLst/>
            </a:prstGeom>
            <a:solidFill>
              <a:srgbClr val="E0D8B8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6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Trans./</a:t>
              </a:r>
              <a:br>
                <a:rPr lang="en-US" altLang="zh-CN" sz="16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</a:br>
              <a:r>
                <a:rPr lang="en-US" altLang="zh-CN" sz="16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Quant.</a:t>
              </a:r>
            </a:p>
          </p:txBody>
        </p:sp>
        <p:sp>
          <p:nvSpPr>
            <p:cNvPr id="170" name="Rectangle 11"/>
            <p:cNvSpPr>
              <a:spLocks noChangeArrowheads="1"/>
            </p:cNvSpPr>
            <p:nvPr/>
          </p:nvSpPr>
          <p:spPr bwMode="auto">
            <a:xfrm>
              <a:off x="5138305" y="3131307"/>
              <a:ext cx="1176841" cy="638038"/>
            </a:xfrm>
            <a:prstGeom prst="rect">
              <a:avLst/>
            </a:prstGeom>
            <a:solidFill>
              <a:srgbClr val="E0D8B8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altLang="zh-CN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71" name="矩形 170"/>
            <p:cNvSpPr/>
            <p:nvPr/>
          </p:nvSpPr>
          <p:spPr>
            <a:xfrm>
              <a:off x="6977410" y="3133670"/>
              <a:ext cx="1178598" cy="638038"/>
            </a:xfrm>
            <a:prstGeom prst="rect">
              <a:avLst/>
            </a:prstGeom>
            <a:solidFill>
              <a:srgbClr val="A06E50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6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Entropy</a:t>
              </a:r>
            </a:p>
            <a:p>
              <a:pPr algn="ctr"/>
              <a:r>
                <a:rPr lang="en-US" altLang="zh-CN" sz="16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Coder</a:t>
              </a:r>
            </a:p>
          </p:txBody>
        </p:sp>
        <p:cxnSp>
          <p:nvCxnSpPr>
            <p:cNvPr id="172" name="直接箭头连接符 171"/>
            <p:cNvCxnSpPr>
              <a:endCxn id="173" idx="2"/>
            </p:cNvCxnSpPr>
            <p:nvPr/>
          </p:nvCxnSpPr>
          <p:spPr bwMode="auto">
            <a:xfrm>
              <a:off x="2388514" y="2377417"/>
              <a:ext cx="1346498" cy="0"/>
            </a:xfrm>
            <a:prstGeom prst="straightConnector1">
              <a:avLst/>
            </a:prstGeom>
            <a:solidFill>
              <a:schemeClr val="accent1"/>
            </a:solidFill>
            <a:ln w="22225" cap="flat" cmpd="sng" algn="ctr">
              <a:solidFill>
                <a:schemeClr val="tx1"/>
              </a:solidFill>
              <a:prstDash val="solid"/>
              <a:bevel/>
              <a:headEnd type="none" w="med" len="med"/>
              <a:tailEnd type="triangle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173" name="流程图: 或者 172"/>
            <p:cNvSpPr/>
            <p:nvPr/>
          </p:nvSpPr>
          <p:spPr>
            <a:xfrm>
              <a:off x="3735012" y="2178838"/>
              <a:ext cx="397158" cy="397158"/>
            </a:xfrm>
            <a:prstGeom prst="flowChartOr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174" name="直接箭头连接符 173"/>
            <p:cNvCxnSpPr>
              <a:stCxn id="173" idx="6"/>
              <a:endCxn id="169" idx="1"/>
            </p:cNvCxnSpPr>
            <p:nvPr/>
          </p:nvCxnSpPr>
          <p:spPr bwMode="auto">
            <a:xfrm>
              <a:off x="4132170" y="2377417"/>
              <a:ext cx="1006135" cy="0"/>
            </a:xfrm>
            <a:prstGeom prst="straightConnector1">
              <a:avLst/>
            </a:prstGeom>
            <a:solidFill>
              <a:schemeClr val="accent1"/>
            </a:solidFill>
            <a:ln w="22225" cap="flat" cmpd="sng" algn="ctr">
              <a:solidFill>
                <a:schemeClr val="tx1"/>
              </a:solidFill>
              <a:prstDash val="solid"/>
              <a:bevel/>
              <a:headEnd type="none" w="med" len="med"/>
              <a:tailEnd type="triangle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75" name="直接箭头连接符 174"/>
            <p:cNvCxnSpPr>
              <a:stCxn id="169" idx="2"/>
              <a:endCxn id="170" idx="0"/>
            </p:cNvCxnSpPr>
            <p:nvPr/>
          </p:nvCxnSpPr>
          <p:spPr bwMode="auto">
            <a:xfrm flipH="1">
              <a:off x="5726726" y="2696436"/>
              <a:ext cx="878" cy="434871"/>
            </a:xfrm>
            <a:prstGeom prst="straightConnector1">
              <a:avLst/>
            </a:prstGeom>
            <a:solidFill>
              <a:schemeClr val="accent1"/>
            </a:solidFill>
            <a:ln w="22225" cap="flat" cmpd="sng" algn="ctr">
              <a:solidFill>
                <a:schemeClr val="tx1"/>
              </a:solidFill>
              <a:prstDash val="solid"/>
              <a:bevel/>
              <a:headEnd type="none" w="med" len="med"/>
              <a:tailEnd type="triangle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76" name="直接箭头连接符 175"/>
            <p:cNvCxnSpPr>
              <a:stCxn id="170" idx="2"/>
              <a:endCxn id="168" idx="0"/>
            </p:cNvCxnSpPr>
            <p:nvPr/>
          </p:nvCxnSpPr>
          <p:spPr bwMode="auto">
            <a:xfrm flipH="1">
              <a:off x="5726349" y="3769345"/>
              <a:ext cx="377" cy="345108"/>
            </a:xfrm>
            <a:prstGeom prst="straightConnector1">
              <a:avLst/>
            </a:prstGeom>
            <a:solidFill>
              <a:schemeClr val="accent1"/>
            </a:solidFill>
            <a:ln w="22225" cap="flat" cmpd="sng" algn="ctr">
              <a:solidFill>
                <a:schemeClr val="tx1"/>
              </a:solidFill>
              <a:prstDash val="solid"/>
              <a:bevel/>
              <a:headEnd type="none" w="med" len="med"/>
              <a:tailEnd type="triangle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77" name="肘形连接符 176"/>
            <p:cNvCxnSpPr>
              <a:stCxn id="169" idx="3"/>
              <a:endCxn id="171" idx="0"/>
            </p:cNvCxnSpPr>
            <p:nvPr/>
          </p:nvCxnSpPr>
          <p:spPr bwMode="auto">
            <a:xfrm>
              <a:off x="6316903" y="2377417"/>
              <a:ext cx="1249806" cy="756252"/>
            </a:xfrm>
            <a:prstGeom prst="bentConnector2">
              <a:avLst/>
            </a:prstGeom>
            <a:solidFill>
              <a:schemeClr val="accent1"/>
            </a:solidFill>
            <a:ln w="22225" cap="flat" cmpd="sng" algn="ctr">
              <a:solidFill>
                <a:schemeClr val="tx1"/>
              </a:solidFill>
              <a:prstDash val="sysDash"/>
              <a:bevel/>
              <a:headEnd type="none" w="med" len="med"/>
              <a:tailEnd type="triangle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78" name="直接箭头连接符 177"/>
            <p:cNvCxnSpPr>
              <a:stCxn id="167" idx="0"/>
              <a:endCxn id="173" idx="4"/>
            </p:cNvCxnSpPr>
            <p:nvPr/>
          </p:nvCxnSpPr>
          <p:spPr bwMode="auto">
            <a:xfrm flipV="1">
              <a:off x="3928915" y="2575996"/>
              <a:ext cx="4677" cy="310141"/>
            </a:xfrm>
            <a:prstGeom prst="straightConnector1">
              <a:avLst/>
            </a:prstGeom>
            <a:solidFill>
              <a:schemeClr val="accent1"/>
            </a:solidFill>
            <a:ln w="22225" cap="flat" cmpd="sng" algn="ctr">
              <a:solidFill>
                <a:schemeClr val="tx1"/>
              </a:solidFill>
              <a:prstDash val="solid"/>
              <a:bevel/>
              <a:headEnd type="none" w="med" len="med"/>
              <a:tailEnd type="triangle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179" name="Rectangle 65"/>
            <p:cNvSpPr>
              <a:spLocks noChangeArrowheads="1"/>
            </p:cNvSpPr>
            <p:nvPr/>
          </p:nvSpPr>
          <p:spPr bwMode="auto">
            <a:xfrm>
              <a:off x="3428989" y="3109679"/>
              <a:ext cx="1041243" cy="682500"/>
            </a:xfrm>
            <a:prstGeom prst="rect">
              <a:avLst/>
            </a:prstGeom>
            <a:solidFill>
              <a:srgbClr val="61B296"/>
            </a:solidFill>
            <a:ln w="25400">
              <a:solidFill>
                <a:schemeClr val="tx1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altLang="zh-CN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180" name="肘形连接符 179"/>
            <p:cNvCxnSpPr>
              <a:stCxn id="213" idx="3"/>
              <a:endCxn id="171" idx="2"/>
            </p:cNvCxnSpPr>
            <p:nvPr/>
          </p:nvCxnSpPr>
          <p:spPr bwMode="auto">
            <a:xfrm flipV="1">
              <a:off x="6315146" y="3771708"/>
              <a:ext cx="1251563" cy="1845205"/>
            </a:xfrm>
            <a:prstGeom prst="bentConnector2">
              <a:avLst/>
            </a:prstGeom>
            <a:solidFill>
              <a:schemeClr val="accent1"/>
            </a:solidFill>
            <a:ln w="22225" cap="flat" cmpd="sng" algn="ctr">
              <a:solidFill>
                <a:schemeClr val="tx1"/>
              </a:solidFill>
              <a:prstDash val="sysDash"/>
              <a:bevel/>
              <a:headEnd type="none" w="med" len="med"/>
              <a:tailEnd type="triangle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grpSp>
          <p:nvGrpSpPr>
            <p:cNvPr id="181" name="组合 180"/>
            <p:cNvGrpSpPr/>
            <p:nvPr/>
          </p:nvGrpSpPr>
          <p:grpSpPr>
            <a:xfrm>
              <a:off x="2280746" y="5183758"/>
              <a:ext cx="4034400" cy="866309"/>
              <a:chOff x="2165693" y="2847871"/>
              <a:chExt cx="3277912" cy="703868"/>
            </a:xfrm>
          </p:grpSpPr>
          <p:grpSp>
            <p:nvGrpSpPr>
              <p:cNvPr id="214" name="组合 213"/>
              <p:cNvGrpSpPr/>
              <p:nvPr/>
            </p:nvGrpSpPr>
            <p:grpSpPr>
              <a:xfrm>
                <a:off x="3116513" y="2970513"/>
                <a:ext cx="2153868" cy="458582"/>
                <a:chOff x="3112758" y="2984353"/>
                <a:chExt cx="2153868" cy="458582"/>
              </a:xfrm>
            </p:grpSpPr>
            <p:sp>
              <p:nvSpPr>
                <p:cNvPr id="216" name="Rectangle 66"/>
                <p:cNvSpPr>
                  <a:spLocks noChangeArrowheads="1"/>
                </p:cNvSpPr>
                <p:nvPr/>
              </p:nvSpPr>
              <p:spPr bwMode="auto">
                <a:xfrm>
                  <a:off x="3112758" y="2984353"/>
                  <a:ext cx="594000" cy="458582"/>
                </a:xfrm>
                <a:prstGeom prst="rect">
                  <a:avLst/>
                </a:prstGeom>
                <a:solidFill>
                  <a:srgbClr val="4E98A1"/>
                </a:solidFill>
                <a:ln w="25400">
                  <a:solidFill>
                    <a:schemeClr val="tx1"/>
                  </a:solidFill>
                  <a:prstDash val="soli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zh-CN" sz="1600" b="1" dirty="0"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SAO</a:t>
                  </a:r>
                </a:p>
              </p:txBody>
            </p:sp>
            <p:sp>
              <p:nvSpPr>
                <p:cNvPr id="217" name="Rectangle 66"/>
                <p:cNvSpPr>
                  <a:spLocks noChangeArrowheads="1"/>
                </p:cNvSpPr>
                <p:nvPr/>
              </p:nvSpPr>
              <p:spPr bwMode="auto">
                <a:xfrm>
                  <a:off x="4672626" y="2992251"/>
                  <a:ext cx="594000" cy="442787"/>
                </a:xfrm>
                <a:prstGeom prst="rect">
                  <a:avLst/>
                </a:prstGeom>
                <a:solidFill>
                  <a:srgbClr val="4E98A1"/>
                </a:solidFill>
                <a:ln w="25400">
                  <a:solidFill>
                    <a:schemeClr val="tx1"/>
                  </a:solidFill>
                  <a:prstDash val="soli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zh-CN" sz="1600" b="1" dirty="0"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DBF</a:t>
                  </a:r>
                </a:p>
              </p:txBody>
            </p:sp>
            <p:cxnSp>
              <p:nvCxnSpPr>
                <p:cNvPr id="219" name="直接箭头连接符 218"/>
                <p:cNvCxnSpPr>
                  <a:cxnSpLocks/>
                  <a:stCxn id="217" idx="1"/>
                  <a:endCxn id="55" idx="3"/>
                </p:cNvCxnSpPr>
                <p:nvPr/>
              </p:nvCxnSpPr>
              <p:spPr bwMode="auto">
                <a:xfrm flipH="1" flipV="1">
                  <a:off x="4495516" y="3213643"/>
                  <a:ext cx="177111" cy="2"/>
                </a:xfrm>
                <a:prstGeom prst="straightConnector1">
                  <a:avLst/>
                </a:prstGeom>
                <a:solidFill>
                  <a:schemeClr val="accent1"/>
                </a:solidFill>
                <a:ln w="22225" cap="flat" cmpd="sng" algn="ctr">
                  <a:solidFill>
                    <a:schemeClr val="tx1"/>
                  </a:solidFill>
                  <a:prstDash val="solid"/>
                  <a:bevel/>
                  <a:headEnd type="none" w="med" len="med"/>
                  <a:tailEnd type="triangle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cxnSp>
          </p:grpSp>
          <p:sp>
            <p:nvSpPr>
              <p:cNvPr id="213" name="Rectangle 66"/>
              <p:cNvSpPr>
                <a:spLocks noChangeArrowheads="1"/>
              </p:cNvSpPr>
              <p:nvPr/>
            </p:nvSpPr>
            <p:spPr bwMode="auto">
              <a:xfrm>
                <a:off x="2165693" y="2847871"/>
                <a:ext cx="3277912" cy="703868"/>
              </a:xfrm>
              <a:prstGeom prst="rect">
                <a:avLst/>
              </a:prstGeom>
              <a:noFill/>
              <a:ln w="25400">
                <a:solidFill>
                  <a:srgbClr val="FF0000"/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altLang="zh-CN" sz="240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cxnSp>
          <p:nvCxnSpPr>
            <p:cNvPr id="182" name="直接箭头连接符 181"/>
            <p:cNvCxnSpPr>
              <a:stCxn id="168" idx="4"/>
              <a:endCxn id="217" idx="0"/>
            </p:cNvCxnSpPr>
            <p:nvPr/>
          </p:nvCxnSpPr>
          <p:spPr bwMode="auto">
            <a:xfrm>
              <a:off x="5726350" y="4511611"/>
              <a:ext cx="10053" cy="832814"/>
            </a:xfrm>
            <a:prstGeom prst="straightConnector1">
              <a:avLst/>
            </a:prstGeom>
            <a:solidFill>
              <a:schemeClr val="accent1"/>
            </a:solidFill>
            <a:ln w="22225" cap="flat" cmpd="sng" algn="ctr">
              <a:solidFill>
                <a:schemeClr val="tx1"/>
              </a:solidFill>
              <a:prstDash val="solid"/>
              <a:bevel/>
              <a:headEnd type="none" w="med" len="med"/>
              <a:tailEnd type="triangle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183" name="Rectangle 65"/>
            <p:cNvSpPr>
              <a:spLocks noChangeArrowheads="1"/>
            </p:cNvSpPr>
            <p:nvPr/>
          </p:nvSpPr>
          <p:spPr bwMode="auto">
            <a:xfrm>
              <a:off x="3419052" y="3968818"/>
              <a:ext cx="1041243" cy="682500"/>
            </a:xfrm>
            <a:prstGeom prst="rect">
              <a:avLst/>
            </a:prstGeom>
            <a:solidFill>
              <a:srgbClr val="61B296"/>
            </a:solidFill>
            <a:ln w="25400">
              <a:solidFill>
                <a:schemeClr val="tx1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altLang="zh-CN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184" name="直接箭头连接符 183"/>
            <p:cNvCxnSpPr>
              <a:endCxn id="168" idx="2"/>
            </p:cNvCxnSpPr>
            <p:nvPr/>
          </p:nvCxnSpPr>
          <p:spPr bwMode="auto">
            <a:xfrm>
              <a:off x="4639450" y="4313032"/>
              <a:ext cx="888320" cy="0"/>
            </a:xfrm>
            <a:prstGeom prst="straightConnector1">
              <a:avLst/>
            </a:prstGeom>
            <a:solidFill>
              <a:schemeClr val="accent1"/>
            </a:solidFill>
            <a:ln w="22225" cap="flat" cmpd="sng" algn="ctr">
              <a:solidFill>
                <a:schemeClr val="tx1"/>
              </a:solidFill>
              <a:prstDash val="solid"/>
              <a:bevel/>
              <a:headEnd type="none" w="med" len="med"/>
              <a:tailEnd type="triangle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86" name="直接箭头连接符 185"/>
            <p:cNvCxnSpPr>
              <a:stCxn id="209" idx="3"/>
              <a:endCxn id="183" idx="1"/>
            </p:cNvCxnSpPr>
            <p:nvPr/>
          </p:nvCxnSpPr>
          <p:spPr bwMode="auto">
            <a:xfrm flipV="1">
              <a:off x="2401048" y="4310068"/>
              <a:ext cx="1018004" cy="9913"/>
            </a:xfrm>
            <a:prstGeom prst="straightConnector1">
              <a:avLst/>
            </a:prstGeom>
            <a:solidFill>
              <a:schemeClr val="accent1"/>
            </a:solidFill>
            <a:ln w="22225" cap="flat" cmpd="sng" algn="ctr">
              <a:solidFill>
                <a:schemeClr val="tx1"/>
              </a:solidFill>
              <a:prstDash val="solid"/>
              <a:bevel/>
              <a:headEnd type="none" w="med" len="med"/>
              <a:tailEnd type="triangle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87" name="直接箭头连接符 186"/>
            <p:cNvCxnSpPr>
              <a:stCxn id="171" idx="3"/>
            </p:cNvCxnSpPr>
            <p:nvPr/>
          </p:nvCxnSpPr>
          <p:spPr bwMode="auto">
            <a:xfrm flipV="1">
              <a:off x="8156008" y="3450929"/>
              <a:ext cx="660507" cy="1760"/>
            </a:xfrm>
            <a:prstGeom prst="straightConnector1">
              <a:avLst/>
            </a:prstGeom>
            <a:solidFill>
              <a:schemeClr val="accent1"/>
            </a:solidFill>
            <a:ln w="22225" cap="flat" cmpd="sng" algn="ctr">
              <a:solidFill>
                <a:schemeClr val="tx1"/>
              </a:solidFill>
              <a:prstDash val="solid"/>
              <a:bevel/>
              <a:headEnd type="none" w="med" len="med"/>
              <a:tailEnd type="triangle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188" name="文本框 187"/>
            <p:cNvSpPr txBox="1"/>
            <p:nvPr/>
          </p:nvSpPr>
          <p:spPr>
            <a:xfrm>
              <a:off x="283984" y="1995264"/>
              <a:ext cx="665567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Input</a:t>
              </a:r>
            </a:p>
            <a:p>
              <a:pPr algn="ctr"/>
              <a:r>
                <a:rPr lang="en-US" altLang="zh-CN" sz="1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frame</a:t>
              </a:r>
            </a:p>
          </p:txBody>
        </p:sp>
        <p:sp>
          <p:nvSpPr>
            <p:cNvPr id="189" name="文本框 188"/>
            <p:cNvSpPr txBox="1"/>
            <p:nvPr/>
          </p:nvSpPr>
          <p:spPr>
            <a:xfrm>
              <a:off x="236696" y="3910533"/>
              <a:ext cx="760144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Recon.</a:t>
              </a:r>
            </a:p>
            <a:p>
              <a:pPr algn="ctr"/>
              <a:r>
                <a:rPr lang="en-US" altLang="zh-CN" sz="1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frame</a:t>
              </a:r>
            </a:p>
          </p:txBody>
        </p:sp>
        <p:sp>
          <p:nvSpPr>
            <p:cNvPr id="190" name="矩形 189"/>
            <p:cNvSpPr/>
            <p:nvPr/>
          </p:nvSpPr>
          <p:spPr>
            <a:xfrm>
              <a:off x="7779909" y="3749540"/>
              <a:ext cx="1371663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4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Bitstreams</a:t>
              </a:r>
              <a:endParaRPr lang="en-US" altLang="zh-CN" sz="14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91" name="矩形 190"/>
            <p:cNvSpPr/>
            <p:nvPr/>
          </p:nvSpPr>
          <p:spPr>
            <a:xfrm>
              <a:off x="3361784" y="4019832"/>
              <a:ext cx="1184199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600" b="1" dirty="0">
                  <a:latin typeface="Arial" panose="020B0604020202020204" pitchFamily="34" charset="0"/>
                  <a:cs typeface="Arial" panose="020B0604020202020204" pitchFamily="34" charset="0"/>
                </a:rPr>
                <a:t>Inter</a:t>
              </a:r>
            </a:p>
            <a:p>
              <a:pPr algn="ctr"/>
              <a:r>
                <a:rPr lang="en-US" altLang="zh-CN" sz="1600" b="1" dirty="0">
                  <a:latin typeface="Arial" panose="020B0604020202020204" pitchFamily="34" charset="0"/>
                  <a:cs typeface="Arial" panose="020B0604020202020204" pitchFamily="34" charset="0"/>
                </a:rPr>
                <a:t>Predictor</a:t>
              </a:r>
            </a:p>
          </p:txBody>
        </p:sp>
        <p:sp>
          <p:nvSpPr>
            <p:cNvPr id="192" name="矩形 191"/>
            <p:cNvSpPr/>
            <p:nvPr/>
          </p:nvSpPr>
          <p:spPr>
            <a:xfrm>
              <a:off x="3341175" y="3160401"/>
              <a:ext cx="1221342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600" b="1" dirty="0">
                  <a:latin typeface="Arial" panose="020B0604020202020204" pitchFamily="34" charset="0"/>
                  <a:cs typeface="Arial" panose="020B0604020202020204" pitchFamily="34" charset="0"/>
                </a:rPr>
                <a:t>Intra</a:t>
              </a:r>
            </a:p>
            <a:p>
              <a:pPr algn="ctr"/>
              <a:r>
                <a:rPr lang="en-US" altLang="zh-CN" sz="1600" b="1" dirty="0">
                  <a:latin typeface="Arial" panose="020B0604020202020204" pitchFamily="34" charset="0"/>
                  <a:cs typeface="Arial" panose="020B0604020202020204" pitchFamily="34" charset="0"/>
                </a:rPr>
                <a:t>Predictor</a:t>
              </a:r>
            </a:p>
          </p:txBody>
        </p:sp>
        <p:sp>
          <p:nvSpPr>
            <p:cNvPr id="193" name="矩形 192"/>
            <p:cNvSpPr/>
            <p:nvPr/>
          </p:nvSpPr>
          <p:spPr>
            <a:xfrm>
              <a:off x="5147982" y="3159421"/>
              <a:ext cx="1176839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600" b="1" dirty="0">
                  <a:latin typeface="Arial" panose="020B0604020202020204" pitchFamily="34" charset="0"/>
                  <a:cs typeface="Arial" panose="020B0604020202020204" pitchFamily="34" charset="0"/>
                </a:rPr>
                <a:t>Inv. Trans.</a:t>
              </a:r>
            </a:p>
            <a:p>
              <a:pPr algn="ctr"/>
              <a:r>
                <a:rPr lang="en-US" altLang="zh-CN" sz="1600" b="1" dirty="0">
                  <a:latin typeface="Arial" panose="020B0604020202020204" pitchFamily="34" charset="0"/>
                  <a:cs typeface="Arial" panose="020B0604020202020204" pitchFamily="34" charset="0"/>
                </a:rPr>
                <a:t>&amp; Quant</a:t>
              </a:r>
              <a:r>
                <a:rPr lang="de-DE" altLang="zh-CN" sz="1600" b="1" dirty="0">
                  <a:latin typeface="Arial" panose="020B0604020202020204" pitchFamily="34" charset="0"/>
                  <a:cs typeface="Arial" panose="020B0604020202020204" pitchFamily="34" charset="0"/>
                </a:rPr>
                <a:t>.</a:t>
              </a:r>
              <a:endParaRPr lang="en-US" altLang="zh-CN" sz="16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4" name="文本框 193"/>
            <p:cNvSpPr txBox="1"/>
            <p:nvPr/>
          </p:nvSpPr>
          <p:spPr>
            <a:xfrm>
              <a:off x="2372784" y="2697737"/>
              <a:ext cx="891591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Split into </a:t>
              </a:r>
            </a:p>
            <a:p>
              <a:pPr algn="ctr"/>
              <a:r>
                <a:rPr lang="en-US" altLang="zh-CN" sz="1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CTUs</a:t>
              </a:r>
            </a:p>
          </p:txBody>
        </p:sp>
        <p:sp>
          <p:nvSpPr>
            <p:cNvPr id="195" name="文本框 194"/>
            <p:cNvSpPr txBox="1"/>
            <p:nvPr/>
          </p:nvSpPr>
          <p:spPr>
            <a:xfrm>
              <a:off x="3438638" y="1919379"/>
              <a:ext cx="31125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+</a:t>
              </a:r>
            </a:p>
          </p:txBody>
        </p:sp>
        <p:sp>
          <p:nvSpPr>
            <p:cNvPr id="196" name="文本框 195"/>
            <p:cNvSpPr txBox="1"/>
            <p:nvPr/>
          </p:nvSpPr>
          <p:spPr>
            <a:xfrm>
              <a:off x="3494179" y="2386399"/>
              <a:ext cx="40585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</a:t>
              </a:r>
            </a:p>
          </p:txBody>
        </p:sp>
        <p:sp>
          <p:nvSpPr>
            <p:cNvPr id="197" name="文本框 196"/>
            <p:cNvSpPr txBox="1"/>
            <p:nvPr/>
          </p:nvSpPr>
          <p:spPr>
            <a:xfrm>
              <a:off x="5251149" y="3902137"/>
              <a:ext cx="31125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+</a:t>
              </a:r>
            </a:p>
          </p:txBody>
        </p:sp>
        <p:sp>
          <p:nvSpPr>
            <p:cNvPr id="198" name="文本框 197"/>
            <p:cNvSpPr txBox="1"/>
            <p:nvPr/>
          </p:nvSpPr>
          <p:spPr>
            <a:xfrm>
              <a:off x="5766985" y="3757853"/>
              <a:ext cx="31125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+</a:t>
              </a:r>
            </a:p>
          </p:txBody>
        </p:sp>
        <p:sp>
          <p:nvSpPr>
            <p:cNvPr id="199" name="文本框 198"/>
            <p:cNvSpPr txBox="1"/>
            <p:nvPr/>
          </p:nvSpPr>
          <p:spPr>
            <a:xfrm>
              <a:off x="4235992" y="6087391"/>
              <a:ext cx="1236237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4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In-loop filters</a:t>
              </a:r>
            </a:p>
          </p:txBody>
        </p:sp>
        <p:sp>
          <p:nvSpPr>
            <p:cNvPr id="200" name="文本框 199"/>
            <p:cNvSpPr txBox="1"/>
            <p:nvPr/>
          </p:nvSpPr>
          <p:spPr>
            <a:xfrm>
              <a:off x="3485096" y="4850088"/>
              <a:ext cx="909160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4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Predictor</a:t>
              </a:r>
            </a:p>
          </p:txBody>
        </p:sp>
        <p:pic>
          <p:nvPicPr>
            <p:cNvPr id="212" name="图片 211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57141" y="2036817"/>
              <a:ext cx="1342217" cy="754997"/>
            </a:xfrm>
            <a:prstGeom prst="rect">
              <a:avLst/>
            </a:prstGeom>
            <a:ln w="12700">
              <a:solidFill>
                <a:schemeClr val="tx1"/>
              </a:solidFill>
            </a:ln>
            <a:effectLst/>
          </p:spPr>
        </p:pic>
        <p:pic>
          <p:nvPicPr>
            <p:cNvPr id="209" name="图片 208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58831" y="3942482"/>
              <a:ext cx="1342217" cy="754997"/>
            </a:xfrm>
            <a:prstGeom prst="rect">
              <a:avLst/>
            </a:prstGeom>
            <a:ln w="12700">
              <a:solidFill>
                <a:schemeClr val="tx1"/>
              </a:solidFill>
            </a:ln>
            <a:effectLst/>
          </p:spPr>
        </p:pic>
        <p:cxnSp>
          <p:nvCxnSpPr>
            <p:cNvPr id="203" name="直接箭头连接符 202"/>
            <p:cNvCxnSpPr/>
            <p:nvPr/>
          </p:nvCxnSpPr>
          <p:spPr bwMode="auto">
            <a:xfrm>
              <a:off x="4620028" y="4613149"/>
              <a:ext cx="2946681" cy="0"/>
            </a:xfrm>
            <a:prstGeom prst="straightConnector1">
              <a:avLst/>
            </a:prstGeom>
            <a:solidFill>
              <a:schemeClr val="accent1"/>
            </a:solidFill>
            <a:ln w="22225" cap="flat" cmpd="sng" algn="ctr">
              <a:solidFill>
                <a:schemeClr val="tx1"/>
              </a:solidFill>
              <a:prstDash val="sysDash"/>
              <a:bevel/>
              <a:headEnd type="none" w="med" len="med"/>
              <a:tailEnd type="oval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204" name="矩形 203"/>
            <p:cNvSpPr/>
            <p:nvPr/>
          </p:nvSpPr>
          <p:spPr>
            <a:xfrm>
              <a:off x="6301694" y="2044029"/>
              <a:ext cx="2012794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Quant</a:t>
              </a:r>
              <a:r>
                <a:rPr lang="en-US" altLang="zh-CN" sz="1400">
                  <a:latin typeface="Times New Roman" panose="02020603050405020304" pitchFamily="18" charset="0"/>
                  <a:cs typeface="Times New Roman" panose="02020603050405020304" pitchFamily="18" charset="0"/>
                </a:rPr>
                <a:t>.  Trans. </a:t>
              </a:r>
              <a:r>
                <a:rPr lang="en-US" altLang="zh-CN" sz="14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Coeff</a:t>
              </a:r>
              <a:r>
                <a:rPr lang="en-US" altLang="zh-CN" sz="1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. </a:t>
              </a:r>
            </a:p>
          </p:txBody>
        </p:sp>
        <p:sp>
          <p:nvSpPr>
            <p:cNvPr id="205" name="矩形 204"/>
            <p:cNvSpPr/>
            <p:nvPr/>
          </p:nvSpPr>
          <p:spPr>
            <a:xfrm>
              <a:off x="5760988" y="4315004"/>
              <a:ext cx="1825144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Prediction Data</a:t>
              </a:r>
            </a:p>
          </p:txBody>
        </p:sp>
        <p:sp>
          <p:nvSpPr>
            <p:cNvPr id="206" name="矩形 205"/>
            <p:cNvSpPr/>
            <p:nvPr/>
          </p:nvSpPr>
          <p:spPr>
            <a:xfrm>
              <a:off x="6247420" y="5615542"/>
              <a:ext cx="1459980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Filter Ctrl. Data</a:t>
              </a:r>
            </a:p>
          </p:txBody>
        </p:sp>
      </p:grpSp>
      <p:sp>
        <p:nvSpPr>
          <p:cNvPr id="72" name="矩形 71"/>
          <p:cNvSpPr/>
          <p:nvPr/>
        </p:nvSpPr>
        <p:spPr>
          <a:xfrm>
            <a:off x="3836312" y="285006"/>
            <a:ext cx="152400" cy="628878"/>
          </a:xfrm>
          <a:prstGeom prst="rect">
            <a:avLst/>
          </a:prstGeom>
          <a:solidFill>
            <a:srgbClr val="BDE5E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457200"/>
            <a:endParaRPr lang="zh-CN" altLang="en-US" kern="0">
              <a:solidFill>
                <a:srgbClr val="F2F2F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5" name="连接符: 肘形 4">
            <a:extLst>
              <a:ext uri="{FF2B5EF4-FFF2-40B4-BE49-F238E27FC236}">
                <a16:creationId xmlns:a16="http://schemas.microsoft.com/office/drawing/2014/main" xmlns="" id="{F843A714-620E-409E-B37E-99A1FCE015E9}"/>
              </a:ext>
            </a:extLst>
          </p:cNvPr>
          <p:cNvCxnSpPr>
            <a:stCxn id="212" idx="2"/>
          </p:cNvCxnSpPr>
          <p:nvPr/>
        </p:nvCxnSpPr>
        <p:spPr>
          <a:xfrm rot="16200000" flipH="1">
            <a:off x="2153466" y="2366595"/>
            <a:ext cx="659116" cy="1509551"/>
          </a:xfrm>
          <a:prstGeom prst="bentConnector2">
            <a:avLst/>
          </a:prstGeom>
          <a:solidFill>
            <a:schemeClr val="accent1"/>
          </a:solidFill>
          <a:ln w="22225" cap="flat" cmpd="sng" algn="ctr">
            <a:solidFill>
              <a:schemeClr val="tx1"/>
            </a:solidFill>
            <a:prstDash val="solid"/>
            <a:bevel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graphicFrame>
        <p:nvGraphicFramePr>
          <p:cNvPr id="8" name="表格 7"/>
          <p:cNvGraphicFramePr>
            <a:graphicFrameLocks noGrp="1"/>
          </p:cNvGraphicFramePr>
          <p:nvPr>
            <p:extLst/>
          </p:nvPr>
        </p:nvGraphicFramePr>
        <p:xfrm>
          <a:off x="1055324" y="2036814"/>
          <a:ext cx="1344032" cy="754996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68004">
                  <a:extLst>
                    <a:ext uri="{9D8B030D-6E8A-4147-A177-3AD203B41FA5}">
                      <a16:colId xmlns:a16="http://schemas.microsoft.com/office/drawing/2014/main" xmlns="" val="2188550019"/>
                    </a:ext>
                  </a:extLst>
                </a:gridCol>
                <a:gridCol w="168004">
                  <a:extLst>
                    <a:ext uri="{9D8B030D-6E8A-4147-A177-3AD203B41FA5}">
                      <a16:colId xmlns:a16="http://schemas.microsoft.com/office/drawing/2014/main" xmlns="" val="3620964557"/>
                    </a:ext>
                  </a:extLst>
                </a:gridCol>
                <a:gridCol w="168004">
                  <a:extLst>
                    <a:ext uri="{9D8B030D-6E8A-4147-A177-3AD203B41FA5}">
                      <a16:colId xmlns:a16="http://schemas.microsoft.com/office/drawing/2014/main" xmlns="" val="4041506904"/>
                    </a:ext>
                  </a:extLst>
                </a:gridCol>
                <a:gridCol w="168004">
                  <a:extLst>
                    <a:ext uri="{9D8B030D-6E8A-4147-A177-3AD203B41FA5}">
                      <a16:colId xmlns:a16="http://schemas.microsoft.com/office/drawing/2014/main" xmlns="" val="3113236685"/>
                    </a:ext>
                  </a:extLst>
                </a:gridCol>
                <a:gridCol w="168004">
                  <a:extLst>
                    <a:ext uri="{9D8B030D-6E8A-4147-A177-3AD203B41FA5}">
                      <a16:colId xmlns:a16="http://schemas.microsoft.com/office/drawing/2014/main" xmlns="" val="4156912443"/>
                    </a:ext>
                  </a:extLst>
                </a:gridCol>
                <a:gridCol w="168004">
                  <a:extLst>
                    <a:ext uri="{9D8B030D-6E8A-4147-A177-3AD203B41FA5}">
                      <a16:colId xmlns:a16="http://schemas.microsoft.com/office/drawing/2014/main" xmlns="" val="1192681520"/>
                    </a:ext>
                  </a:extLst>
                </a:gridCol>
                <a:gridCol w="168004">
                  <a:extLst>
                    <a:ext uri="{9D8B030D-6E8A-4147-A177-3AD203B41FA5}">
                      <a16:colId xmlns:a16="http://schemas.microsoft.com/office/drawing/2014/main" xmlns="" val="3211984453"/>
                    </a:ext>
                  </a:extLst>
                </a:gridCol>
                <a:gridCol w="168004">
                  <a:extLst>
                    <a:ext uri="{9D8B030D-6E8A-4147-A177-3AD203B41FA5}">
                      <a16:colId xmlns:a16="http://schemas.microsoft.com/office/drawing/2014/main" xmlns="" val="3993677358"/>
                    </a:ext>
                  </a:extLst>
                </a:gridCol>
              </a:tblGrid>
              <a:tr h="188749">
                <a:tc>
                  <a:txBody>
                    <a:bodyPr/>
                    <a:lstStyle/>
                    <a:p>
                      <a:pPr algn="l" fontAlgn="ctr"/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352406875"/>
                  </a:ext>
                </a:extLst>
              </a:tr>
              <a:tr h="188749">
                <a:tc>
                  <a:txBody>
                    <a:bodyPr/>
                    <a:lstStyle/>
                    <a:p>
                      <a:pPr algn="l" fontAlgn="ctr"/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867357911"/>
                  </a:ext>
                </a:extLst>
              </a:tr>
              <a:tr h="188749">
                <a:tc>
                  <a:txBody>
                    <a:bodyPr/>
                    <a:lstStyle/>
                    <a:p>
                      <a:pPr algn="l" fontAlgn="ctr"/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825303320"/>
                  </a:ext>
                </a:extLst>
              </a:tr>
              <a:tr h="188749">
                <a:tc>
                  <a:txBody>
                    <a:bodyPr/>
                    <a:lstStyle/>
                    <a:p>
                      <a:pPr algn="l" fontAlgn="ctr"/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975730179"/>
                  </a:ext>
                </a:extLst>
              </a:tr>
            </a:tbl>
          </a:graphicData>
        </a:graphic>
      </p:graphicFrame>
      <p:sp>
        <p:nvSpPr>
          <p:cNvPr id="55" name="Rectangle 66">
            <a:extLst>
              <a:ext uri="{FF2B5EF4-FFF2-40B4-BE49-F238E27FC236}">
                <a16:creationId xmlns:a16="http://schemas.microsoft.com/office/drawing/2014/main" xmlns="" id="{A417056D-AC9C-4683-BFD9-9A6F10300353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21790" y="5342389"/>
            <a:ext cx="731085" cy="549041"/>
          </a:xfrm>
          <a:prstGeom prst="rect">
            <a:avLst/>
          </a:prstGeom>
          <a:solidFill>
            <a:srgbClr val="E88F59"/>
          </a:solidFill>
          <a:ln w="254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DRN</a:t>
            </a:r>
          </a:p>
        </p:txBody>
      </p:sp>
      <p:cxnSp>
        <p:nvCxnSpPr>
          <p:cNvPr id="57" name="直接箭头连接符 56">
            <a:extLst>
              <a:ext uri="{FF2B5EF4-FFF2-40B4-BE49-F238E27FC236}">
                <a16:creationId xmlns:a16="http://schemas.microsoft.com/office/drawing/2014/main" xmlns="" id="{638DD2CC-A505-49FB-9C2C-BFD7FF424075}"/>
              </a:ext>
            </a:extLst>
          </p:cNvPr>
          <p:cNvCxnSpPr>
            <a:cxnSpLocks/>
            <a:stCxn id="55" idx="1"/>
            <a:endCxn id="216" idx="3"/>
          </p:cNvCxnSpPr>
          <p:nvPr/>
        </p:nvCxnSpPr>
        <p:spPr bwMode="auto">
          <a:xfrm flipH="1">
            <a:off x="4182085" y="5616910"/>
            <a:ext cx="239705" cy="2"/>
          </a:xfrm>
          <a:prstGeom prst="straightConnector1">
            <a:avLst/>
          </a:prstGeom>
          <a:solidFill>
            <a:schemeClr val="accent1"/>
          </a:solidFill>
          <a:ln w="22225" cap="flat" cmpd="sng" algn="ctr">
            <a:solidFill>
              <a:schemeClr val="tx1"/>
            </a:solidFill>
            <a:prstDash val="solid"/>
            <a:bevel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58" name="Rectangle 66"/>
          <p:cNvSpPr>
            <a:spLocks noChangeArrowheads="1"/>
          </p:cNvSpPr>
          <p:nvPr/>
        </p:nvSpPr>
        <p:spPr bwMode="auto">
          <a:xfrm>
            <a:off x="2474225" y="5324985"/>
            <a:ext cx="731085" cy="564415"/>
          </a:xfrm>
          <a:prstGeom prst="rect">
            <a:avLst/>
          </a:prstGeom>
          <a:solidFill>
            <a:srgbClr val="4E98A1"/>
          </a:solidFill>
          <a:ln w="254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ALF</a:t>
            </a:r>
          </a:p>
        </p:txBody>
      </p:sp>
    </p:spTree>
    <p:extLst>
      <p:ext uri="{BB962C8B-B14F-4D97-AF65-F5344CB8AC3E}">
        <p14:creationId xmlns:p14="http://schemas.microsoft.com/office/powerpoint/2010/main" val="33228015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矩形 58"/>
          <p:cNvSpPr/>
          <p:nvPr/>
        </p:nvSpPr>
        <p:spPr>
          <a:xfrm>
            <a:off x="918696" y="1249306"/>
            <a:ext cx="5992923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lnSpc>
                <a:spcPct val="200000"/>
              </a:lnSpc>
              <a:buClr>
                <a:srgbClr val="47BBB5"/>
              </a:buClr>
              <a:buFont typeface="Wingdings" panose="05000000000000000000" pitchFamily="2" charset="2"/>
              <a:buChar char="n"/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Network structure of DRN (in JVET-K0391)</a:t>
            </a:r>
          </a:p>
        </p:txBody>
      </p:sp>
      <p:sp>
        <p:nvSpPr>
          <p:cNvPr id="3" name="矩形 2"/>
          <p:cNvSpPr/>
          <p:nvPr/>
        </p:nvSpPr>
        <p:spPr>
          <a:xfrm>
            <a:off x="664546" y="5464689"/>
            <a:ext cx="748649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N:  the number of DRU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M: the number of the feature maps generated by the convolutional layer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6" name="标题 1"/>
          <p:cNvSpPr txBox="1">
            <a:spLocks/>
          </p:cNvSpPr>
          <p:nvPr/>
        </p:nvSpPr>
        <p:spPr>
          <a:xfrm>
            <a:off x="1021015" y="285007"/>
            <a:ext cx="3852652" cy="628879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Proposed Method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0" y="285006"/>
            <a:ext cx="647699" cy="628878"/>
          </a:xfrm>
          <a:prstGeom prst="rect">
            <a:avLst/>
          </a:prstGeom>
          <a:solidFill>
            <a:srgbClr val="55B2A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457200"/>
            <a:endParaRPr lang="zh-CN" altLang="en-US" kern="0">
              <a:solidFill>
                <a:srgbClr val="F2F2F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741615" y="285006"/>
            <a:ext cx="152400" cy="628878"/>
          </a:xfrm>
          <a:prstGeom prst="rect">
            <a:avLst/>
          </a:prstGeom>
          <a:solidFill>
            <a:srgbClr val="55B2A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457200"/>
            <a:endParaRPr lang="zh-CN" altLang="en-US" kern="0">
              <a:solidFill>
                <a:srgbClr val="F2F2F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3" name="矩形 62"/>
          <p:cNvSpPr/>
          <p:nvPr/>
        </p:nvSpPr>
        <p:spPr>
          <a:xfrm>
            <a:off x="4919706" y="285006"/>
            <a:ext cx="152400" cy="628878"/>
          </a:xfrm>
          <a:prstGeom prst="rect">
            <a:avLst/>
          </a:prstGeom>
          <a:solidFill>
            <a:srgbClr val="55B2A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457200"/>
            <a:endParaRPr lang="zh-CN" altLang="en-US" kern="0">
              <a:solidFill>
                <a:srgbClr val="F2F2F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53" name="直接箭头连接符 52"/>
          <p:cNvCxnSpPr>
            <a:stCxn id="64" idx="2"/>
            <a:endCxn id="66" idx="2"/>
          </p:cNvCxnSpPr>
          <p:nvPr/>
        </p:nvCxnSpPr>
        <p:spPr>
          <a:xfrm>
            <a:off x="6620898" y="3652938"/>
            <a:ext cx="824868" cy="5801"/>
          </a:xfrm>
          <a:prstGeom prst="straightConnector1">
            <a:avLst/>
          </a:prstGeom>
          <a:noFill/>
          <a:ln w="22225" cap="flat" cmpd="sng" algn="ctr">
            <a:solidFill>
              <a:sysClr val="windowText" lastClr="000000"/>
            </a:solidFill>
            <a:prstDash val="solid"/>
            <a:miter lim="800000"/>
            <a:headEnd type="none" w="med" len="med"/>
            <a:tailEnd type="arrow"/>
          </a:ln>
          <a:effectLst/>
        </p:spPr>
      </p:cxnSp>
      <p:cxnSp>
        <p:nvCxnSpPr>
          <p:cNvPr id="54" name="直接箭头连接符 53"/>
          <p:cNvCxnSpPr/>
          <p:nvPr/>
        </p:nvCxnSpPr>
        <p:spPr>
          <a:xfrm>
            <a:off x="323849" y="3638618"/>
            <a:ext cx="1197475" cy="0"/>
          </a:xfrm>
          <a:prstGeom prst="straightConnector1">
            <a:avLst/>
          </a:prstGeom>
          <a:noFill/>
          <a:ln w="22225" cap="flat" cmpd="sng" algn="ctr">
            <a:solidFill>
              <a:sysClr val="windowText" lastClr="000000"/>
            </a:solidFill>
            <a:prstDash val="solid"/>
            <a:miter lim="800000"/>
            <a:headEnd type="none" w="med" len="med"/>
            <a:tailEnd type="arrow"/>
          </a:ln>
          <a:effectLst/>
        </p:spPr>
      </p:cxnSp>
      <p:cxnSp>
        <p:nvCxnSpPr>
          <p:cNvPr id="55" name="直接箭头连接符 54"/>
          <p:cNvCxnSpPr>
            <a:stCxn id="66" idx="6"/>
          </p:cNvCxnSpPr>
          <p:nvPr/>
        </p:nvCxnSpPr>
        <p:spPr>
          <a:xfrm>
            <a:off x="7729371" y="3658739"/>
            <a:ext cx="1330809" cy="0"/>
          </a:xfrm>
          <a:prstGeom prst="straightConnector1">
            <a:avLst/>
          </a:prstGeom>
          <a:noFill/>
          <a:ln w="22225" cap="flat" cmpd="sng" algn="ctr">
            <a:solidFill>
              <a:sysClr val="windowText" lastClr="000000"/>
            </a:solidFill>
            <a:prstDash val="solid"/>
            <a:miter lim="800000"/>
            <a:headEnd type="none" w="med" len="med"/>
            <a:tailEnd type="arrow"/>
          </a:ln>
          <a:effectLst/>
        </p:spPr>
      </p:cxnSp>
      <p:sp>
        <p:nvSpPr>
          <p:cNvPr id="60" name="矩形 59"/>
          <p:cNvSpPr/>
          <p:nvPr/>
        </p:nvSpPr>
        <p:spPr>
          <a:xfrm rot="16200000">
            <a:off x="2519116" y="3133330"/>
            <a:ext cx="1528735" cy="1039217"/>
          </a:xfrm>
          <a:prstGeom prst="rect">
            <a:avLst/>
          </a:prstGeom>
          <a:solidFill>
            <a:srgbClr val="E0D8B8"/>
          </a:solidFill>
          <a:ln w="25400" cap="flat" cmpd="sng" algn="ctr">
            <a:solidFill>
              <a:sysClr val="windowText" lastClr="000000"/>
            </a:solidFill>
            <a:prstDash val="dash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b="1" kern="0" dirty="0">
              <a:solidFill>
                <a:prstClr val="black"/>
              </a:solidFill>
              <a:latin typeface="等线" panose="020F0502020204030204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1" name="矩形 60"/>
          <p:cNvSpPr/>
          <p:nvPr/>
        </p:nvSpPr>
        <p:spPr>
          <a:xfrm rot="16200000">
            <a:off x="1276565" y="3133330"/>
            <a:ext cx="1528735" cy="1039217"/>
          </a:xfrm>
          <a:prstGeom prst="rect">
            <a:avLst/>
          </a:prstGeom>
          <a:solidFill>
            <a:srgbClr val="E0D8B8"/>
          </a:solidFill>
          <a:ln w="25400" cap="flat" cmpd="sng" algn="ctr">
            <a:solidFill>
              <a:sysClr val="windowText" lastClr="000000"/>
            </a:solidFill>
            <a:prstDash val="dash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b="1" kern="0" dirty="0">
              <a:solidFill>
                <a:prstClr val="black"/>
              </a:solidFill>
              <a:latin typeface="等线" panose="020F0502020204030204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2" name="矩形 61"/>
          <p:cNvSpPr/>
          <p:nvPr/>
        </p:nvSpPr>
        <p:spPr>
          <a:xfrm rot="16200000">
            <a:off x="3761667" y="3133330"/>
            <a:ext cx="1528735" cy="1039217"/>
          </a:xfrm>
          <a:prstGeom prst="rect">
            <a:avLst/>
          </a:prstGeom>
          <a:solidFill>
            <a:srgbClr val="E0D8B8"/>
          </a:solidFill>
          <a:ln w="25400" cap="flat" cmpd="sng" algn="ctr">
            <a:solidFill>
              <a:sysClr val="windowText" lastClr="000000"/>
            </a:solidFill>
            <a:prstDash val="dash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b="1" kern="0" dirty="0">
              <a:solidFill>
                <a:prstClr val="black"/>
              </a:solidFill>
              <a:latin typeface="等线" panose="020F0502020204030204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4" name="矩形 63"/>
          <p:cNvSpPr/>
          <p:nvPr/>
        </p:nvSpPr>
        <p:spPr>
          <a:xfrm rot="16200000">
            <a:off x="5336922" y="3133330"/>
            <a:ext cx="1528735" cy="1039217"/>
          </a:xfrm>
          <a:prstGeom prst="rect">
            <a:avLst/>
          </a:prstGeom>
          <a:solidFill>
            <a:srgbClr val="E0D8B8"/>
          </a:solidFill>
          <a:ln w="25400" cap="flat" cmpd="sng" algn="ctr">
            <a:solidFill>
              <a:sysClr val="windowText" lastClr="000000"/>
            </a:solidFill>
            <a:prstDash val="dash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b="1" kern="0" dirty="0">
              <a:solidFill>
                <a:prstClr val="black"/>
              </a:solidFill>
              <a:latin typeface="等线" panose="020F0502020204030204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5" name="矩形 64"/>
          <p:cNvSpPr/>
          <p:nvPr/>
        </p:nvSpPr>
        <p:spPr>
          <a:xfrm>
            <a:off x="7443020" y="3369335"/>
            <a:ext cx="286351" cy="283605"/>
          </a:xfrm>
          <a:prstGeom prst="rect">
            <a:avLst/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defRPr/>
            </a:pPr>
            <a:endParaRPr lang="zh-CN" altLang="en-US" b="1" kern="0" dirty="0">
              <a:solidFill>
                <a:prstClr val="black"/>
              </a:solidFill>
              <a:latin typeface="等线" panose="020F0502020204030204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6" name="流程图: 或者 65"/>
          <p:cNvSpPr/>
          <p:nvPr/>
        </p:nvSpPr>
        <p:spPr>
          <a:xfrm>
            <a:off x="7445766" y="3516936"/>
            <a:ext cx="283605" cy="283605"/>
          </a:xfrm>
          <a:prstGeom prst="flowChartOr">
            <a:avLst/>
          </a:prstGeom>
          <a:solidFill>
            <a:srgbClr val="E0D8B8"/>
          </a:solidFill>
          <a:ln w="254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b="1" kern="0">
              <a:solidFill>
                <a:prstClr val="black"/>
              </a:solidFill>
              <a:latin typeface="等线" panose="020F0502020204030204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7" name="矩形 66"/>
          <p:cNvSpPr/>
          <p:nvPr/>
        </p:nvSpPr>
        <p:spPr>
          <a:xfrm rot="16200000">
            <a:off x="6243925" y="3463901"/>
            <a:ext cx="1528735" cy="378074"/>
          </a:xfrm>
          <a:prstGeom prst="rect">
            <a:avLst/>
          </a:prstGeom>
          <a:solidFill>
            <a:srgbClr val="4E98A1"/>
          </a:solidFill>
          <a:ln w="254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r>
              <a:rPr lang="en-US" altLang="zh-CN" sz="1600" b="1" kern="0" dirty="0">
                <a:solidFill>
                  <a:prstClr val="black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CONV</a:t>
            </a:r>
            <a:r>
              <a:rPr lang="en-US" altLang="zh-CN" sz="1600" b="1" kern="0" dirty="0">
                <a:solidFill>
                  <a:prstClr val="white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 </a:t>
            </a:r>
            <a:r>
              <a:rPr lang="en-US" altLang="zh-CN" sz="1600" b="1" kern="0" dirty="0">
                <a:solidFill>
                  <a:prstClr val="black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3×3×M</a:t>
            </a:r>
            <a:endParaRPr lang="zh-CN" altLang="en-US" sz="1600" b="1" kern="0" dirty="0">
              <a:solidFill>
                <a:prstClr val="black"/>
              </a:solidFill>
              <a:latin typeface="Arial" panose="020B0604020202020204" pitchFamily="34" charset="0"/>
              <a:ea typeface="等线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68" name="矩形 67"/>
          <p:cNvSpPr/>
          <p:nvPr/>
        </p:nvSpPr>
        <p:spPr>
          <a:xfrm>
            <a:off x="5085490" y="3335446"/>
            <a:ext cx="455858" cy="634987"/>
          </a:xfrm>
          <a:prstGeom prst="rect">
            <a:avLst/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defRPr/>
            </a:pPr>
            <a:r>
              <a:rPr lang="en-US" altLang="zh-CN" sz="2000" b="1" kern="0" dirty="0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  <a:cs typeface="Times New Roman" panose="02020603050405020304" pitchFamily="18" charset="0"/>
              </a:rPr>
              <a:t>···</a:t>
            </a:r>
            <a:endParaRPr lang="zh-CN" altLang="en-US" sz="2000" b="1" kern="0" dirty="0">
              <a:solidFill>
                <a:prstClr val="black"/>
              </a:solidFill>
              <a:latin typeface="等线" panose="020F0502020204030204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cxnSp>
        <p:nvCxnSpPr>
          <p:cNvPr id="69" name="肘形连接符 68"/>
          <p:cNvCxnSpPr/>
          <p:nvPr/>
        </p:nvCxnSpPr>
        <p:spPr>
          <a:xfrm rot="16200000" flipH="1">
            <a:off x="4329065" y="542036"/>
            <a:ext cx="134923" cy="6382088"/>
          </a:xfrm>
          <a:prstGeom prst="bentConnector3">
            <a:avLst>
              <a:gd name="adj1" fmla="val 982918"/>
            </a:avLst>
          </a:prstGeom>
          <a:noFill/>
          <a:ln w="22225" cap="flat" cmpd="sng" algn="ctr">
            <a:solidFill>
              <a:sysClr val="windowText" lastClr="000000"/>
            </a:solidFill>
            <a:prstDash val="solid"/>
            <a:miter lim="800000"/>
            <a:headEnd type="none" w="med" len="med"/>
            <a:tailEnd type="arrow"/>
          </a:ln>
          <a:effectLst/>
        </p:spPr>
      </p:cxnSp>
      <p:sp>
        <p:nvSpPr>
          <p:cNvPr id="70" name="矩形 69"/>
          <p:cNvSpPr/>
          <p:nvPr/>
        </p:nvSpPr>
        <p:spPr>
          <a:xfrm>
            <a:off x="2845381" y="3103716"/>
            <a:ext cx="183594" cy="1086464"/>
          </a:xfrm>
          <a:prstGeom prst="rect">
            <a:avLst/>
          </a:prstGeom>
          <a:solidFill>
            <a:srgbClr val="61B296"/>
          </a:solidFill>
          <a:ln w="19050" cap="flat" cmpd="sng" algn="ctr">
            <a:noFill/>
            <a:prstDash val="sysDot"/>
            <a:miter lim="800000"/>
          </a:ln>
          <a:effectLst/>
        </p:spPr>
        <p:txBody>
          <a:bodyPr vert="vert270" rtlCol="0" anchor="ctr"/>
          <a:lstStyle/>
          <a:p>
            <a:pPr algn="ctr">
              <a:defRPr/>
            </a:pPr>
            <a:r>
              <a:rPr lang="en-US" altLang="zh-CN" sz="1100" b="1" kern="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CONV 1X1XM</a:t>
            </a:r>
            <a:endParaRPr lang="zh-CN" altLang="en-US" sz="1100" b="1" kern="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1" name="矩形 70"/>
          <p:cNvSpPr/>
          <p:nvPr/>
        </p:nvSpPr>
        <p:spPr>
          <a:xfrm>
            <a:off x="4083579" y="3103715"/>
            <a:ext cx="183594" cy="1086464"/>
          </a:xfrm>
          <a:prstGeom prst="rect">
            <a:avLst/>
          </a:prstGeom>
          <a:solidFill>
            <a:srgbClr val="61B296"/>
          </a:solidFill>
          <a:ln w="19050" cap="flat" cmpd="sng" algn="ctr">
            <a:noFill/>
            <a:prstDash val="sysDot"/>
            <a:miter lim="800000"/>
          </a:ln>
          <a:effectLst/>
        </p:spPr>
        <p:txBody>
          <a:bodyPr vert="vert270" rtlCol="0" anchor="ctr"/>
          <a:lstStyle/>
          <a:p>
            <a:pPr algn="ctr">
              <a:defRPr/>
            </a:pPr>
            <a:r>
              <a:rPr lang="en-US" altLang="zh-CN" sz="1100" b="1" ker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CONV 1X1XM</a:t>
            </a:r>
            <a:endParaRPr lang="zh-CN" altLang="en-US" sz="1100" b="1" kern="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2" name="矩形 71"/>
          <p:cNvSpPr/>
          <p:nvPr/>
        </p:nvSpPr>
        <p:spPr>
          <a:xfrm>
            <a:off x="5663946" y="3103715"/>
            <a:ext cx="183594" cy="1086464"/>
          </a:xfrm>
          <a:prstGeom prst="rect">
            <a:avLst/>
          </a:prstGeom>
          <a:solidFill>
            <a:srgbClr val="61B296"/>
          </a:solidFill>
          <a:ln w="19050" cap="flat" cmpd="sng" algn="ctr">
            <a:noFill/>
            <a:prstDash val="sysDot"/>
            <a:miter lim="800000"/>
          </a:ln>
          <a:effectLst/>
        </p:spPr>
        <p:txBody>
          <a:bodyPr vert="vert270" rtlCol="0" anchor="ctr"/>
          <a:lstStyle/>
          <a:p>
            <a:pPr algn="ctr">
              <a:defRPr/>
            </a:pPr>
            <a:r>
              <a:rPr lang="en-US" altLang="zh-CN" sz="1100" b="1" ker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CONV 1X1XM</a:t>
            </a:r>
            <a:endParaRPr lang="zh-CN" altLang="en-US" sz="1100" b="1" kern="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3" name="矩形 72"/>
          <p:cNvSpPr/>
          <p:nvPr/>
        </p:nvSpPr>
        <p:spPr>
          <a:xfrm>
            <a:off x="3083508" y="3103715"/>
            <a:ext cx="183594" cy="1086464"/>
          </a:xfrm>
          <a:prstGeom prst="rect">
            <a:avLst/>
          </a:prstGeom>
          <a:solidFill>
            <a:srgbClr val="4E98A1"/>
          </a:solidFill>
          <a:ln w="19050" cap="flat" cmpd="sng" algn="ctr">
            <a:noFill/>
            <a:prstDash val="sysDot"/>
            <a:miter lim="800000"/>
          </a:ln>
          <a:effectLst/>
        </p:spPr>
        <p:txBody>
          <a:bodyPr vert="vert270" rtlCol="0" anchor="ctr"/>
          <a:lstStyle/>
          <a:p>
            <a:pPr algn="ctr">
              <a:defRPr/>
            </a:pPr>
            <a:r>
              <a:rPr lang="en-US" altLang="zh-CN" sz="1200" b="1" kern="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CONV 3X3XM</a:t>
            </a:r>
            <a:endParaRPr lang="zh-CN" altLang="en-US" sz="1200" b="1" kern="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4" name="矩形 73"/>
          <p:cNvSpPr/>
          <p:nvPr/>
        </p:nvSpPr>
        <p:spPr>
          <a:xfrm>
            <a:off x="3318305" y="3103715"/>
            <a:ext cx="183594" cy="1086464"/>
          </a:xfrm>
          <a:prstGeom prst="rect">
            <a:avLst/>
          </a:prstGeom>
          <a:solidFill>
            <a:srgbClr val="E88F59"/>
          </a:solidFill>
          <a:ln w="19050" cap="flat" cmpd="sng" algn="ctr">
            <a:noFill/>
            <a:prstDash val="sysDot"/>
            <a:miter lim="800000"/>
          </a:ln>
          <a:effectLst/>
        </p:spPr>
        <p:txBody>
          <a:bodyPr vert="vert270" rtlCol="0" anchor="ctr"/>
          <a:lstStyle/>
          <a:p>
            <a:pPr algn="ctr">
              <a:defRPr/>
            </a:pPr>
            <a:r>
              <a:rPr lang="en-US" altLang="zh-CN" sz="1100" b="1" ker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ReLU</a:t>
            </a:r>
            <a:endParaRPr lang="zh-CN" altLang="en-US" sz="1100" b="1" kern="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75" name="矩形 74"/>
          <p:cNvSpPr/>
          <p:nvPr/>
        </p:nvSpPr>
        <p:spPr>
          <a:xfrm>
            <a:off x="3556431" y="3103715"/>
            <a:ext cx="183594" cy="1086464"/>
          </a:xfrm>
          <a:prstGeom prst="rect">
            <a:avLst/>
          </a:prstGeom>
          <a:solidFill>
            <a:srgbClr val="4E98A1"/>
          </a:solidFill>
          <a:ln w="19050" cap="flat" cmpd="sng" algn="ctr">
            <a:noFill/>
            <a:prstDash val="sysDot"/>
            <a:miter lim="800000"/>
          </a:ln>
          <a:effectLst/>
        </p:spPr>
        <p:txBody>
          <a:bodyPr vert="vert270" rtlCol="0" anchor="ctr"/>
          <a:lstStyle/>
          <a:p>
            <a:pPr algn="ctr">
              <a:defRPr/>
            </a:pPr>
            <a:r>
              <a:rPr lang="en-US" altLang="zh-CN" sz="1200" b="1" ker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CONV 3X3XM</a:t>
            </a:r>
            <a:endParaRPr lang="zh-CN" altLang="en-US" sz="1200" b="1" kern="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6" name="矩形 75"/>
          <p:cNvSpPr/>
          <p:nvPr/>
        </p:nvSpPr>
        <p:spPr>
          <a:xfrm>
            <a:off x="4319726" y="3103715"/>
            <a:ext cx="183594" cy="1086464"/>
          </a:xfrm>
          <a:prstGeom prst="rect">
            <a:avLst/>
          </a:prstGeom>
          <a:solidFill>
            <a:srgbClr val="4E98A1"/>
          </a:solidFill>
          <a:ln w="19050" cap="flat" cmpd="sng" algn="ctr">
            <a:noFill/>
            <a:prstDash val="sysDot"/>
            <a:miter lim="800000"/>
          </a:ln>
          <a:effectLst/>
        </p:spPr>
        <p:txBody>
          <a:bodyPr vert="vert270" rtlCol="0" anchor="ctr"/>
          <a:lstStyle/>
          <a:p>
            <a:pPr algn="ctr">
              <a:defRPr/>
            </a:pPr>
            <a:r>
              <a:rPr lang="en-US" altLang="zh-CN" sz="1200" b="1" ker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CONV 3X3XM</a:t>
            </a:r>
            <a:endParaRPr lang="zh-CN" altLang="en-US" sz="1200" b="1" kern="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7" name="矩形 76"/>
          <p:cNvSpPr/>
          <p:nvPr/>
        </p:nvSpPr>
        <p:spPr>
          <a:xfrm>
            <a:off x="4554522" y="3103715"/>
            <a:ext cx="183594" cy="1086464"/>
          </a:xfrm>
          <a:prstGeom prst="rect">
            <a:avLst/>
          </a:prstGeom>
          <a:solidFill>
            <a:srgbClr val="E88F59"/>
          </a:solidFill>
          <a:ln w="19050" cap="flat" cmpd="sng" algn="ctr">
            <a:noFill/>
            <a:prstDash val="sysDot"/>
            <a:miter lim="800000"/>
          </a:ln>
          <a:effectLst/>
        </p:spPr>
        <p:txBody>
          <a:bodyPr vert="vert270" rtlCol="0" anchor="ctr"/>
          <a:lstStyle/>
          <a:p>
            <a:pPr algn="ctr">
              <a:defRPr/>
            </a:pPr>
            <a:r>
              <a:rPr lang="en-US" altLang="zh-CN" sz="1100" b="1" ker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ReLU</a:t>
            </a:r>
            <a:endParaRPr lang="zh-CN" altLang="en-US" sz="1100" b="1" kern="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78" name="矩形 77"/>
          <p:cNvSpPr/>
          <p:nvPr/>
        </p:nvSpPr>
        <p:spPr>
          <a:xfrm>
            <a:off x="4792649" y="3103715"/>
            <a:ext cx="183594" cy="1086464"/>
          </a:xfrm>
          <a:prstGeom prst="rect">
            <a:avLst/>
          </a:prstGeom>
          <a:solidFill>
            <a:srgbClr val="4E98A1"/>
          </a:solidFill>
          <a:ln w="19050" cap="flat" cmpd="sng" algn="ctr">
            <a:noFill/>
            <a:prstDash val="sysDot"/>
            <a:miter lim="800000"/>
          </a:ln>
          <a:effectLst/>
        </p:spPr>
        <p:txBody>
          <a:bodyPr vert="vert270" rtlCol="0" anchor="ctr"/>
          <a:lstStyle/>
          <a:p>
            <a:pPr algn="ctr">
              <a:defRPr/>
            </a:pPr>
            <a:r>
              <a:rPr lang="en-US" altLang="zh-CN" sz="1200" b="1" ker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CONV 3X3XM</a:t>
            </a:r>
            <a:endParaRPr lang="zh-CN" altLang="en-US" sz="1200" b="1" kern="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9" name="矩形 78"/>
          <p:cNvSpPr/>
          <p:nvPr/>
        </p:nvSpPr>
        <p:spPr>
          <a:xfrm>
            <a:off x="5892954" y="3102735"/>
            <a:ext cx="183594" cy="1086464"/>
          </a:xfrm>
          <a:prstGeom prst="rect">
            <a:avLst/>
          </a:prstGeom>
          <a:solidFill>
            <a:srgbClr val="4E98A1"/>
          </a:solidFill>
          <a:ln w="19050" cap="flat" cmpd="sng" algn="ctr">
            <a:noFill/>
            <a:prstDash val="sysDot"/>
            <a:miter lim="800000"/>
          </a:ln>
          <a:effectLst/>
        </p:spPr>
        <p:txBody>
          <a:bodyPr vert="vert270" rtlCol="0" anchor="ctr"/>
          <a:lstStyle/>
          <a:p>
            <a:pPr algn="ctr">
              <a:defRPr/>
            </a:pPr>
            <a:r>
              <a:rPr lang="en-US" altLang="zh-CN" sz="1200" b="1" ker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CONV 3X3XM</a:t>
            </a:r>
            <a:endParaRPr lang="zh-CN" altLang="en-US" sz="1200" b="1" kern="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0" name="矩形 79"/>
          <p:cNvSpPr/>
          <p:nvPr/>
        </p:nvSpPr>
        <p:spPr>
          <a:xfrm>
            <a:off x="6127751" y="3102734"/>
            <a:ext cx="183594" cy="1086464"/>
          </a:xfrm>
          <a:prstGeom prst="rect">
            <a:avLst/>
          </a:prstGeom>
          <a:solidFill>
            <a:srgbClr val="E88F59"/>
          </a:solidFill>
          <a:ln w="19050" cap="flat" cmpd="sng" algn="ctr">
            <a:noFill/>
            <a:prstDash val="sysDot"/>
            <a:miter lim="800000"/>
          </a:ln>
          <a:effectLst/>
        </p:spPr>
        <p:txBody>
          <a:bodyPr vert="vert270" rtlCol="0" anchor="ctr"/>
          <a:lstStyle/>
          <a:p>
            <a:pPr algn="ctr">
              <a:defRPr/>
            </a:pPr>
            <a:r>
              <a:rPr lang="en-US" altLang="zh-CN" sz="1100" b="1" ker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ReLU</a:t>
            </a:r>
            <a:endParaRPr lang="zh-CN" altLang="en-US" sz="1100" b="1" kern="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81" name="矩形 80"/>
          <p:cNvSpPr/>
          <p:nvPr/>
        </p:nvSpPr>
        <p:spPr>
          <a:xfrm>
            <a:off x="6365877" y="3102734"/>
            <a:ext cx="183594" cy="1086464"/>
          </a:xfrm>
          <a:prstGeom prst="rect">
            <a:avLst/>
          </a:prstGeom>
          <a:solidFill>
            <a:srgbClr val="4E98A1"/>
          </a:solidFill>
          <a:ln w="19050" cap="flat" cmpd="sng" algn="ctr">
            <a:noFill/>
            <a:prstDash val="sysDot"/>
            <a:miter lim="800000"/>
          </a:ln>
          <a:effectLst/>
        </p:spPr>
        <p:txBody>
          <a:bodyPr vert="vert270" rtlCol="0" anchor="ctr"/>
          <a:lstStyle/>
          <a:p>
            <a:pPr algn="ctr">
              <a:defRPr/>
            </a:pPr>
            <a:r>
              <a:rPr lang="en-US" altLang="zh-CN" sz="1200" b="1" ker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CONV 3X3XM</a:t>
            </a:r>
            <a:endParaRPr lang="zh-CN" altLang="en-US" sz="1200" b="1" kern="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2" name="矩形 81"/>
          <p:cNvSpPr/>
          <p:nvPr/>
        </p:nvSpPr>
        <p:spPr>
          <a:xfrm>
            <a:off x="1814778" y="3080438"/>
            <a:ext cx="183594" cy="1086464"/>
          </a:xfrm>
          <a:prstGeom prst="rect">
            <a:avLst/>
          </a:prstGeom>
          <a:solidFill>
            <a:srgbClr val="4E98A1"/>
          </a:solidFill>
          <a:ln w="19050" cap="flat" cmpd="sng" algn="ctr">
            <a:noFill/>
            <a:prstDash val="sysDot"/>
            <a:miter lim="800000"/>
          </a:ln>
          <a:effectLst/>
        </p:spPr>
        <p:txBody>
          <a:bodyPr vert="vert270" rtlCol="0" anchor="ctr"/>
          <a:lstStyle/>
          <a:p>
            <a:pPr algn="ctr">
              <a:defRPr/>
            </a:pPr>
            <a:r>
              <a:rPr lang="en-US" altLang="zh-CN" sz="1200" b="1" kern="0" dirty="0">
                <a:solidFill>
                  <a:prstClr val="black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CONV 3X3XM</a:t>
            </a:r>
            <a:endParaRPr lang="zh-CN" altLang="en-US" sz="1200" b="1" kern="0" dirty="0">
              <a:solidFill>
                <a:prstClr val="black"/>
              </a:solidFill>
              <a:latin typeface="Arial" panose="020B0604020202020204" pitchFamily="34" charset="0"/>
              <a:ea typeface="等线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83" name="矩形 82"/>
          <p:cNvSpPr/>
          <p:nvPr/>
        </p:nvSpPr>
        <p:spPr>
          <a:xfrm>
            <a:off x="2049575" y="3080437"/>
            <a:ext cx="183594" cy="1086464"/>
          </a:xfrm>
          <a:prstGeom prst="rect">
            <a:avLst/>
          </a:prstGeom>
          <a:solidFill>
            <a:srgbClr val="E88F59"/>
          </a:solidFill>
          <a:ln w="19050" cap="flat" cmpd="sng" algn="ctr">
            <a:noFill/>
            <a:prstDash val="sysDot"/>
            <a:miter lim="800000"/>
          </a:ln>
          <a:effectLst/>
        </p:spPr>
        <p:txBody>
          <a:bodyPr vert="vert270" rtlCol="0" anchor="ctr"/>
          <a:lstStyle/>
          <a:p>
            <a:pPr algn="ctr">
              <a:defRPr/>
            </a:pPr>
            <a:r>
              <a:rPr lang="en-US" altLang="zh-CN" sz="1100" b="1" kern="0" dirty="0" err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ReLU</a:t>
            </a:r>
            <a:endParaRPr lang="zh-CN" altLang="en-US" sz="1100" b="1" kern="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84" name="矩形 83"/>
          <p:cNvSpPr/>
          <p:nvPr/>
        </p:nvSpPr>
        <p:spPr>
          <a:xfrm>
            <a:off x="2287702" y="3080437"/>
            <a:ext cx="183594" cy="1086464"/>
          </a:xfrm>
          <a:prstGeom prst="rect">
            <a:avLst/>
          </a:prstGeom>
          <a:solidFill>
            <a:srgbClr val="4E98A1"/>
          </a:solidFill>
          <a:ln w="19050" cap="flat" cmpd="sng" algn="ctr">
            <a:noFill/>
            <a:prstDash val="sysDot"/>
            <a:miter lim="800000"/>
          </a:ln>
          <a:effectLst/>
        </p:spPr>
        <p:txBody>
          <a:bodyPr vert="vert270" rtlCol="0" anchor="ctr"/>
          <a:lstStyle/>
          <a:p>
            <a:pPr algn="ctr">
              <a:defRPr/>
            </a:pPr>
            <a:r>
              <a:rPr lang="en-US" altLang="zh-CN" sz="1200" b="1" ker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CONV 3X3XM</a:t>
            </a:r>
            <a:endParaRPr lang="zh-CN" altLang="en-US" sz="1200" b="1" kern="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5" name="图片 8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6200000">
            <a:off x="4038616" y="2524295"/>
            <a:ext cx="222222" cy="4119236"/>
          </a:xfrm>
          <a:prstGeom prst="rect">
            <a:avLst/>
          </a:prstGeom>
        </p:spPr>
      </p:pic>
      <p:sp>
        <p:nvSpPr>
          <p:cNvPr id="86" name="文本框 85"/>
          <p:cNvSpPr txBox="1"/>
          <p:nvPr/>
        </p:nvSpPr>
        <p:spPr>
          <a:xfrm>
            <a:off x="3696504" y="4626229"/>
            <a:ext cx="906446" cy="3372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en-US" altLang="zh-CN" sz="1600" b="1" kern="0" dirty="0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</a:rPr>
              <a:t>N×DRU</a:t>
            </a:r>
            <a:endParaRPr lang="zh-CN" altLang="en-US" sz="1600" b="1" kern="0" dirty="0">
              <a:solidFill>
                <a:prstClr val="black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sp>
        <p:nvSpPr>
          <p:cNvPr id="87" name="矩形 86"/>
          <p:cNvSpPr/>
          <p:nvPr/>
        </p:nvSpPr>
        <p:spPr>
          <a:xfrm rot="16200000">
            <a:off x="-8632" y="3456928"/>
            <a:ext cx="1528735" cy="378074"/>
          </a:xfrm>
          <a:prstGeom prst="rect">
            <a:avLst/>
          </a:prstGeom>
          <a:solidFill>
            <a:srgbClr val="4E98A1"/>
          </a:solidFill>
          <a:ln w="254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r>
              <a:rPr lang="en-US" altLang="zh-CN" sz="1600" b="1" kern="0" dirty="0">
                <a:solidFill>
                  <a:prstClr val="black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CONV</a:t>
            </a:r>
            <a:r>
              <a:rPr lang="en-US" altLang="zh-CN" sz="1600" b="1" kern="0" dirty="0">
                <a:solidFill>
                  <a:prstClr val="white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 </a:t>
            </a:r>
            <a:r>
              <a:rPr lang="en-US" altLang="zh-CN" sz="1600" b="1" kern="0" dirty="0">
                <a:solidFill>
                  <a:prstClr val="black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3×3×M</a:t>
            </a:r>
            <a:endParaRPr lang="zh-CN" altLang="en-US" sz="1600" b="1" kern="0" dirty="0">
              <a:solidFill>
                <a:prstClr val="black"/>
              </a:solidFill>
              <a:latin typeface="Arial" panose="020B0604020202020204" pitchFamily="34" charset="0"/>
              <a:ea typeface="等线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88" name="流程图: 汇总连接 87"/>
          <p:cNvSpPr/>
          <p:nvPr/>
        </p:nvSpPr>
        <p:spPr>
          <a:xfrm>
            <a:off x="3142903" y="2177957"/>
            <a:ext cx="288000" cy="288000"/>
          </a:xfrm>
          <a:prstGeom prst="flowChartSummingJunction">
            <a:avLst/>
          </a:prstGeom>
          <a:solidFill>
            <a:srgbClr val="E0D8B8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89" name="肘形连接符 88"/>
          <p:cNvCxnSpPr>
            <a:stCxn id="62" idx="3"/>
            <a:endCxn id="91" idx="4"/>
          </p:cNvCxnSpPr>
          <p:nvPr/>
        </p:nvCxnSpPr>
        <p:spPr>
          <a:xfrm rot="16200000" flipV="1">
            <a:off x="4314454" y="2676990"/>
            <a:ext cx="422614" cy="548"/>
          </a:xfrm>
          <a:prstGeom prst="bentConnector3">
            <a:avLst>
              <a:gd name="adj1" fmla="val 50000"/>
            </a:avLst>
          </a:prstGeom>
          <a:noFill/>
          <a:ln w="22225" cap="flat" cmpd="sng" algn="ctr">
            <a:solidFill>
              <a:sysClr val="windowText" lastClr="000000"/>
            </a:solidFill>
            <a:prstDash val="solid"/>
            <a:miter lim="800000"/>
            <a:headEnd type="none" w="med" len="med"/>
            <a:tailEnd type="arrow"/>
          </a:ln>
          <a:effectLst/>
        </p:spPr>
      </p:cxnSp>
      <p:cxnSp>
        <p:nvCxnSpPr>
          <p:cNvPr id="90" name="直接箭头连接符 89"/>
          <p:cNvCxnSpPr>
            <a:stCxn id="60" idx="3"/>
            <a:endCxn id="88" idx="4"/>
          </p:cNvCxnSpPr>
          <p:nvPr/>
        </p:nvCxnSpPr>
        <p:spPr>
          <a:xfrm flipV="1">
            <a:off x="3283484" y="2465957"/>
            <a:ext cx="3419" cy="422614"/>
          </a:xfrm>
          <a:prstGeom prst="straightConnector1">
            <a:avLst/>
          </a:prstGeom>
          <a:noFill/>
          <a:ln w="22225" cap="flat" cmpd="sng" algn="ctr">
            <a:solidFill>
              <a:sysClr val="windowText" lastClr="000000"/>
            </a:solidFill>
            <a:prstDash val="solid"/>
            <a:miter lim="800000"/>
            <a:headEnd type="none" w="med" len="med"/>
            <a:tailEnd type="triangle"/>
          </a:ln>
          <a:effectLst/>
        </p:spPr>
      </p:cxnSp>
      <p:sp>
        <p:nvSpPr>
          <p:cNvPr id="91" name="流程图: 汇总连接 90"/>
          <p:cNvSpPr/>
          <p:nvPr/>
        </p:nvSpPr>
        <p:spPr>
          <a:xfrm>
            <a:off x="4381487" y="2177957"/>
            <a:ext cx="288000" cy="288000"/>
          </a:xfrm>
          <a:prstGeom prst="flowChartSummingJunction">
            <a:avLst/>
          </a:prstGeom>
          <a:solidFill>
            <a:srgbClr val="E0D8B8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92" name="直接箭头连接符 91"/>
          <p:cNvCxnSpPr>
            <a:stCxn id="88" idx="6"/>
            <a:endCxn id="91" idx="2"/>
          </p:cNvCxnSpPr>
          <p:nvPr/>
        </p:nvCxnSpPr>
        <p:spPr>
          <a:xfrm>
            <a:off x="3430903" y="2321957"/>
            <a:ext cx="950584" cy="0"/>
          </a:xfrm>
          <a:prstGeom prst="straightConnector1">
            <a:avLst/>
          </a:prstGeom>
          <a:noFill/>
          <a:ln w="22225" cap="flat" cmpd="sng" algn="ctr">
            <a:solidFill>
              <a:sysClr val="windowText" lastClr="000000"/>
            </a:solidFill>
            <a:prstDash val="solid"/>
            <a:miter lim="800000"/>
            <a:headEnd type="none" w="med" len="med"/>
            <a:tailEnd type="triangle"/>
          </a:ln>
          <a:effectLst/>
        </p:spPr>
      </p:cxnSp>
      <p:cxnSp>
        <p:nvCxnSpPr>
          <p:cNvPr id="93" name="肘形连接符 92"/>
          <p:cNvCxnSpPr>
            <a:stCxn id="91" idx="6"/>
            <a:endCxn id="72" idx="0"/>
          </p:cNvCxnSpPr>
          <p:nvPr/>
        </p:nvCxnSpPr>
        <p:spPr>
          <a:xfrm>
            <a:off x="4669487" y="2321957"/>
            <a:ext cx="1086256" cy="781758"/>
          </a:xfrm>
          <a:prstGeom prst="bentConnector2">
            <a:avLst/>
          </a:prstGeom>
          <a:noFill/>
          <a:ln w="22225" cap="flat" cmpd="sng" algn="ctr">
            <a:solidFill>
              <a:sysClr val="windowText" lastClr="000000"/>
            </a:solidFill>
            <a:prstDash val="solid"/>
            <a:miter lim="800000"/>
            <a:headEnd type="none" w="med" len="med"/>
            <a:tailEnd type="arrow"/>
          </a:ln>
          <a:effectLst/>
        </p:spPr>
      </p:cxnSp>
      <p:sp>
        <p:nvSpPr>
          <p:cNvPr id="94" name="流程图: 汇总连接 93"/>
          <p:cNvSpPr/>
          <p:nvPr/>
        </p:nvSpPr>
        <p:spPr>
          <a:xfrm>
            <a:off x="2910178" y="2296208"/>
            <a:ext cx="54000" cy="54000"/>
          </a:xfrm>
          <a:prstGeom prst="flowChartSummingJunction">
            <a:avLst/>
          </a:prstGeom>
          <a:solidFill>
            <a:schemeClr val="tx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5" name="流程图: 汇总连接 94"/>
          <p:cNvSpPr/>
          <p:nvPr/>
        </p:nvSpPr>
        <p:spPr>
          <a:xfrm>
            <a:off x="4148376" y="2296208"/>
            <a:ext cx="54000" cy="54000"/>
          </a:xfrm>
          <a:prstGeom prst="flowChartSummingJunction">
            <a:avLst/>
          </a:prstGeom>
          <a:solidFill>
            <a:schemeClr val="tx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96" name="直接箭头连接符 95"/>
          <p:cNvCxnSpPr>
            <a:stCxn id="94" idx="4"/>
            <a:endCxn id="70" idx="0"/>
          </p:cNvCxnSpPr>
          <p:nvPr/>
        </p:nvCxnSpPr>
        <p:spPr>
          <a:xfrm>
            <a:off x="2937178" y="2350208"/>
            <a:ext cx="0" cy="753508"/>
          </a:xfrm>
          <a:prstGeom prst="straightConnector1">
            <a:avLst/>
          </a:prstGeom>
          <a:noFill/>
          <a:ln w="22225" cap="flat" cmpd="sng" algn="ctr">
            <a:solidFill>
              <a:sysClr val="windowText" lastClr="000000"/>
            </a:solidFill>
            <a:prstDash val="solid"/>
            <a:miter lim="800000"/>
            <a:headEnd type="none" w="med" len="med"/>
            <a:tailEnd type="triangle"/>
          </a:ln>
          <a:effectLst/>
        </p:spPr>
      </p:cxnSp>
      <p:cxnSp>
        <p:nvCxnSpPr>
          <p:cNvPr id="97" name="直接箭头连接符 96"/>
          <p:cNvCxnSpPr>
            <a:stCxn id="95" idx="4"/>
            <a:endCxn id="71" idx="0"/>
          </p:cNvCxnSpPr>
          <p:nvPr/>
        </p:nvCxnSpPr>
        <p:spPr>
          <a:xfrm>
            <a:off x="4175376" y="2350208"/>
            <a:ext cx="0" cy="753507"/>
          </a:xfrm>
          <a:prstGeom prst="straightConnector1">
            <a:avLst/>
          </a:prstGeom>
          <a:noFill/>
          <a:ln w="22225" cap="flat" cmpd="sng" algn="ctr">
            <a:solidFill>
              <a:sysClr val="windowText" lastClr="000000"/>
            </a:solidFill>
            <a:prstDash val="solid"/>
            <a:miter lim="800000"/>
            <a:headEnd type="none" w="med" len="med"/>
            <a:tailEnd type="triangle"/>
          </a:ln>
          <a:effectLst/>
        </p:spPr>
      </p:cxnSp>
      <p:sp>
        <p:nvSpPr>
          <p:cNvPr id="98" name="流程图: 汇总连接 97"/>
          <p:cNvSpPr/>
          <p:nvPr/>
        </p:nvSpPr>
        <p:spPr>
          <a:xfrm>
            <a:off x="1893895" y="2177957"/>
            <a:ext cx="288000" cy="288000"/>
          </a:xfrm>
          <a:prstGeom prst="flowChartSummingJunction">
            <a:avLst/>
          </a:prstGeom>
          <a:solidFill>
            <a:srgbClr val="E0D8B8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99" name="直接箭头连接符 98"/>
          <p:cNvCxnSpPr>
            <a:stCxn id="98" idx="6"/>
            <a:endCxn id="88" idx="2"/>
          </p:cNvCxnSpPr>
          <p:nvPr/>
        </p:nvCxnSpPr>
        <p:spPr>
          <a:xfrm>
            <a:off x="2181895" y="2321957"/>
            <a:ext cx="961008" cy="0"/>
          </a:xfrm>
          <a:prstGeom prst="straightConnector1">
            <a:avLst/>
          </a:prstGeom>
          <a:noFill/>
          <a:ln w="22225" cap="flat" cmpd="sng" algn="ctr">
            <a:solidFill>
              <a:sysClr val="windowText" lastClr="000000"/>
            </a:solidFill>
            <a:prstDash val="solid"/>
            <a:miter lim="800000"/>
            <a:headEnd type="none" w="med" len="med"/>
            <a:tailEnd type="triangle"/>
          </a:ln>
          <a:effectLst/>
        </p:spPr>
      </p:cxnSp>
      <p:cxnSp>
        <p:nvCxnSpPr>
          <p:cNvPr id="100" name="直接箭头连接符 99"/>
          <p:cNvCxnSpPr>
            <a:stCxn id="61" idx="3"/>
            <a:endCxn id="98" idx="4"/>
          </p:cNvCxnSpPr>
          <p:nvPr/>
        </p:nvCxnSpPr>
        <p:spPr>
          <a:xfrm flipH="1" flipV="1">
            <a:off x="2037895" y="2465957"/>
            <a:ext cx="3038" cy="422614"/>
          </a:xfrm>
          <a:prstGeom prst="straightConnector1">
            <a:avLst/>
          </a:prstGeom>
          <a:noFill/>
          <a:ln w="22225" cap="flat" cmpd="sng" algn="ctr">
            <a:solidFill>
              <a:sysClr val="windowText" lastClr="000000"/>
            </a:solidFill>
            <a:prstDash val="solid"/>
            <a:miter lim="800000"/>
            <a:headEnd type="none" w="med" len="med"/>
            <a:tailEnd type="triangle"/>
          </a:ln>
          <a:effectLst/>
        </p:spPr>
      </p:cxnSp>
      <p:cxnSp>
        <p:nvCxnSpPr>
          <p:cNvPr id="101" name="肘形连接符 100"/>
          <p:cNvCxnSpPr>
            <a:stCxn id="102" idx="0"/>
            <a:endCxn id="98" idx="2"/>
          </p:cNvCxnSpPr>
          <p:nvPr/>
        </p:nvCxnSpPr>
        <p:spPr>
          <a:xfrm rot="5400000" flipH="1" flipV="1">
            <a:off x="904858" y="2622581"/>
            <a:ext cx="1289661" cy="688414"/>
          </a:xfrm>
          <a:prstGeom prst="bentConnector2">
            <a:avLst/>
          </a:prstGeom>
          <a:noFill/>
          <a:ln w="22225" cap="flat" cmpd="sng" algn="ctr">
            <a:solidFill>
              <a:sysClr val="windowText" lastClr="000000"/>
            </a:solidFill>
            <a:prstDash val="solid"/>
            <a:miter lim="800000"/>
            <a:headEnd type="none" w="med" len="med"/>
            <a:tailEnd type="triangle"/>
          </a:ln>
          <a:effectLst/>
        </p:spPr>
      </p:cxnSp>
      <p:sp>
        <p:nvSpPr>
          <p:cNvPr id="102" name="流程图: 汇总连接 101"/>
          <p:cNvSpPr/>
          <p:nvPr/>
        </p:nvSpPr>
        <p:spPr>
          <a:xfrm>
            <a:off x="1178481" y="3611618"/>
            <a:ext cx="54000" cy="54000"/>
          </a:xfrm>
          <a:prstGeom prst="flowChartSummingJunction">
            <a:avLst/>
          </a:prstGeom>
          <a:solidFill>
            <a:schemeClr val="tx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3" name="矩形 102"/>
          <p:cNvSpPr/>
          <p:nvPr/>
        </p:nvSpPr>
        <p:spPr>
          <a:xfrm rot="16200000">
            <a:off x="7328083" y="3456928"/>
            <a:ext cx="1528735" cy="378074"/>
          </a:xfrm>
          <a:prstGeom prst="rect">
            <a:avLst/>
          </a:prstGeom>
          <a:solidFill>
            <a:srgbClr val="4E98A1"/>
          </a:solidFill>
          <a:ln w="254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r>
              <a:rPr lang="en-US" altLang="zh-CN" sz="1600" b="1" kern="0" dirty="0">
                <a:solidFill>
                  <a:prstClr val="black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CONV</a:t>
            </a:r>
            <a:r>
              <a:rPr lang="en-US" altLang="zh-CN" sz="1600" b="1" kern="0" dirty="0">
                <a:solidFill>
                  <a:prstClr val="white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 </a:t>
            </a:r>
            <a:r>
              <a:rPr lang="en-US" altLang="zh-CN" sz="1600" b="1" kern="0" dirty="0">
                <a:solidFill>
                  <a:prstClr val="black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3×3×M</a:t>
            </a:r>
            <a:endParaRPr lang="zh-CN" altLang="en-US" sz="1600" b="1" kern="0" dirty="0">
              <a:solidFill>
                <a:prstClr val="black"/>
              </a:solidFill>
              <a:latin typeface="Arial" panose="020B0604020202020204" pitchFamily="34" charset="0"/>
              <a:ea typeface="等线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104" name="矩形 103"/>
          <p:cNvSpPr/>
          <p:nvPr/>
        </p:nvSpPr>
        <p:spPr>
          <a:xfrm rot="16200000">
            <a:off x="7885036" y="3456928"/>
            <a:ext cx="1528735" cy="378074"/>
          </a:xfrm>
          <a:prstGeom prst="rect">
            <a:avLst/>
          </a:prstGeom>
          <a:solidFill>
            <a:srgbClr val="4E98A1"/>
          </a:solidFill>
          <a:ln w="254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r>
              <a:rPr lang="en-US" altLang="zh-CN" sz="1600" b="1" kern="0" dirty="0">
                <a:solidFill>
                  <a:prstClr val="black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CONV</a:t>
            </a:r>
            <a:r>
              <a:rPr lang="en-US" altLang="zh-CN" sz="1600" b="1" kern="0" dirty="0">
                <a:solidFill>
                  <a:prstClr val="white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 </a:t>
            </a:r>
            <a:r>
              <a:rPr lang="en-US" altLang="zh-CN" sz="1600" b="1" kern="0" dirty="0">
                <a:solidFill>
                  <a:prstClr val="black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3×3×M</a:t>
            </a:r>
            <a:endParaRPr lang="zh-CN" altLang="en-US" sz="1600" b="1" kern="0" dirty="0">
              <a:solidFill>
                <a:prstClr val="black"/>
              </a:solidFill>
              <a:latin typeface="Arial" panose="020B0604020202020204" pitchFamily="34" charset="0"/>
              <a:ea typeface="等线" panose="02010600030101010101" pitchFamily="2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201874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矩形 58"/>
          <p:cNvSpPr/>
          <p:nvPr/>
        </p:nvSpPr>
        <p:spPr>
          <a:xfrm>
            <a:off x="918696" y="1249306"/>
            <a:ext cx="6385081" cy="7184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lnSpc>
                <a:spcPct val="200000"/>
              </a:lnSpc>
              <a:buClr>
                <a:srgbClr val="47BBB5"/>
              </a:buClr>
              <a:buFont typeface="Wingdings" panose="05000000000000000000" pitchFamily="2" charset="2"/>
              <a:buChar char="n"/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Network structure of DRN (in this contribution)</a:t>
            </a:r>
          </a:p>
        </p:txBody>
      </p:sp>
      <p:sp>
        <p:nvSpPr>
          <p:cNvPr id="3" name="矩形 2"/>
          <p:cNvSpPr/>
          <p:nvPr/>
        </p:nvSpPr>
        <p:spPr>
          <a:xfrm>
            <a:off x="664546" y="5464689"/>
            <a:ext cx="748649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N:  the number of DRU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M: the number of the feature maps generated by the convolutional layer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6" name="标题 1"/>
          <p:cNvSpPr txBox="1">
            <a:spLocks/>
          </p:cNvSpPr>
          <p:nvPr/>
        </p:nvSpPr>
        <p:spPr>
          <a:xfrm>
            <a:off x="1021015" y="285007"/>
            <a:ext cx="3852652" cy="628879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Proposed Method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0" y="285006"/>
            <a:ext cx="647699" cy="628878"/>
          </a:xfrm>
          <a:prstGeom prst="rect">
            <a:avLst/>
          </a:prstGeom>
          <a:solidFill>
            <a:srgbClr val="55B2A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457200"/>
            <a:endParaRPr lang="zh-CN" altLang="en-US" kern="0">
              <a:solidFill>
                <a:srgbClr val="F2F2F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741615" y="285006"/>
            <a:ext cx="152400" cy="628878"/>
          </a:xfrm>
          <a:prstGeom prst="rect">
            <a:avLst/>
          </a:prstGeom>
          <a:solidFill>
            <a:srgbClr val="55B2A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457200"/>
            <a:endParaRPr lang="zh-CN" altLang="en-US" kern="0">
              <a:solidFill>
                <a:srgbClr val="F2F2F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3" name="矩形 62"/>
          <p:cNvSpPr/>
          <p:nvPr/>
        </p:nvSpPr>
        <p:spPr>
          <a:xfrm>
            <a:off x="4919706" y="285006"/>
            <a:ext cx="152400" cy="628878"/>
          </a:xfrm>
          <a:prstGeom prst="rect">
            <a:avLst/>
          </a:prstGeom>
          <a:solidFill>
            <a:srgbClr val="55B2A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457200"/>
            <a:endParaRPr lang="zh-CN" altLang="en-US" kern="0">
              <a:solidFill>
                <a:srgbClr val="F2F2F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2" name="图片 51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1945" y="1944655"/>
            <a:ext cx="7937334" cy="310031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749642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矩形 101">
            <a:extLst>
              <a:ext uri="{FF2B5EF4-FFF2-40B4-BE49-F238E27FC236}">
                <a16:creationId xmlns:a16="http://schemas.microsoft.com/office/drawing/2014/main" xmlns="" id="{4E38A8DC-FED6-4B17-94DE-0EC5EC019F16}"/>
              </a:ext>
            </a:extLst>
          </p:cNvPr>
          <p:cNvSpPr/>
          <p:nvPr/>
        </p:nvSpPr>
        <p:spPr>
          <a:xfrm>
            <a:off x="323849" y="1253373"/>
            <a:ext cx="2573140" cy="82278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lnSpc>
                <a:spcPct val="200000"/>
              </a:lnSpc>
              <a:buClr>
                <a:srgbClr val="47BBB5"/>
              </a:buClr>
              <a:buFont typeface="Wingdings" panose="05000000000000000000" pitchFamily="2" charset="2"/>
              <a:buChar char="n"/>
            </a:pPr>
            <a:r>
              <a:rPr lang="en-US" altLang="zh-C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Main changes:</a:t>
            </a:r>
            <a:endParaRPr lang="en-US" altLang="zh-CN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2" name="矩形 91">
            <a:extLst>
              <a:ext uri="{FF2B5EF4-FFF2-40B4-BE49-F238E27FC236}">
                <a16:creationId xmlns:a16="http://schemas.microsoft.com/office/drawing/2014/main" xmlns="" id="{F9A4FE3C-E93E-48DD-B06E-88D7CBD430F3}"/>
              </a:ext>
            </a:extLst>
          </p:cNvPr>
          <p:cNvSpPr/>
          <p:nvPr/>
        </p:nvSpPr>
        <p:spPr>
          <a:xfrm>
            <a:off x="0" y="285006"/>
            <a:ext cx="647699" cy="628878"/>
          </a:xfrm>
          <a:prstGeom prst="rect">
            <a:avLst/>
          </a:prstGeom>
          <a:solidFill>
            <a:srgbClr val="55B2A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457200"/>
            <a:endParaRPr lang="zh-CN" altLang="en-US" kern="0">
              <a:solidFill>
                <a:srgbClr val="F2F2F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9" name="矩形 98">
            <a:extLst>
              <a:ext uri="{FF2B5EF4-FFF2-40B4-BE49-F238E27FC236}">
                <a16:creationId xmlns:a16="http://schemas.microsoft.com/office/drawing/2014/main" xmlns="" id="{65498C20-8406-4859-9AA3-D9DE979EE2D2}"/>
              </a:ext>
            </a:extLst>
          </p:cNvPr>
          <p:cNvSpPr/>
          <p:nvPr/>
        </p:nvSpPr>
        <p:spPr>
          <a:xfrm>
            <a:off x="741615" y="285006"/>
            <a:ext cx="152400" cy="628878"/>
          </a:xfrm>
          <a:prstGeom prst="rect">
            <a:avLst/>
          </a:prstGeom>
          <a:solidFill>
            <a:srgbClr val="55B2A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457200"/>
            <a:endParaRPr lang="zh-CN" altLang="en-US" kern="0">
              <a:solidFill>
                <a:srgbClr val="F2F2F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0" name="矩形 99">
            <a:extLst>
              <a:ext uri="{FF2B5EF4-FFF2-40B4-BE49-F238E27FC236}">
                <a16:creationId xmlns:a16="http://schemas.microsoft.com/office/drawing/2014/main" xmlns="" id="{6F7D6975-A0D5-4945-9F09-075E15D92DEE}"/>
              </a:ext>
            </a:extLst>
          </p:cNvPr>
          <p:cNvSpPr/>
          <p:nvPr/>
        </p:nvSpPr>
        <p:spPr>
          <a:xfrm>
            <a:off x="4919706" y="285006"/>
            <a:ext cx="152400" cy="628878"/>
          </a:xfrm>
          <a:prstGeom prst="rect">
            <a:avLst/>
          </a:prstGeom>
          <a:solidFill>
            <a:srgbClr val="55B2A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457200"/>
            <a:endParaRPr lang="zh-CN" altLang="en-US" kern="0">
              <a:solidFill>
                <a:srgbClr val="F2F2F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1" name="标题 1">
            <a:extLst>
              <a:ext uri="{FF2B5EF4-FFF2-40B4-BE49-F238E27FC236}">
                <a16:creationId xmlns:a16="http://schemas.microsoft.com/office/drawing/2014/main" xmlns="" id="{FD103203-1728-490C-B77F-B76EF713B580}"/>
              </a:ext>
            </a:extLst>
          </p:cNvPr>
          <p:cNvSpPr txBox="1">
            <a:spLocks/>
          </p:cNvSpPr>
          <p:nvPr/>
        </p:nvSpPr>
        <p:spPr>
          <a:xfrm>
            <a:off x="1021015" y="285007"/>
            <a:ext cx="10515600" cy="628879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Proposed Method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23849" y="2743200"/>
            <a:ext cx="8557147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hangingPunct="0">
              <a:buFont typeface="Arial" panose="020B0604020202020204" pitchFamily="34" charset="0"/>
              <a:buChar char="•"/>
            </a:pPr>
            <a:r>
              <a:rPr lang="en-US" altLang="zh-CN" sz="2400" dirty="0" smtClean="0"/>
              <a:t>the </a:t>
            </a:r>
            <a:r>
              <a:rPr lang="en-US" altLang="zh-CN" sz="2400" dirty="0"/>
              <a:t>3x3 convolutional layers outside the global identity skip connection are </a:t>
            </a:r>
            <a:r>
              <a:rPr lang="en-US" altLang="zh-CN" sz="2400" dirty="0" smtClean="0"/>
              <a:t>removed</a:t>
            </a:r>
            <a:endParaRPr lang="zh-CN" altLang="zh-CN" sz="2400" dirty="0"/>
          </a:p>
          <a:p>
            <a:pPr hangingPunct="0"/>
            <a:endParaRPr lang="en-US" altLang="zh-CN" sz="2400" dirty="0" smtClean="0"/>
          </a:p>
          <a:p>
            <a:pPr marL="342900" indent="-342900" hangingPunct="0">
              <a:buFont typeface="Arial" panose="020B0604020202020204" pitchFamily="34" charset="0"/>
              <a:buChar char="•"/>
            </a:pPr>
            <a:r>
              <a:rPr lang="en-US" altLang="zh-CN" sz="2400" dirty="0" smtClean="0"/>
              <a:t>normalized </a:t>
            </a:r>
            <a:r>
              <a:rPr lang="en-US" altLang="zh-CN" sz="2400" dirty="0"/>
              <a:t>QP map is concatenated with the </a:t>
            </a:r>
            <a:r>
              <a:rPr lang="en-US" altLang="zh-CN" sz="2400" dirty="0" smtClean="0"/>
              <a:t>rec.</a:t>
            </a:r>
          </a:p>
          <a:p>
            <a:pPr marL="342900" indent="-342900" hangingPunct="0">
              <a:buFont typeface="Arial" panose="020B0604020202020204" pitchFamily="34" charset="0"/>
              <a:buChar char="•"/>
            </a:pPr>
            <a:endParaRPr lang="en-US" altLang="zh-CN" sz="2400" dirty="0"/>
          </a:p>
          <a:p>
            <a:pPr marL="342900" indent="-342900" hangingPunct="0">
              <a:buFont typeface="Arial" panose="020B0604020202020204" pitchFamily="34" charset="0"/>
              <a:buChar char="•"/>
            </a:pPr>
            <a:r>
              <a:rPr lang="en-US" altLang="zh-CN" sz="2400" dirty="0"/>
              <a:t>the number of DRU is reduced from 8 to 4 and CNN kernel is reduced from 64 to </a:t>
            </a:r>
            <a:r>
              <a:rPr lang="en-US" altLang="zh-CN" sz="2400" dirty="0" smtClean="0"/>
              <a:t>32</a:t>
            </a:r>
            <a:endParaRPr lang="zh-CN" altLang="zh-CN" sz="2400" dirty="0"/>
          </a:p>
          <a:p>
            <a:endParaRPr lang="zh-CN" altLang="en-US" sz="2400" dirty="0"/>
          </a:p>
        </p:txBody>
      </p:sp>
    </p:spTree>
    <p:extLst>
      <p:ext uri="{BB962C8B-B14F-4D97-AF65-F5344CB8AC3E}">
        <p14:creationId xmlns:p14="http://schemas.microsoft.com/office/powerpoint/2010/main" val="7458396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矩形 58"/>
          <p:cNvSpPr/>
          <p:nvPr/>
        </p:nvSpPr>
        <p:spPr>
          <a:xfrm>
            <a:off x="933343" y="1249306"/>
            <a:ext cx="3951723" cy="7184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lnSpc>
                <a:spcPct val="200000"/>
              </a:lnSpc>
              <a:buClr>
                <a:srgbClr val="47BBB5"/>
              </a:buClr>
              <a:buFont typeface="Wingdings" panose="05000000000000000000" pitchFamily="2" charset="2"/>
              <a:buChar char="n"/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Dense Residual Unit (DRU)</a:t>
            </a:r>
          </a:p>
        </p:txBody>
      </p:sp>
      <p:sp>
        <p:nvSpPr>
          <p:cNvPr id="56" name="标题 1"/>
          <p:cNvSpPr txBox="1">
            <a:spLocks/>
          </p:cNvSpPr>
          <p:nvPr/>
        </p:nvSpPr>
        <p:spPr>
          <a:xfrm>
            <a:off x="1019996" y="285007"/>
            <a:ext cx="10515600" cy="628879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Proposed Method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-1019" y="285006"/>
            <a:ext cx="647699" cy="628878"/>
          </a:xfrm>
          <a:prstGeom prst="rect">
            <a:avLst/>
          </a:prstGeom>
          <a:solidFill>
            <a:srgbClr val="55B2A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457200"/>
            <a:endParaRPr lang="zh-CN" altLang="en-US" kern="0">
              <a:solidFill>
                <a:srgbClr val="F2F2F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740596" y="285006"/>
            <a:ext cx="152400" cy="628878"/>
          </a:xfrm>
          <a:prstGeom prst="rect">
            <a:avLst/>
          </a:prstGeom>
          <a:solidFill>
            <a:srgbClr val="55B2A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457200"/>
            <a:endParaRPr lang="zh-CN" altLang="en-US" kern="0">
              <a:solidFill>
                <a:srgbClr val="F2F2F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3" name="矩形 62"/>
          <p:cNvSpPr/>
          <p:nvPr/>
        </p:nvSpPr>
        <p:spPr>
          <a:xfrm>
            <a:off x="4918687" y="285006"/>
            <a:ext cx="152400" cy="628878"/>
          </a:xfrm>
          <a:prstGeom prst="rect">
            <a:avLst/>
          </a:prstGeom>
          <a:solidFill>
            <a:srgbClr val="55B2A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457200"/>
            <a:endParaRPr lang="zh-CN" altLang="en-US" kern="0">
              <a:solidFill>
                <a:srgbClr val="F2F2F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31CF1710-3FB5-4D88-90B7-4746CF1DA353}"/>
              </a:ext>
            </a:extLst>
          </p:cNvPr>
          <p:cNvGrpSpPr/>
          <p:nvPr/>
        </p:nvGrpSpPr>
        <p:grpSpPr>
          <a:xfrm>
            <a:off x="998221" y="3046323"/>
            <a:ext cx="7628335" cy="1944000"/>
            <a:chOff x="2522220" y="3046323"/>
            <a:chExt cx="7628335" cy="1944000"/>
          </a:xfrm>
        </p:grpSpPr>
        <p:grpSp>
          <p:nvGrpSpPr>
            <p:cNvPr id="51" name="组合 50"/>
            <p:cNvGrpSpPr/>
            <p:nvPr/>
          </p:nvGrpSpPr>
          <p:grpSpPr>
            <a:xfrm>
              <a:off x="2522220" y="3046323"/>
              <a:ext cx="7628335" cy="1944000"/>
              <a:chOff x="2522220" y="3709263"/>
              <a:chExt cx="7628335" cy="1944000"/>
            </a:xfrm>
          </p:grpSpPr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52" name="文本框 51"/>
                  <p:cNvSpPr txBox="1"/>
                  <p:nvPr/>
                </p:nvSpPr>
                <p:spPr>
                  <a:xfrm>
                    <a:off x="7878031" y="4031468"/>
                    <a:ext cx="2272524" cy="646331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US" altLang="zh-CN" b="1" i="1" dirty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[</m:t>
                          </m:r>
                          <m:r>
                            <a:rPr lang="en-US" altLang="zh-CN" b="1" i="1" dirty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𝒙</m:t>
                          </m:r>
                          <m:r>
                            <a:rPr lang="en-US" altLang="zh-CN" b="1" i="1" dirty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,</m:t>
                          </m:r>
                          <m:r>
                            <a:rPr lang="en-US" altLang="zh-CN" i="1" dirty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𝑔</m:t>
                          </m:r>
                          <m:d>
                            <m:dPr>
                              <m:ctrlPr>
                                <a:rPr lang="en-US" altLang="zh-CN" b="1" i="1" dirty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</m:ctrlPr>
                            </m:dPr>
                            <m:e>
                              <m:r>
                                <a:rPr lang="en-US" altLang="zh-CN" b="1" i="1" dirty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𝒙</m:t>
                              </m:r>
                            </m:e>
                          </m:d>
                          <m:r>
                            <a:rPr lang="en-US" altLang="zh-CN" b="1" i="1" dirty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+</m:t>
                          </m:r>
                          <m:r>
                            <a:rPr lang="en-US" altLang="zh-CN" i="1" dirty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𝑓</m:t>
                          </m:r>
                          <m:r>
                            <a:rPr lang="en-US" altLang="zh-CN" b="1" i="1" dirty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(</m:t>
                          </m:r>
                          <m:r>
                            <a:rPr lang="en-US" altLang="zh-CN" i="1" dirty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𝑔</m:t>
                          </m:r>
                          <m:r>
                            <a:rPr lang="en-US" altLang="zh-CN" b="1" i="1" dirty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(</m:t>
                          </m:r>
                          <m:r>
                            <a:rPr lang="en-US" altLang="zh-CN" b="1" i="1" dirty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𝒙</m:t>
                          </m:r>
                          <m:r>
                            <a:rPr lang="en-US" altLang="zh-CN" b="1" i="1" dirty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))]</m:t>
                          </m:r>
                        </m:oMath>
                      </m:oMathPara>
                    </a14:m>
                    <a:endParaRPr lang="zh-CN" altLang="en-US" b="1" dirty="0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  <a:p>
                    <a:r>
                      <a:rPr lang="en-US" altLang="zh-CN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 </a:t>
                    </a:r>
                    <a:endParaRPr lang="zh-CN" altLang="en-US" b="1" dirty="0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</mc:Choice>
            <mc:Fallback xmlns="">
              <p:sp>
                <p:nvSpPr>
                  <p:cNvPr id="54" name="文本框 53"/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7878031" y="4031468"/>
                    <a:ext cx="2272524" cy="646331"/>
                  </a:xfrm>
                  <a:prstGeom prst="rect">
                    <a:avLst/>
                  </a:prstGeom>
                  <a:blipFill>
                    <a:blip r:embed="rId8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zh-CN" alt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p:cxnSp>
            <p:nvCxnSpPr>
              <p:cNvPr id="53" name="直接箭头连接符 52"/>
              <p:cNvCxnSpPr>
                <a:endCxn id="70" idx="2"/>
              </p:cNvCxnSpPr>
              <p:nvPr/>
            </p:nvCxnSpPr>
            <p:spPr>
              <a:xfrm flipV="1">
                <a:off x="2526280" y="4455083"/>
                <a:ext cx="4440498" cy="34372"/>
              </a:xfrm>
              <a:prstGeom prst="straightConnector1">
                <a:avLst/>
              </a:prstGeom>
              <a:ln w="22225">
                <a:solidFill>
                  <a:schemeClr val="tx1"/>
                </a:solidFill>
                <a:headEnd type="none" w="med" len="med"/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4" name="肘形连接符 53"/>
              <p:cNvCxnSpPr>
                <a:endCxn id="70" idx="0"/>
              </p:cNvCxnSpPr>
              <p:nvPr/>
            </p:nvCxnSpPr>
            <p:spPr>
              <a:xfrm flipV="1">
                <a:off x="4890692" y="4299806"/>
                <a:ext cx="2231363" cy="171210"/>
              </a:xfrm>
              <a:prstGeom prst="bentConnector4">
                <a:avLst>
                  <a:gd name="adj1" fmla="val 78"/>
                  <a:gd name="adj2" fmla="val 522814"/>
                </a:avLst>
              </a:prstGeom>
              <a:ln w="22225">
                <a:solidFill>
                  <a:schemeClr val="tx1"/>
                </a:solidFill>
                <a:prstDash val="solid"/>
                <a:headEnd type="oval" w="med" len="med"/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5" name="直接箭头连接符 54"/>
              <p:cNvCxnSpPr>
                <a:stCxn id="66" idx="6"/>
              </p:cNvCxnSpPr>
              <p:nvPr/>
            </p:nvCxnSpPr>
            <p:spPr>
              <a:xfrm>
                <a:off x="8044999" y="4455083"/>
                <a:ext cx="1776444" cy="0"/>
              </a:xfrm>
              <a:prstGeom prst="straightConnector1">
                <a:avLst/>
              </a:prstGeom>
              <a:ln w="22225">
                <a:solidFill>
                  <a:schemeClr val="tx1"/>
                </a:solidFill>
                <a:headEnd type="none" w="med" len="med"/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0" name="矩形 59"/>
              <p:cNvSpPr/>
              <p:nvPr/>
            </p:nvSpPr>
            <p:spPr>
              <a:xfrm rot="16200000">
                <a:off x="4682104" y="4270865"/>
                <a:ext cx="1555200" cy="432000"/>
              </a:xfrm>
              <a:prstGeom prst="rect">
                <a:avLst/>
              </a:prstGeom>
              <a:solidFill>
                <a:srgbClr val="4E98A1"/>
              </a:solidFill>
              <a:ln w="254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algn="ctr"/>
                <a:r>
                  <a:rPr lang="en-US" altLang="zh-CN" sz="1600" b="1" dirty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DSC  3×3×M</a:t>
                </a:r>
                <a:endParaRPr lang="zh-CN" altLang="en-US" sz="16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61" name="矩形 60"/>
              <p:cNvSpPr/>
              <p:nvPr/>
            </p:nvSpPr>
            <p:spPr>
              <a:xfrm rot="16200000">
                <a:off x="5231806" y="4270864"/>
                <a:ext cx="1555200" cy="432000"/>
              </a:xfrm>
              <a:prstGeom prst="rect">
                <a:avLst/>
              </a:prstGeom>
              <a:solidFill>
                <a:srgbClr val="E88F59"/>
              </a:solidFill>
              <a:ln w="254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algn="ctr"/>
                <a:r>
                  <a:rPr lang="en-US" altLang="zh-CN" sz="1600" b="1" dirty="0" err="1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ReLU</a:t>
                </a:r>
                <a:endParaRPr lang="zh-CN" altLang="en-US" sz="16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62" name="矩形 61"/>
              <p:cNvSpPr/>
              <p:nvPr/>
            </p:nvSpPr>
            <p:spPr>
              <a:xfrm rot="16200000">
                <a:off x="5784263" y="4270864"/>
                <a:ext cx="1555200" cy="432000"/>
              </a:xfrm>
              <a:prstGeom prst="rect">
                <a:avLst/>
              </a:prstGeom>
              <a:solidFill>
                <a:srgbClr val="4E98A1"/>
              </a:solidFill>
              <a:ln w="254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algn="ctr"/>
                <a:r>
                  <a:rPr lang="en-US" altLang="zh-CN" sz="1600" b="1" dirty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DSC</a:t>
                </a:r>
                <a:r>
                  <a:rPr lang="en-US" altLang="zh-CN" sz="1600" b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 </a:t>
                </a:r>
                <a:r>
                  <a:rPr lang="en-US" altLang="zh-CN" sz="1600" b="1" dirty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3×3×M</a:t>
                </a:r>
                <a:endParaRPr lang="zh-CN" altLang="en-US" sz="16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64" name="文本框 63"/>
                  <p:cNvSpPr txBox="1"/>
                  <p:nvPr/>
                </p:nvSpPr>
                <p:spPr>
                  <a:xfrm>
                    <a:off x="2522220" y="4068314"/>
                    <a:ext cx="375423" cy="369332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US" altLang="zh-CN" b="1" i="1" dirty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𝒙</m:t>
                          </m:r>
                        </m:oMath>
                      </m:oMathPara>
                    </a14:m>
                    <a:endParaRPr lang="zh-CN" altLang="en-US" sz="2000" b="1" dirty="0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</mc:Choice>
            <mc:Fallback xmlns="">
              <p:sp>
                <p:nvSpPr>
                  <p:cNvPr id="53" name="文本框 52"/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2522220" y="4068314"/>
                    <a:ext cx="375423" cy="369332"/>
                  </a:xfrm>
                  <a:prstGeom prst="rect">
                    <a:avLst/>
                  </a:prstGeom>
                  <a:blipFill>
                    <a:blip r:embed="rId9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zh-CN" alt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65" name="文本框 64"/>
                  <p:cNvSpPr txBox="1"/>
                  <p:nvPr/>
                </p:nvSpPr>
                <p:spPr>
                  <a:xfrm>
                    <a:off x="5435849" y="5251123"/>
                    <a:ext cx="1035925" cy="369332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US" altLang="zh-CN" i="1" dirty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𝑓</m:t>
                          </m:r>
                          <m:r>
                            <a:rPr lang="en-US" altLang="zh-CN" i="1" dirty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(</m:t>
                          </m:r>
                          <m:r>
                            <a:rPr lang="en-US" altLang="zh-CN" i="1" dirty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𝑔</m:t>
                          </m:r>
                          <m:r>
                            <a:rPr lang="en-US" altLang="zh-CN" i="1" dirty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(</m:t>
                          </m:r>
                          <m:r>
                            <a:rPr lang="en-US" altLang="zh-CN" b="1" i="1" dirty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𝒙</m:t>
                          </m:r>
                          <m:r>
                            <a:rPr lang="en-US" altLang="zh-CN" i="1" dirty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))</m:t>
                          </m:r>
                        </m:oMath>
                      </m:oMathPara>
                    </a14:m>
                    <a:endParaRPr lang="zh-CN" altLang="en-US" dirty="0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</mc:Choice>
            <mc:Fallback xmlns="">
              <p:sp>
                <p:nvSpPr>
                  <p:cNvPr id="55" name="文本框 54"/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5435849" y="5251123"/>
                    <a:ext cx="1035925" cy="369332"/>
                  </a:xfrm>
                  <a:prstGeom prst="rect">
                    <a:avLst/>
                  </a:prstGeom>
                  <a:blipFill>
                    <a:blip r:embed="rId10"/>
                    <a:stretch>
                      <a:fillRect b="-14754"/>
                    </a:stretch>
                  </a:blipFill>
                </p:spPr>
                <p:txBody>
                  <a:bodyPr/>
                  <a:lstStyle/>
                  <a:p>
                    <a:r>
                      <a:rPr lang="zh-CN" alt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p:sp>
            <p:nvSpPr>
              <p:cNvPr id="66" name="流程图: 汇总连接 65"/>
              <p:cNvSpPr/>
              <p:nvPr/>
            </p:nvSpPr>
            <p:spPr>
              <a:xfrm>
                <a:off x="7730385" y="4297776"/>
                <a:ext cx="314614" cy="314614"/>
              </a:xfrm>
              <a:prstGeom prst="flowChartSummingJunction">
                <a:avLst/>
              </a:prstGeom>
              <a:solidFill>
                <a:srgbClr val="E0D8B8"/>
              </a:solidFill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67" name="矩形 66"/>
              <p:cNvSpPr/>
              <p:nvPr/>
            </p:nvSpPr>
            <p:spPr>
              <a:xfrm rot="16200000">
                <a:off x="3569767" y="4270863"/>
                <a:ext cx="1555200" cy="432000"/>
              </a:xfrm>
              <a:prstGeom prst="rect">
                <a:avLst/>
              </a:prstGeom>
              <a:solidFill>
                <a:srgbClr val="61B296"/>
              </a:solidFill>
              <a:ln w="254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algn="ctr"/>
                <a:r>
                  <a:rPr lang="en-US" altLang="zh-CN" sz="1600" b="1" dirty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CONV</a:t>
                </a:r>
                <a:r>
                  <a:rPr lang="en-US" altLang="zh-CN" sz="1600" b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 </a:t>
                </a:r>
                <a:r>
                  <a:rPr lang="en-US" altLang="zh-CN" sz="1600" b="1" dirty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1×1×M</a:t>
                </a:r>
                <a:endParaRPr lang="zh-CN" altLang="en-US" sz="16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cxnSp>
            <p:nvCxnSpPr>
              <p:cNvPr id="68" name="肘形连接符 67"/>
              <p:cNvCxnSpPr>
                <a:endCxn id="66" idx="0"/>
              </p:cNvCxnSpPr>
              <p:nvPr/>
            </p:nvCxnSpPr>
            <p:spPr>
              <a:xfrm flipV="1">
                <a:off x="3745480" y="4297776"/>
                <a:ext cx="4142212" cy="191676"/>
              </a:xfrm>
              <a:prstGeom prst="bentConnector4">
                <a:avLst>
                  <a:gd name="adj1" fmla="val 87"/>
                  <a:gd name="adj2" fmla="val 572086"/>
                </a:avLst>
              </a:prstGeom>
              <a:ln w="22225">
                <a:solidFill>
                  <a:schemeClr val="tx1"/>
                </a:solidFill>
                <a:prstDash val="solid"/>
                <a:headEnd type="oval" w="med" len="med"/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69" name="矩形 68"/>
                  <p:cNvSpPr/>
                  <p:nvPr/>
                </p:nvSpPr>
                <p:spPr>
                  <a:xfrm>
                    <a:off x="3941775" y="5283931"/>
                    <a:ext cx="715003" cy="369332"/>
                  </a:xfrm>
                  <a:prstGeom prst="rect">
                    <a:avLst/>
                  </a:prstGeom>
                </p:spPr>
                <p:txBody>
                  <a:bodyPr wrap="none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US" altLang="zh-CN" i="1" dirty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𝑔</m:t>
                          </m:r>
                          <m:r>
                            <a:rPr lang="en-US" altLang="zh-CN" i="1" dirty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(</m:t>
                          </m:r>
                          <m:r>
                            <a:rPr lang="en-US" altLang="zh-CN" b="1" i="1" dirty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𝒙</m:t>
                          </m:r>
                          <m:r>
                            <a:rPr lang="en-US" altLang="zh-CN" i="1" dirty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)</m:t>
                          </m:r>
                        </m:oMath>
                      </m:oMathPara>
                    </a14:m>
                    <a:endParaRPr lang="zh-CN" altLang="en-US" dirty="0"/>
                  </a:p>
                </p:txBody>
              </p:sp>
            </mc:Choice>
            <mc:Fallback xmlns="">
              <p:sp>
                <p:nvSpPr>
                  <p:cNvPr id="78" name="矩形 77"/>
                  <p:cNvSpPr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3941775" y="5283931"/>
                    <a:ext cx="715003" cy="369332"/>
                  </a:xfrm>
                  <a:prstGeom prst="rect">
                    <a:avLst/>
                  </a:prstGeom>
                  <a:blipFill>
                    <a:blip r:embed="rId11"/>
                    <a:stretch>
                      <a:fillRect b="-13333"/>
                    </a:stretch>
                  </a:blipFill>
                </p:spPr>
                <p:txBody>
                  <a:bodyPr/>
                  <a:lstStyle/>
                  <a:p>
                    <a:r>
                      <a:rPr lang="zh-CN" alt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p:sp>
            <p:nvSpPr>
              <p:cNvPr id="70" name="流程图: 或者 69"/>
              <p:cNvSpPr/>
              <p:nvPr/>
            </p:nvSpPr>
            <p:spPr>
              <a:xfrm>
                <a:off x="6966778" y="4299806"/>
                <a:ext cx="310554" cy="310554"/>
              </a:xfrm>
              <a:prstGeom prst="flowChartOr">
                <a:avLst/>
              </a:prstGeom>
              <a:solidFill>
                <a:srgbClr val="E0D8B8"/>
              </a:solidFill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cxnSp>
          <p:nvCxnSpPr>
            <p:cNvPr id="71" name="直接箭头连接符 70"/>
            <p:cNvCxnSpPr>
              <a:stCxn id="70" idx="6"/>
              <a:endCxn id="66" idx="2"/>
            </p:cNvCxnSpPr>
            <p:nvPr/>
          </p:nvCxnSpPr>
          <p:spPr>
            <a:xfrm>
              <a:off x="7277332" y="3792143"/>
              <a:ext cx="453053" cy="0"/>
            </a:xfrm>
            <a:prstGeom prst="straightConnector1">
              <a:avLst/>
            </a:prstGeom>
            <a:ln w="22225">
              <a:solidFill>
                <a:schemeClr val="tx1"/>
              </a:solidFill>
              <a:headEnd type="none" w="med" len="med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1865385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矩形 101">
            <a:extLst>
              <a:ext uri="{FF2B5EF4-FFF2-40B4-BE49-F238E27FC236}">
                <a16:creationId xmlns:a16="http://schemas.microsoft.com/office/drawing/2014/main" xmlns="" id="{4E38A8DC-FED6-4B17-94DE-0EC5EC019F16}"/>
              </a:ext>
            </a:extLst>
          </p:cNvPr>
          <p:cNvSpPr/>
          <p:nvPr/>
        </p:nvSpPr>
        <p:spPr>
          <a:xfrm>
            <a:off x="323849" y="1253373"/>
            <a:ext cx="2573140" cy="82278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lnSpc>
                <a:spcPct val="200000"/>
              </a:lnSpc>
              <a:buClr>
                <a:srgbClr val="47BBB5"/>
              </a:buClr>
              <a:buFont typeface="Wingdings" panose="05000000000000000000" pitchFamily="2" charset="2"/>
              <a:buChar char="n"/>
            </a:pPr>
            <a:r>
              <a:rPr lang="en-US" altLang="zh-C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Main changes:</a:t>
            </a:r>
            <a:endParaRPr lang="en-US" altLang="zh-CN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2" name="矩形 91">
            <a:extLst>
              <a:ext uri="{FF2B5EF4-FFF2-40B4-BE49-F238E27FC236}">
                <a16:creationId xmlns:a16="http://schemas.microsoft.com/office/drawing/2014/main" xmlns="" id="{F9A4FE3C-E93E-48DD-B06E-88D7CBD430F3}"/>
              </a:ext>
            </a:extLst>
          </p:cNvPr>
          <p:cNvSpPr/>
          <p:nvPr/>
        </p:nvSpPr>
        <p:spPr>
          <a:xfrm>
            <a:off x="0" y="285006"/>
            <a:ext cx="647699" cy="628878"/>
          </a:xfrm>
          <a:prstGeom prst="rect">
            <a:avLst/>
          </a:prstGeom>
          <a:solidFill>
            <a:srgbClr val="55B2A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457200"/>
            <a:endParaRPr lang="zh-CN" altLang="en-US" kern="0">
              <a:solidFill>
                <a:srgbClr val="F2F2F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9" name="矩形 98">
            <a:extLst>
              <a:ext uri="{FF2B5EF4-FFF2-40B4-BE49-F238E27FC236}">
                <a16:creationId xmlns:a16="http://schemas.microsoft.com/office/drawing/2014/main" xmlns="" id="{65498C20-8406-4859-9AA3-D9DE979EE2D2}"/>
              </a:ext>
            </a:extLst>
          </p:cNvPr>
          <p:cNvSpPr/>
          <p:nvPr/>
        </p:nvSpPr>
        <p:spPr>
          <a:xfrm>
            <a:off x="741615" y="285006"/>
            <a:ext cx="152400" cy="628878"/>
          </a:xfrm>
          <a:prstGeom prst="rect">
            <a:avLst/>
          </a:prstGeom>
          <a:solidFill>
            <a:srgbClr val="55B2A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457200"/>
            <a:endParaRPr lang="zh-CN" altLang="en-US" kern="0">
              <a:solidFill>
                <a:srgbClr val="F2F2F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0" name="矩形 99">
            <a:extLst>
              <a:ext uri="{FF2B5EF4-FFF2-40B4-BE49-F238E27FC236}">
                <a16:creationId xmlns:a16="http://schemas.microsoft.com/office/drawing/2014/main" xmlns="" id="{6F7D6975-A0D5-4945-9F09-075E15D92DEE}"/>
              </a:ext>
            </a:extLst>
          </p:cNvPr>
          <p:cNvSpPr/>
          <p:nvPr/>
        </p:nvSpPr>
        <p:spPr>
          <a:xfrm>
            <a:off x="4919706" y="285006"/>
            <a:ext cx="152400" cy="628878"/>
          </a:xfrm>
          <a:prstGeom prst="rect">
            <a:avLst/>
          </a:prstGeom>
          <a:solidFill>
            <a:srgbClr val="55B2A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457200"/>
            <a:endParaRPr lang="zh-CN" altLang="en-US" kern="0">
              <a:solidFill>
                <a:srgbClr val="F2F2F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1" name="标题 1">
            <a:extLst>
              <a:ext uri="{FF2B5EF4-FFF2-40B4-BE49-F238E27FC236}">
                <a16:creationId xmlns:a16="http://schemas.microsoft.com/office/drawing/2014/main" xmlns="" id="{FD103203-1728-490C-B77F-B76EF713B580}"/>
              </a:ext>
            </a:extLst>
          </p:cNvPr>
          <p:cNvSpPr txBox="1">
            <a:spLocks/>
          </p:cNvSpPr>
          <p:nvPr/>
        </p:nvSpPr>
        <p:spPr>
          <a:xfrm>
            <a:off x="1021015" y="285007"/>
            <a:ext cx="10515600" cy="628879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Proposed Method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27546" y="2415654"/>
            <a:ext cx="8557147" cy="32316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hangingPunct="0"/>
            <a:endParaRPr lang="zh-CN" altLang="zh-CN" dirty="0"/>
          </a:p>
          <a:p>
            <a:pPr hangingPunct="0"/>
            <a:endParaRPr lang="en-US" altLang="zh-CN" sz="2400" dirty="0"/>
          </a:p>
          <a:p>
            <a:pPr marL="285750" indent="-285750" hangingPunct="0">
              <a:buFont typeface="Arial" panose="020B0604020202020204" pitchFamily="34" charset="0"/>
              <a:buChar char="•"/>
            </a:pPr>
            <a:r>
              <a:rPr lang="en-US" altLang="zh-CN" sz="2400" dirty="0"/>
              <a:t>3x3 conventional convolutional layer is replaced by </a:t>
            </a:r>
            <a:r>
              <a:rPr lang="en-CA" altLang="zh-CN" sz="2400" dirty="0"/>
              <a:t>3x3 depth-wise separable convolutional (DSC) layer in each DRU.</a:t>
            </a:r>
          </a:p>
          <a:p>
            <a:pPr hangingPunct="0"/>
            <a:r>
              <a:rPr lang="en-CA" altLang="zh-CN" sz="2400" dirty="0"/>
              <a:t> </a:t>
            </a:r>
          </a:p>
          <a:p>
            <a:pPr hangingPunct="0"/>
            <a:endParaRPr lang="zh-CN" altLang="zh-CN" sz="2400" dirty="0"/>
          </a:p>
          <a:p>
            <a:pPr hangingPunct="0"/>
            <a:r>
              <a:rPr lang="en-CA" altLang="zh-CN" sz="2400" dirty="0"/>
              <a:t>After the above modifications, the total number of the model parameters in this contribution is 22K compared to 810K </a:t>
            </a:r>
            <a:r>
              <a:rPr lang="en-CA" altLang="zh-CN" sz="2400" dirty="0" smtClean="0"/>
              <a:t>in K0391.</a:t>
            </a:r>
            <a:endParaRPr lang="zh-CN" altLang="zh-CN" sz="2400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626634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矩形 58"/>
          <p:cNvSpPr/>
          <p:nvPr/>
        </p:nvSpPr>
        <p:spPr>
          <a:xfrm>
            <a:off x="934362" y="1249306"/>
            <a:ext cx="2720809" cy="82278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lnSpc>
                <a:spcPct val="200000"/>
              </a:lnSpc>
              <a:buClr>
                <a:srgbClr val="47BBB5"/>
              </a:buClr>
              <a:buFont typeface="Wingdings" panose="05000000000000000000" pitchFamily="2" charset="2"/>
              <a:buChar char="n"/>
            </a:pP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Training details</a:t>
            </a:r>
          </a:p>
        </p:txBody>
      </p:sp>
      <p:sp>
        <p:nvSpPr>
          <p:cNvPr id="56" name="标题 1"/>
          <p:cNvSpPr txBox="1">
            <a:spLocks/>
          </p:cNvSpPr>
          <p:nvPr/>
        </p:nvSpPr>
        <p:spPr>
          <a:xfrm>
            <a:off x="1021015" y="285007"/>
            <a:ext cx="10515600" cy="628879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Proposed Method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0" y="285006"/>
            <a:ext cx="647699" cy="628878"/>
          </a:xfrm>
          <a:prstGeom prst="rect">
            <a:avLst/>
          </a:prstGeom>
          <a:solidFill>
            <a:srgbClr val="55B2A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457200"/>
            <a:endParaRPr lang="zh-CN" altLang="en-US" kern="0">
              <a:solidFill>
                <a:srgbClr val="F2F2F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741615" y="285006"/>
            <a:ext cx="152400" cy="628878"/>
          </a:xfrm>
          <a:prstGeom prst="rect">
            <a:avLst/>
          </a:prstGeom>
          <a:solidFill>
            <a:srgbClr val="55B2A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457200"/>
            <a:endParaRPr lang="zh-CN" altLang="en-US" kern="0">
              <a:solidFill>
                <a:srgbClr val="F2F2F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3" name="矩形 62"/>
          <p:cNvSpPr/>
          <p:nvPr/>
        </p:nvSpPr>
        <p:spPr>
          <a:xfrm>
            <a:off x="4919706" y="285006"/>
            <a:ext cx="152400" cy="628878"/>
          </a:xfrm>
          <a:prstGeom prst="rect">
            <a:avLst/>
          </a:prstGeom>
          <a:solidFill>
            <a:srgbClr val="55B2A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457200"/>
            <a:endParaRPr lang="zh-CN" altLang="en-US" kern="0">
              <a:solidFill>
                <a:srgbClr val="F2F2F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内容占位符 3">
            <a:extLst>
              <a:ext uri="{FF2B5EF4-FFF2-40B4-BE49-F238E27FC236}">
                <a16:creationId xmlns:a16="http://schemas.microsoft.com/office/drawing/2014/main" xmlns="" id="{F3A478CE-9BA8-4FD1-81BC-7406A75C754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73199" y="2222432"/>
            <a:ext cx="6705601" cy="2761550"/>
          </a:xfrm>
        </p:spPr>
        <p:txBody>
          <a:bodyPr>
            <a:noAutofit/>
          </a:bodyPr>
          <a:lstStyle/>
          <a:p>
            <a:pPr marL="285750" indent="-285750" algn="just">
              <a:lnSpc>
                <a:spcPct val="100000"/>
              </a:lnSpc>
              <a:buClr>
                <a:srgbClr val="47BBB5"/>
              </a:buClr>
              <a:buFont typeface="Wingdings" panose="05000000000000000000" pitchFamily="2" charset="2"/>
              <a:buChar char="n"/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Trained and validated on DIV2K dataset [1]. </a:t>
            </a:r>
          </a:p>
          <a:p>
            <a:pPr marL="285750" indent="-285750" algn="just">
              <a:lnSpc>
                <a:spcPct val="100000"/>
              </a:lnSpc>
              <a:buClr>
                <a:srgbClr val="47BBB5"/>
              </a:buClr>
              <a:buFont typeface="Wingdings" panose="05000000000000000000" pitchFamily="2" charset="2"/>
              <a:buChar char="n"/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images in DIV2K dataset 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are converted from RGB color space to YUV color space before compression. </a:t>
            </a:r>
          </a:p>
          <a:p>
            <a:pPr marL="285750" indent="-285750" algn="just">
              <a:lnSpc>
                <a:spcPct val="100000"/>
              </a:lnSpc>
              <a:buClr>
                <a:srgbClr val="47BBB5"/>
              </a:buClr>
              <a:buFont typeface="Wingdings" panose="05000000000000000000" pitchFamily="2" charset="2"/>
              <a:buChar char="n"/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high-quality images are compressed by VTM2.0.1 using different QPs (22, 27, 32 and 37) under All Intra (AI) configuration. </a:t>
            </a: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xmlns="" id="{5D838A75-BB5B-44EA-AB63-E58988A0BDE4}"/>
              </a:ext>
            </a:extLst>
          </p:cNvPr>
          <p:cNvSpPr/>
          <p:nvPr/>
        </p:nvSpPr>
        <p:spPr>
          <a:xfrm>
            <a:off x="1126456" y="5938354"/>
            <a:ext cx="739908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hangingPunct="0"/>
            <a:r>
              <a:rPr lang="en-US" altLang="zh-CN" sz="1200" dirty="0">
                <a:solidFill>
                  <a:srgbClr val="2222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[1] E. </a:t>
            </a:r>
            <a:r>
              <a:rPr lang="en-US" altLang="zh-CN" sz="1200" dirty="0" err="1">
                <a:solidFill>
                  <a:srgbClr val="2222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Agustsson</a:t>
            </a:r>
            <a:r>
              <a:rPr lang="en-US" altLang="zh-CN" sz="1200" dirty="0">
                <a:solidFill>
                  <a:srgbClr val="2222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and R. </a:t>
            </a:r>
            <a:r>
              <a:rPr lang="en-US" altLang="zh-CN" sz="1200" dirty="0" err="1">
                <a:solidFill>
                  <a:srgbClr val="2222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Timofte</a:t>
            </a:r>
            <a:r>
              <a:rPr lang="en-US" altLang="zh-CN" sz="1200" dirty="0">
                <a:solidFill>
                  <a:srgbClr val="2222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“NTIRE 2017 challenge on single image super-resolution: dataset and study,” in </a:t>
            </a:r>
            <a:r>
              <a:rPr lang="en-US" altLang="zh-CN" sz="1200" i="1" dirty="0">
                <a:solidFill>
                  <a:srgbClr val="2222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Proc. IEEE Int. Conf. Computer Vision and Pattern Recognition Workshops (CVPRW)</a:t>
            </a:r>
            <a:r>
              <a:rPr lang="en-US" altLang="zh-CN" sz="1200" dirty="0">
                <a:solidFill>
                  <a:srgbClr val="2222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1200" i="1" dirty="0">
                <a:solidFill>
                  <a:srgbClr val="2222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1200" dirty="0">
                <a:solidFill>
                  <a:srgbClr val="2222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July 2017.</a:t>
            </a:r>
            <a:endParaRPr lang="zh-CN" altLang="en-US" sz="1200" dirty="0">
              <a:solidFill>
                <a:srgbClr val="22222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014434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Office Theme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7240</TotalTime>
  <Words>1551</Words>
  <Application>Microsoft Office PowerPoint</Application>
  <PresentationFormat>全屏显示(4:3)</PresentationFormat>
  <Paragraphs>505</Paragraphs>
  <Slides>20</Slides>
  <Notes>18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20</vt:i4>
      </vt:variant>
    </vt:vector>
  </HeadingPairs>
  <TitlesOfParts>
    <vt:vector size="37" baseType="lpstr">
      <vt:lpstr>Nexa Light</vt:lpstr>
      <vt:lpstr>Open Sans Light</vt:lpstr>
      <vt:lpstr>等线</vt:lpstr>
      <vt:lpstr>等线 Light</vt:lpstr>
      <vt:lpstr>宋体</vt:lpstr>
      <vt:lpstr>微软雅黑</vt:lpstr>
      <vt:lpstr>微软雅黑 Light</vt:lpstr>
      <vt:lpstr>Arial</vt:lpstr>
      <vt:lpstr>Calibri</vt:lpstr>
      <vt:lpstr>Calibri Light</vt:lpstr>
      <vt:lpstr>Cambria Math</vt:lpstr>
      <vt:lpstr>Microsoft Sans Serif</vt:lpstr>
      <vt:lpstr>Times New Roman</vt:lpstr>
      <vt:lpstr>Wingdings</vt:lpstr>
      <vt:lpstr>Office Theme</vt:lpstr>
      <vt:lpstr>Office 主题​​</vt:lpstr>
      <vt:lpstr>1_Office Theme</vt:lpstr>
      <vt:lpstr>PowerPoint 演示文稿</vt:lpstr>
      <vt:lpstr>Summary</vt:lpstr>
      <vt:lpstr>Introduction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 Fast Intra Prediction Algorithm for 360-Degree Equirectangular Panoramic Video</dc:title>
  <dc:creator>Eagle Crown</dc:creator>
  <cp:lastModifiedBy>Li Yiming</cp:lastModifiedBy>
  <cp:revision>382</cp:revision>
  <dcterms:created xsi:type="dcterms:W3CDTF">2017-11-26T02:10:39Z</dcterms:created>
  <dcterms:modified xsi:type="dcterms:W3CDTF">2018-10-11T13:45:41Z</dcterms:modified>
</cp:coreProperties>
</file>