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689" r:id="rId2"/>
    <p:sldId id="2005" r:id="rId3"/>
    <p:sldId id="2062" r:id="rId4"/>
    <p:sldId id="2064" r:id="rId5"/>
    <p:sldId id="2060" r:id="rId6"/>
    <p:sldId id="2061" r:id="rId7"/>
    <p:sldId id="2063" r:id="rId8"/>
    <p:sldId id="2053" r:id="rId9"/>
    <p:sldId id="2065" r:id="rId10"/>
    <p:sldId id="2067" r:id="rId11"/>
    <p:sldId id="2068" r:id="rId12"/>
    <p:sldId id="2069" r:id="rId13"/>
    <p:sldId id="2066" r:id="rId14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483F4F"/>
    <a:srgbClr val="FFC7CE"/>
    <a:srgbClr val="6F5CFE"/>
    <a:srgbClr val="1A01D1"/>
    <a:srgbClr val="81708E"/>
    <a:srgbClr val="8B816F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41" d="100"/>
          <a:sy n="141" d="100"/>
        </p:scale>
        <p:origin x="246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03/10/2018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10/3/2018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JVET-L0207</a:t>
            </a:r>
            <a:br>
              <a:rPr lang="en-US" sz="2000" b="1" dirty="0"/>
            </a:br>
            <a:r>
              <a:rPr lang="en-US" sz="2000" b="1" dirty="0"/>
              <a:t>CE 4 related: simplified non-sub-block STMVP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AD6342-3EE1-4516-80FC-3EFF1169A3AE}"/>
              </a:ext>
            </a:extLst>
          </p:cNvPr>
          <p:cNvSpPr txBox="1">
            <a:spLocks/>
          </p:cNvSpPr>
          <p:nvPr/>
        </p:nvSpPr>
        <p:spPr bwMode="auto">
          <a:xfrm>
            <a:off x="3243043" y="3974133"/>
            <a:ext cx="2351606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F. Le </a:t>
            </a:r>
            <a:r>
              <a:rPr lang="en-US" sz="1400" b="1" kern="0" dirty="0" err="1"/>
              <a:t>Léannec</a:t>
            </a:r>
            <a:r>
              <a:rPr lang="en-US" sz="1400" b="1" kern="0" dirty="0"/>
              <a:t>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HMVP (CE4.4.7+STMVP)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B148B8-9104-471F-86FB-663333D201A7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size=6, HMVP only in merge mode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161F783-CE7F-4C86-B87F-2688D42948A7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size=6, HMVP applied in AMVP and merge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A37D5C-9497-4D6B-8A3F-B670EDDB3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05" y="1220881"/>
            <a:ext cx="3760399" cy="15258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E2C4FE-03C1-403E-A261-58C4864F9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79" y="1220880"/>
            <a:ext cx="3760398" cy="15258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6C449E-3ADB-4A78-A800-EC2D05123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105" y="3299063"/>
            <a:ext cx="3760399" cy="15258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6750A2-C883-4883-A022-69302B1C75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978" y="3299063"/>
            <a:ext cx="3760399" cy="15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372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Long-distance Merge and HMVP (CE4.4.2+CE4.4.7+STMVP)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40E27D-2A7C-4E74-A622-7EE28C27C40D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size=10, HMVP applied in merge only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00D5276-2FBA-41BD-95D1-BBE74D88825D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 10, HMVP applied in AMVP and merge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F804F2-B2A0-4705-A39E-6A688768D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733" y="1263201"/>
            <a:ext cx="3656106" cy="1483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C9DDD3-30C8-466E-823B-6D4E862C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33" y="3341383"/>
            <a:ext cx="3656106" cy="148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849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Long-distance Merge and HMVP (CE4.4.2+CE4.4.7+STMVP)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40E27D-2A7C-4E74-A622-7EE28C27C40D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size=10, HMVP applied in merge only, 2 STMVP candidates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00D5276-2FBA-41BD-95D1-BBE74D88825D}"/>
              </a:ext>
            </a:extLst>
          </p:cNvPr>
          <p:cNvSpPr txBox="1">
            <a:spLocks/>
          </p:cNvSpPr>
          <p:nvPr/>
        </p:nvSpPr>
        <p:spPr bwMode="auto">
          <a:xfrm>
            <a:off x="381001" y="2848367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 10, HMVP applied in AMVP and merge, 2 STMVP candidates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40ACBE-974A-44A9-873A-4C5EA9805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012" y="1139947"/>
            <a:ext cx="3797537" cy="1540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D67B60-77E1-49C7-A8E5-376EFC9AE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012" y="3343408"/>
            <a:ext cx="3797537" cy="154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8900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529750"/>
            <a:ext cx="8583613" cy="702189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2 modified STMVP methods are proposed</a:t>
            </a:r>
            <a:endParaRPr lang="en-US" sz="1600" dirty="0"/>
          </a:p>
          <a:p>
            <a:pPr lvl="1"/>
            <a:r>
              <a:rPr lang="en-US" sz="1400" dirty="0"/>
              <a:t>Proposal is 2</a:t>
            </a:r>
            <a:r>
              <a:rPr lang="en-US" sz="1400" baseline="30000" dirty="0"/>
              <a:t>nd</a:t>
            </a:r>
            <a:r>
              <a:rPr lang="en-US" sz="1400" dirty="0"/>
              <a:t> proposed method with 2 STMVP candidates (coding efficiency/changes to VTM)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EE58-B38B-421C-AE5F-8DB63B7C5B0E}"/>
              </a:ext>
            </a:extLst>
          </p:cNvPr>
          <p:cNvSpPr/>
          <p:nvPr/>
        </p:nvSpPr>
        <p:spPr>
          <a:xfrm>
            <a:off x="2424853" y="3664373"/>
            <a:ext cx="1706880" cy="1354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95196E-2B5B-417A-81EF-87B061D9873B}"/>
              </a:ext>
            </a:extLst>
          </p:cNvPr>
          <p:cNvSpPr/>
          <p:nvPr/>
        </p:nvSpPr>
        <p:spPr>
          <a:xfrm>
            <a:off x="2431626" y="4666827"/>
            <a:ext cx="1706880" cy="298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769317-614A-49EE-9044-72D796418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48" y="1598507"/>
            <a:ext cx="7943808" cy="336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8380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Non-sub-block STMVP introduced in JVET-K0532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1" y="783959"/>
            <a:ext cx="2244213" cy="471357"/>
          </a:xfrm>
        </p:spPr>
        <p:txBody>
          <a:bodyPr wrap="square" numCol="1" anchor="t">
            <a:spAutoFit/>
          </a:bodyPr>
          <a:lstStyle/>
          <a:p>
            <a:pPr marL="0" lvl="1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JVET-K0532: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AB787F67-785F-42E4-8FDF-38AD45876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930" y="1403277"/>
            <a:ext cx="2982471" cy="197703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A816DD4-3E85-412B-BF6E-04A119D73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68" y="1291188"/>
            <a:ext cx="3357729" cy="2128435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5EF982EE-26A4-442F-AE13-7D889A4C0A04}"/>
              </a:ext>
            </a:extLst>
          </p:cNvPr>
          <p:cNvSpPr txBox="1">
            <a:spLocks/>
          </p:cNvSpPr>
          <p:nvPr/>
        </p:nvSpPr>
        <p:spPr bwMode="auto">
          <a:xfrm>
            <a:off x="5022809" y="783959"/>
            <a:ext cx="2244213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Wingdings" pitchFamily="2" charset="2"/>
              <a:buNone/>
            </a:pPr>
            <a:r>
              <a:rPr lang="en-US" sz="1800" b="1" dirty="0">
                <a:solidFill>
                  <a:schemeClr val="tx1"/>
                </a:solidFill>
              </a:rPr>
              <a:t>Test CE4.4.1: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6C06A551-6ACD-4903-99A1-E85406551A70}"/>
              </a:ext>
            </a:extLst>
          </p:cNvPr>
          <p:cNvSpPr txBox="1">
            <a:spLocks/>
          </p:cNvSpPr>
          <p:nvPr/>
        </p:nvSpPr>
        <p:spPr bwMode="auto">
          <a:xfrm>
            <a:off x="471492" y="3954749"/>
            <a:ext cx="8583613" cy="44057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dirty="0"/>
              <a:t>STMVP candidate = Average of the 1, 2 or 3 found available MV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Observations on non-sub-block STMVP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2564237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Most of the coding gain comes from using the averaged spatial MV predictor. </a:t>
            </a:r>
          </a:p>
          <a:p>
            <a:pPr lvl="1"/>
            <a:r>
              <a:rPr lang="en-US" sz="1400" dirty="0"/>
              <a:t>The temporal MV predictor brings about 0.1% gain. Can be improved through slight modification of TMVP derivation.</a:t>
            </a:r>
          </a:p>
          <a:p>
            <a:pPr lvl="1"/>
            <a:r>
              <a:rPr lang="en-US" sz="1400" dirty="0"/>
              <a:t>STMVP gain not sensitive to the position of the spatial MVPs. The spatial positions that give most gain are the left-middle (</a:t>
            </a:r>
            <a:r>
              <a:rPr lang="en-US" sz="1400" dirty="0" err="1"/>
              <a:t>Lmid</a:t>
            </a:r>
            <a:r>
              <a:rPr lang="en-US" sz="1400" dirty="0"/>
              <a:t>) and above-middle (Amid)</a:t>
            </a:r>
          </a:p>
          <a:p>
            <a:pPr lvl="1"/>
            <a:r>
              <a:rPr lang="en-US" sz="1400" dirty="0"/>
              <a:t>Considering several spatial positions on the left and above is almost useless. Gain very slightly affected by removing “Afar” and “</a:t>
            </a:r>
            <a:r>
              <a:rPr lang="en-US" sz="1400" dirty="0" err="1"/>
              <a:t>Lfar</a:t>
            </a:r>
            <a:r>
              <a:rPr lang="en-US" sz="1400" dirty="0"/>
              <a:t>” from the process.</a:t>
            </a:r>
          </a:p>
          <a:p>
            <a:pPr lvl="1"/>
            <a:endParaRPr lang="en-US" sz="1400" dirty="0"/>
          </a:p>
          <a:p>
            <a:pPr marL="523873" lvl="2" indent="-342900">
              <a:buFont typeface="+mj-lt"/>
              <a:buAutoNum type="arabicPeriod"/>
            </a:pPr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A16811-11AB-4379-974C-626ED8959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1" y="2647449"/>
            <a:ext cx="2982471" cy="19770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DF981E-5509-4621-AE16-E9E745B0C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248" y="2571750"/>
            <a:ext cx="3357729" cy="212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529750"/>
            <a:ext cx="8583613" cy="4918728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Goal:</a:t>
            </a:r>
          </a:p>
          <a:p>
            <a:pPr lvl="2"/>
            <a:r>
              <a:rPr lang="en-US" sz="1400" dirty="0"/>
              <a:t>Reduce the number of candidate positions to construct STMVP candidate</a:t>
            </a:r>
            <a:endParaRPr lang="en-US" sz="1600" dirty="0"/>
          </a:p>
          <a:p>
            <a:pPr lvl="1"/>
            <a:r>
              <a:rPr lang="en-US" sz="1400" dirty="0"/>
              <a:t>Proposal:</a:t>
            </a:r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One single position above and on the left of current PU: Amid and </a:t>
            </a:r>
            <a:r>
              <a:rPr lang="en-US" dirty="0" err="1"/>
              <a:t>Lmid</a:t>
            </a: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Slightly modify the position of the temporal candidate:</a:t>
            </a:r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sz="700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STMVP computed if at least 2 spatial-temporal candidate found</a:t>
            </a:r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ATMVP and STMVP moved to 3</a:t>
            </a:r>
            <a:r>
              <a:rPr lang="en-US" baseline="30000" dirty="0"/>
              <a:t>rd</a:t>
            </a:r>
            <a:r>
              <a:rPr lang="en-US" dirty="0"/>
              <a:t> position in the merge list</a:t>
            </a:r>
          </a:p>
          <a:p>
            <a:pPr marL="523873" lvl="2" indent="-342900">
              <a:buFont typeface="+mj-lt"/>
              <a:buAutoNum type="arabicPeriod"/>
            </a:pPr>
            <a:endParaRPr lang="fr-F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F71C21-D44E-44CF-85E3-6D5D3FA745C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45" y="1684005"/>
            <a:ext cx="1849868" cy="913212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204145-FEAC-4E75-8E07-E044EBAC07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53" y="3047345"/>
            <a:ext cx="3849646" cy="1390217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FAD12D-D1D9-483D-A4C8-C4118A595B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66" y="1663314"/>
            <a:ext cx="2248743" cy="101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9641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</a:t>
            </a:r>
            <a:endParaRPr lang="en-US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71A03E7-933C-49B7-A8CA-45F56EBE3616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74015C-4A1C-485F-BE21-79FA8B3F6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267" y="1205035"/>
            <a:ext cx="3426884" cy="13905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DD7EFB-95DE-48E4-863D-8745417B7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361" y="1205035"/>
            <a:ext cx="3426884" cy="1390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951EF0-6FEC-4029-A805-238FDC8FA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265" y="3366231"/>
            <a:ext cx="3426886" cy="1390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542EC-ECCB-4417-B9B7-C7F815ED7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9361" y="3366231"/>
            <a:ext cx="3426886" cy="13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42AC7-063A-499E-AEF5-19E41124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5BFBC28-C919-4794-BCB5-D5772A871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size=8 with 2 STMVP candidates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22A26B5-FB5D-4E1E-8B50-B0EB5506C3CE}"/>
              </a:ext>
            </a:extLst>
          </p:cNvPr>
          <p:cNvGrpSpPr/>
          <p:nvPr/>
        </p:nvGrpSpPr>
        <p:grpSpPr>
          <a:xfrm>
            <a:off x="521875" y="1551505"/>
            <a:ext cx="2763192" cy="2415942"/>
            <a:chOff x="535977" y="1302204"/>
            <a:chExt cx="2925984" cy="2597510"/>
          </a:xfrm>
        </p:grpSpPr>
        <p:sp>
          <p:nvSpPr>
            <p:cNvPr id="62" name="テキスト ボックス 23">
              <a:extLst>
                <a:ext uri="{FF2B5EF4-FFF2-40B4-BE49-F238E27FC236}">
                  <a16:creationId xmlns:a16="http://schemas.microsoft.com/office/drawing/2014/main" id="{4A6F0964-3869-421D-A80E-CF6E4C3E4AF1}"/>
                </a:ext>
              </a:extLst>
            </p:cNvPr>
            <p:cNvSpPr txBox="1"/>
            <p:nvPr/>
          </p:nvSpPr>
          <p:spPr>
            <a:xfrm>
              <a:off x="3160525" y="2552364"/>
              <a:ext cx="3014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A81376-8577-43FF-B6F3-59EF90520F34}"/>
                </a:ext>
              </a:extLst>
            </p:cNvPr>
            <p:cNvGrpSpPr/>
            <p:nvPr/>
          </p:nvGrpSpPr>
          <p:grpSpPr>
            <a:xfrm>
              <a:off x="535977" y="1302204"/>
              <a:ext cx="2883951" cy="2597510"/>
              <a:chOff x="535977" y="1302204"/>
              <a:chExt cx="2883951" cy="2597510"/>
            </a:xfrm>
          </p:grpSpPr>
          <p:sp>
            <p:nvSpPr>
              <p:cNvPr id="54" name="正方形/長方形 18">
                <a:extLst>
                  <a:ext uri="{FF2B5EF4-FFF2-40B4-BE49-F238E27FC236}">
                    <a16:creationId xmlns:a16="http://schemas.microsoft.com/office/drawing/2014/main" id="{10092EDD-CE26-4AB2-8707-1F0288DA5E36}"/>
                  </a:ext>
                </a:extLst>
              </p:cNvPr>
              <p:cNvSpPr/>
              <p:nvPr/>
            </p:nvSpPr>
            <p:spPr>
              <a:xfrm>
                <a:off x="1961748" y="1727878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正方形/長方形 19">
                <a:extLst>
                  <a:ext uri="{FF2B5EF4-FFF2-40B4-BE49-F238E27FC236}">
                    <a16:creationId xmlns:a16="http://schemas.microsoft.com/office/drawing/2014/main" id="{B5671972-16FC-44EF-AD38-549486C37FDA}"/>
                  </a:ext>
                </a:extLst>
              </p:cNvPr>
              <p:cNvSpPr/>
              <p:nvPr/>
            </p:nvSpPr>
            <p:spPr>
              <a:xfrm>
                <a:off x="2498597" y="1600102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正方形/長方形 20">
                <a:extLst>
                  <a:ext uri="{FF2B5EF4-FFF2-40B4-BE49-F238E27FC236}">
                    <a16:creationId xmlns:a16="http://schemas.microsoft.com/office/drawing/2014/main" id="{D10D611D-3D29-4387-9EF5-A77FE5C5BDAF}"/>
                  </a:ext>
                </a:extLst>
              </p:cNvPr>
              <p:cNvSpPr/>
              <p:nvPr/>
            </p:nvSpPr>
            <p:spPr>
              <a:xfrm rot="5400000">
                <a:off x="1830754" y="2235764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テキスト ボックス 21">
                <a:extLst>
                  <a:ext uri="{FF2B5EF4-FFF2-40B4-BE49-F238E27FC236}">
                    <a16:creationId xmlns:a16="http://schemas.microsoft.com/office/drawing/2014/main" id="{8BE24BFB-D773-449F-A3FC-F3433545E0E1}"/>
                  </a:ext>
                </a:extLst>
              </p:cNvPr>
              <p:cNvSpPr txBox="1"/>
              <p:nvPr/>
            </p:nvSpPr>
            <p:spPr>
              <a:xfrm>
                <a:off x="2172869" y="1708901"/>
                <a:ext cx="83606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テキスト ボックス 23">
                <a:extLst>
                  <a:ext uri="{FF2B5EF4-FFF2-40B4-BE49-F238E27FC236}">
                    <a16:creationId xmlns:a16="http://schemas.microsoft.com/office/drawing/2014/main" id="{AAF36EDC-14D7-4BFB-AD5C-5469D55D4F0E}"/>
                  </a:ext>
                </a:extLst>
              </p:cNvPr>
              <p:cNvSpPr txBox="1"/>
              <p:nvPr/>
            </p:nvSpPr>
            <p:spPr>
              <a:xfrm>
                <a:off x="1927227" y="2212869"/>
                <a:ext cx="449538" cy="246221"/>
              </a:xfrm>
              <a:prstGeom prst="rect">
                <a:avLst/>
              </a:prstGeom>
              <a:noFill/>
            </p:spPr>
            <p:txBody>
              <a:bodyPr wrap="square" rIns="36000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テキスト ボックス 14">
                <a:extLst>
                  <a:ext uri="{FF2B5EF4-FFF2-40B4-BE49-F238E27FC236}">
                    <a16:creationId xmlns:a16="http://schemas.microsoft.com/office/drawing/2014/main" id="{16E51C20-F072-4D4E-B9CC-D4F8CA7A09B1}"/>
                  </a:ext>
                </a:extLst>
              </p:cNvPr>
              <p:cNvSpPr txBox="1"/>
              <p:nvPr/>
            </p:nvSpPr>
            <p:spPr>
              <a:xfrm>
                <a:off x="1770123" y="1302204"/>
                <a:ext cx="159115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nPbW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/2, -1)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テキスト ボックス 16">
                <a:extLst>
                  <a:ext uri="{FF2B5EF4-FFF2-40B4-BE49-F238E27FC236}">
                    <a16:creationId xmlns:a16="http://schemas.microsoft.com/office/drawing/2014/main" id="{7456A710-623F-43E0-96E0-D6D37F2A98F8}"/>
                  </a:ext>
                </a:extLst>
              </p:cNvPr>
              <p:cNvSpPr txBox="1"/>
              <p:nvPr/>
            </p:nvSpPr>
            <p:spPr>
              <a:xfrm>
                <a:off x="832023" y="2164370"/>
                <a:ext cx="1045357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(-1, 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nPbH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正方形/長方形 20">
                <a:extLst>
                  <a:ext uri="{FF2B5EF4-FFF2-40B4-BE49-F238E27FC236}">
                    <a16:creationId xmlns:a16="http://schemas.microsoft.com/office/drawing/2014/main" id="{B13FE8EE-C422-4660-9E8B-585F08F12284}"/>
                  </a:ext>
                </a:extLst>
              </p:cNvPr>
              <p:cNvSpPr/>
              <p:nvPr/>
            </p:nvSpPr>
            <p:spPr>
              <a:xfrm rot="5400000">
                <a:off x="3038663" y="2746868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Connector: Curved 65">
                <a:extLst>
                  <a:ext uri="{FF2B5EF4-FFF2-40B4-BE49-F238E27FC236}">
                    <a16:creationId xmlns:a16="http://schemas.microsoft.com/office/drawing/2014/main" id="{CECA31F9-CB80-45B1-879E-12E02BEEB54A}"/>
                  </a:ext>
                </a:extLst>
              </p:cNvPr>
              <p:cNvCxnSpPr>
                <a:cxnSpLocks/>
                <a:stCxn id="56" idx="3"/>
              </p:cNvCxnSpPr>
              <p:nvPr/>
            </p:nvCxnSpPr>
            <p:spPr>
              <a:xfrm rot="5400000">
                <a:off x="828948" y="2542058"/>
                <a:ext cx="1240995" cy="890395"/>
              </a:xfrm>
              <a:prstGeom prst="curvedConnector3">
                <a:avLst>
                  <a:gd name="adj1" fmla="val 1242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or: Curved 66">
                <a:extLst>
                  <a:ext uri="{FF2B5EF4-FFF2-40B4-BE49-F238E27FC236}">
                    <a16:creationId xmlns:a16="http://schemas.microsoft.com/office/drawing/2014/main" id="{65486484-298D-41C9-9739-B91F9A8EAE0B}"/>
                  </a:ext>
                </a:extLst>
              </p:cNvPr>
              <p:cNvCxnSpPr>
                <a:cxnSpLocks/>
                <a:stCxn id="57" idx="0"/>
              </p:cNvCxnSpPr>
              <p:nvPr/>
            </p:nvCxnSpPr>
            <p:spPr>
              <a:xfrm rot="16200000" flipH="1" flipV="1">
                <a:off x="962663" y="1979514"/>
                <a:ext cx="1898850" cy="1357624"/>
              </a:xfrm>
              <a:prstGeom prst="curvedConnector3">
                <a:avLst>
                  <a:gd name="adj1" fmla="val 51455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or: Curved 67">
                <a:extLst>
                  <a:ext uri="{FF2B5EF4-FFF2-40B4-BE49-F238E27FC236}">
                    <a16:creationId xmlns:a16="http://schemas.microsoft.com/office/drawing/2014/main" id="{D91DF257-D587-43DE-8754-2967463F9769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 rot="10800000" flipV="1">
                <a:off x="1469493" y="2813974"/>
                <a:ext cx="1565953" cy="793778"/>
              </a:xfrm>
              <a:prstGeom prst="curvedConnector3">
                <a:avLst>
                  <a:gd name="adj1" fmla="val 7861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テキスト ボックス 23">
                <a:extLst>
                  <a:ext uri="{FF2B5EF4-FFF2-40B4-BE49-F238E27FC236}">
                    <a16:creationId xmlns:a16="http://schemas.microsoft.com/office/drawing/2014/main" id="{40C58438-4A11-42D8-B1EA-2E2E10D7A610}"/>
                  </a:ext>
                </a:extLst>
              </p:cNvPr>
              <p:cNvSpPr txBox="1"/>
              <p:nvPr/>
            </p:nvSpPr>
            <p:spPr>
              <a:xfrm>
                <a:off x="535977" y="3653493"/>
                <a:ext cx="139125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1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9" name="Connector: Curved 78">
                <a:extLst>
                  <a:ext uri="{FF2B5EF4-FFF2-40B4-BE49-F238E27FC236}">
                    <a16:creationId xmlns:a16="http://schemas.microsoft.com/office/drawing/2014/main" id="{4D3921FF-CD1C-41A5-B152-E1D5337109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624048" y="2679353"/>
                <a:ext cx="1211422" cy="638461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or: Curved 79">
                <a:extLst>
                  <a:ext uri="{FF2B5EF4-FFF2-40B4-BE49-F238E27FC236}">
                    <a16:creationId xmlns:a16="http://schemas.microsoft.com/office/drawing/2014/main" id="{564C6980-3192-4CA4-82A5-6AF9A1580D75}"/>
                  </a:ext>
                </a:extLst>
              </p:cNvPr>
              <p:cNvCxnSpPr>
                <a:cxnSpLocks/>
                <a:stCxn id="57" idx="2"/>
              </p:cNvCxnSpPr>
              <p:nvPr/>
            </p:nvCxnSpPr>
            <p:spPr>
              <a:xfrm rot="16200000" flipH="1">
                <a:off x="1833015" y="2713007"/>
                <a:ext cx="1649173" cy="133402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テキスト ボックス 23">
                <a:extLst>
                  <a:ext uri="{FF2B5EF4-FFF2-40B4-BE49-F238E27FC236}">
                    <a16:creationId xmlns:a16="http://schemas.microsoft.com/office/drawing/2014/main" id="{D63CA574-F2DF-4E6A-AD92-FF0AE233992C}"/>
                  </a:ext>
                </a:extLst>
              </p:cNvPr>
              <p:cNvSpPr txBox="1"/>
              <p:nvPr/>
            </p:nvSpPr>
            <p:spPr>
              <a:xfrm>
                <a:off x="2028678" y="3653493"/>
                <a:ext cx="139125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2</a:t>
                </a:r>
                <a:endParaRPr kumimoji="0" lang="ja-JP" altLang="en-US" sz="10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06449E8-82AB-4D51-AF92-CEBA72D37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42" y="1774319"/>
            <a:ext cx="4018208" cy="163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629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Further simplification (2</a:t>
            </a:r>
            <a:r>
              <a:rPr lang="en-US" b="1" baseline="30000" dirty="0"/>
              <a:t>nd</a:t>
            </a:r>
            <a:r>
              <a:rPr lang="en-US" b="1" dirty="0"/>
              <a:t> method)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814F9A-3AA5-4ADE-A7C3-CBB6CB3ACF70}"/>
              </a:ext>
            </a:extLst>
          </p:cNvPr>
          <p:cNvGrpSpPr/>
          <p:nvPr/>
        </p:nvGrpSpPr>
        <p:grpSpPr>
          <a:xfrm>
            <a:off x="2594187" y="2825196"/>
            <a:ext cx="2492588" cy="1356320"/>
            <a:chOff x="2316479" y="1779020"/>
            <a:chExt cx="2732479" cy="1508240"/>
          </a:xfrm>
        </p:grpSpPr>
        <p:sp>
          <p:nvSpPr>
            <p:cNvPr id="9" name="テキスト ボックス 14">
              <a:extLst>
                <a:ext uri="{FF2B5EF4-FFF2-40B4-BE49-F238E27FC236}">
                  <a16:creationId xmlns:a16="http://schemas.microsoft.com/office/drawing/2014/main" id="{34D2182B-2C8D-4ADD-A0D1-90AC9143016E}"/>
                </a:ext>
              </a:extLst>
            </p:cNvPr>
            <p:cNvSpPr txBox="1"/>
            <p:nvPr/>
          </p:nvSpPr>
          <p:spPr>
            <a:xfrm>
              <a:off x="3975260" y="1779020"/>
              <a:ext cx="1073698" cy="290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(nPbW-1, -1)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9444E4D-CE0B-4190-ABE1-F7583EB42194}"/>
                </a:ext>
              </a:extLst>
            </p:cNvPr>
            <p:cNvGrpSpPr/>
            <p:nvPr/>
          </p:nvGrpSpPr>
          <p:grpSpPr>
            <a:xfrm>
              <a:off x="2316479" y="2074235"/>
              <a:ext cx="2382551" cy="1213025"/>
              <a:chOff x="2316479" y="2074235"/>
              <a:chExt cx="2382551" cy="1213025"/>
            </a:xfrm>
          </p:grpSpPr>
          <p:sp>
            <p:nvSpPr>
              <p:cNvPr id="4" name="正方形/長方形 18">
                <a:extLst>
                  <a:ext uri="{FF2B5EF4-FFF2-40B4-BE49-F238E27FC236}">
                    <a16:creationId xmlns:a16="http://schemas.microsoft.com/office/drawing/2014/main" id="{38AEAAAE-4824-4A07-9FFE-864D056B74AD}"/>
                  </a:ext>
                </a:extLst>
              </p:cNvPr>
              <p:cNvSpPr/>
              <p:nvPr/>
            </p:nvSpPr>
            <p:spPr>
              <a:xfrm>
                <a:off x="3492518" y="2202011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" name="正方形/長方形 19">
                <a:extLst>
                  <a:ext uri="{FF2B5EF4-FFF2-40B4-BE49-F238E27FC236}">
                    <a16:creationId xmlns:a16="http://schemas.microsoft.com/office/drawing/2014/main" id="{176EE6F5-2CFA-473B-AF8C-F374439EC2B9}"/>
                  </a:ext>
                </a:extLst>
              </p:cNvPr>
              <p:cNvSpPr/>
              <p:nvPr/>
            </p:nvSpPr>
            <p:spPr>
              <a:xfrm>
                <a:off x="4445003" y="2074235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" name="正方形/長方形 20">
                <a:extLst>
                  <a:ext uri="{FF2B5EF4-FFF2-40B4-BE49-F238E27FC236}">
                    <a16:creationId xmlns:a16="http://schemas.microsoft.com/office/drawing/2014/main" id="{69CF2060-DF50-42F3-9D31-B433DDEB9003}"/>
                  </a:ext>
                </a:extLst>
              </p:cNvPr>
              <p:cNvSpPr/>
              <p:nvPr/>
            </p:nvSpPr>
            <p:spPr>
              <a:xfrm rot="5400000">
                <a:off x="3342024" y="3091511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テキスト ボックス 21">
                <a:extLst>
                  <a:ext uri="{FF2B5EF4-FFF2-40B4-BE49-F238E27FC236}">
                    <a16:creationId xmlns:a16="http://schemas.microsoft.com/office/drawing/2014/main" id="{E61616B4-13EF-4F8E-BA55-73853E43A642}"/>
                  </a:ext>
                </a:extLst>
              </p:cNvPr>
              <p:cNvSpPr txBox="1"/>
              <p:nvPr/>
            </p:nvSpPr>
            <p:spPr>
              <a:xfrm>
                <a:off x="4211785" y="2190123"/>
                <a:ext cx="487245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kern="0" dirty="0">
                    <a:solidFill>
                      <a:prstClr val="black"/>
                    </a:solidFill>
                  </a:rPr>
                  <a:t>B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1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テキスト ボックス 23">
                <a:extLst>
                  <a:ext uri="{FF2B5EF4-FFF2-40B4-BE49-F238E27FC236}">
                    <a16:creationId xmlns:a16="http://schemas.microsoft.com/office/drawing/2014/main" id="{EE9A583A-26A5-4EBB-9F31-2EE9445642FD}"/>
                  </a:ext>
                </a:extLst>
              </p:cNvPr>
              <p:cNvSpPr txBox="1"/>
              <p:nvPr/>
            </p:nvSpPr>
            <p:spPr>
              <a:xfrm>
                <a:off x="3479518" y="2974497"/>
                <a:ext cx="714472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A1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テキスト ボックス 16">
                <a:extLst>
                  <a:ext uri="{FF2B5EF4-FFF2-40B4-BE49-F238E27FC236}">
                    <a16:creationId xmlns:a16="http://schemas.microsoft.com/office/drawing/2014/main" id="{AE659E19-9834-4222-AE25-489A28216D3F}"/>
                  </a:ext>
                </a:extLst>
              </p:cNvPr>
              <p:cNvSpPr txBox="1"/>
              <p:nvPr/>
            </p:nvSpPr>
            <p:spPr>
              <a:xfrm>
                <a:off x="2316479" y="3004903"/>
                <a:ext cx="1030223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(-1, nPbH-1)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D6B3B05-9EE7-46CA-91DC-783CA2002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1805055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Goal: share candidates with usual merge modes</a:t>
            </a:r>
          </a:p>
          <a:p>
            <a:pPr lvl="1"/>
            <a:r>
              <a:rPr lang="en-US" sz="1400" dirty="0"/>
              <a:t>The spatial MV predictor positions A1 and B1 are used instead of Amid and </a:t>
            </a:r>
            <a:r>
              <a:rPr lang="en-US" sz="1400" dirty="0" err="1"/>
              <a:t>Lmid</a:t>
            </a:r>
            <a:r>
              <a:rPr lang="en-US" sz="1400" dirty="0"/>
              <a:t>. </a:t>
            </a:r>
          </a:p>
          <a:p>
            <a:pPr lvl="1"/>
            <a:r>
              <a:rPr lang="en-US" sz="1400" dirty="0"/>
              <a:t>The modified TMVP predictor derivation, described in section 2.1, is also applied in the usual TMVP merge mode. </a:t>
            </a:r>
          </a:p>
          <a:p>
            <a:pPr marL="180973" lvl="2" indent="0">
              <a:buNone/>
            </a:pPr>
            <a:r>
              <a:rPr lang="en-US" sz="1400" dirty="0"/>
              <a:t>This reduces the number of temporal predictors from 2 to 1 in the worst-case scenario of the decoding process.</a:t>
            </a:r>
          </a:p>
        </p:txBody>
      </p:sp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 (2</a:t>
            </a:r>
            <a:r>
              <a:rPr lang="en-US" b="1" baseline="30000" dirty="0">
                <a:cs typeface="Arial"/>
              </a:rPr>
              <a:t>nd</a:t>
            </a:r>
            <a:r>
              <a:rPr lang="en-US" b="1" dirty="0">
                <a:cs typeface="Arial"/>
              </a:rPr>
              <a:t> method)</a:t>
            </a:r>
            <a:endParaRPr lang="en-US" b="1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D43DCC-24F3-47A9-AB62-5BF230127096}"/>
              </a:ext>
            </a:extLst>
          </p:cNvPr>
          <p:cNvSpPr txBox="1">
            <a:spLocks/>
          </p:cNvSpPr>
          <p:nvPr/>
        </p:nvSpPr>
        <p:spPr bwMode="auto">
          <a:xfrm>
            <a:off x="381001" y="675363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C7D78B-242B-471E-9C91-BE73362F6CC1}"/>
              </a:ext>
            </a:extLst>
          </p:cNvPr>
          <p:cNvSpPr txBox="1">
            <a:spLocks/>
          </p:cNvSpPr>
          <p:nvPr/>
        </p:nvSpPr>
        <p:spPr bwMode="auto">
          <a:xfrm>
            <a:off x="381001" y="2753545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522F52-84EA-4945-AAF2-A7E6562B8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190" y="1146722"/>
            <a:ext cx="3430867" cy="1392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A64C59-C8FC-4DFA-872D-216ADC4F3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770" y="1139947"/>
            <a:ext cx="3430867" cy="1392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61C09C-2864-4590-81B3-9FE329B6A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89" y="3314237"/>
            <a:ext cx="3430867" cy="1392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03C45D-05A4-4FE0-9728-17B57E215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770" y="3307464"/>
            <a:ext cx="3430867" cy="139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42AC7-063A-499E-AEF5-19E41124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 (2</a:t>
            </a:r>
            <a:r>
              <a:rPr lang="en-US" b="1" baseline="30000" dirty="0">
                <a:cs typeface="Arial"/>
              </a:rPr>
              <a:t>nd</a:t>
            </a:r>
            <a:r>
              <a:rPr lang="en-US" b="1" dirty="0">
                <a:cs typeface="Arial"/>
              </a:rPr>
              <a:t> method)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5BFBC28-C919-4794-BCB5-D5772A871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size=8 with 2 STMVP candidates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22A26B5-FB5D-4E1E-8B50-B0EB5506C3CE}"/>
              </a:ext>
            </a:extLst>
          </p:cNvPr>
          <p:cNvGrpSpPr/>
          <p:nvPr/>
        </p:nvGrpSpPr>
        <p:grpSpPr>
          <a:xfrm>
            <a:off x="521875" y="1551505"/>
            <a:ext cx="2763192" cy="2415942"/>
            <a:chOff x="535977" y="1302204"/>
            <a:chExt cx="2925984" cy="2597510"/>
          </a:xfrm>
        </p:grpSpPr>
        <p:sp>
          <p:nvSpPr>
            <p:cNvPr id="62" name="テキスト ボックス 23">
              <a:extLst>
                <a:ext uri="{FF2B5EF4-FFF2-40B4-BE49-F238E27FC236}">
                  <a16:creationId xmlns:a16="http://schemas.microsoft.com/office/drawing/2014/main" id="{4A6F0964-3869-421D-A80E-CF6E4C3E4AF1}"/>
                </a:ext>
              </a:extLst>
            </p:cNvPr>
            <p:cNvSpPr txBox="1"/>
            <p:nvPr/>
          </p:nvSpPr>
          <p:spPr>
            <a:xfrm>
              <a:off x="3160525" y="2552364"/>
              <a:ext cx="3014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A81376-8577-43FF-B6F3-59EF90520F34}"/>
                </a:ext>
              </a:extLst>
            </p:cNvPr>
            <p:cNvGrpSpPr/>
            <p:nvPr/>
          </p:nvGrpSpPr>
          <p:grpSpPr>
            <a:xfrm>
              <a:off x="535977" y="1302204"/>
              <a:ext cx="2883951" cy="2597510"/>
              <a:chOff x="535977" y="1302204"/>
              <a:chExt cx="2883951" cy="2597510"/>
            </a:xfrm>
          </p:grpSpPr>
          <p:sp>
            <p:nvSpPr>
              <p:cNvPr id="54" name="正方形/長方形 18">
                <a:extLst>
                  <a:ext uri="{FF2B5EF4-FFF2-40B4-BE49-F238E27FC236}">
                    <a16:creationId xmlns:a16="http://schemas.microsoft.com/office/drawing/2014/main" id="{10092EDD-CE26-4AB2-8707-1F0288DA5E36}"/>
                  </a:ext>
                </a:extLst>
              </p:cNvPr>
              <p:cNvSpPr/>
              <p:nvPr/>
            </p:nvSpPr>
            <p:spPr>
              <a:xfrm>
                <a:off x="1961748" y="1727878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正方形/長方形 19">
                <a:extLst>
                  <a:ext uri="{FF2B5EF4-FFF2-40B4-BE49-F238E27FC236}">
                    <a16:creationId xmlns:a16="http://schemas.microsoft.com/office/drawing/2014/main" id="{B5671972-16FC-44EF-AD38-549486C37FDA}"/>
                  </a:ext>
                </a:extLst>
              </p:cNvPr>
              <p:cNvSpPr/>
              <p:nvPr/>
            </p:nvSpPr>
            <p:spPr>
              <a:xfrm>
                <a:off x="2498597" y="1600102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正方形/長方形 20">
                <a:extLst>
                  <a:ext uri="{FF2B5EF4-FFF2-40B4-BE49-F238E27FC236}">
                    <a16:creationId xmlns:a16="http://schemas.microsoft.com/office/drawing/2014/main" id="{D10D611D-3D29-4387-9EF5-A77FE5C5BDAF}"/>
                  </a:ext>
                </a:extLst>
              </p:cNvPr>
              <p:cNvSpPr/>
              <p:nvPr/>
            </p:nvSpPr>
            <p:spPr>
              <a:xfrm rot="5400000">
                <a:off x="1830754" y="2235764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テキスト ボックス 21">
                <a:extLst>
                  <a:ext uri="{FF2B5EF4-FFF2-40B4-BE49-F238E27FC236}">
                    <a16:creationId xmlns:a16="http://schemas.microsoft.com/office/drawing/2014/main" id="{8BE24BFB-D773-449F-A3FC-F3433545E0E1}"/>
                  </a:ext>
                </a:extLst>
              </p:cNvPr>
              <p:cNvSpPr txBox="1"/>
              <p:nvPr/>
            </p:nvSpPr>
            <p:spPr>
              <a:xfrm>
                <a:off x="2172869" y="1708901"/>
                <a:ext cx="83606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テキスト ボックス 23">
                <a:extLst>
                  <a:ext uri="{FF2B5EF4-FFF2-40B4-BE49-F238E27FC236}">
                    <a16:creationId xmlns:a16="http://schemas.microsoft.com/office/drawing/2014/main" id="{AAF36EDC-14D7-4BFB-AD5C-5469D55D4F0E}"/>
                  </a:ext>
                </a:extLst>
              </p:cNvPr>
              <p:cNvSpPr txBox="1"/>
              <p:nvPr/>
            </p:nvSpPr>
            <p:spPr>
              <a:xfrm>
                <a:off x="1927227" y="2212869"/>
                <a:ext cx="449538" cy="246221"/>
              </a:xfrm>
              <a:prstGeom prst="rect">
                <a:avLst/>
              </a:prstGeom>
              <a:noFill/>
            </p:spPr>
            <p:txBody>
              <a:bodyPr wrap="square" rIns="36000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テキスト ボックス 14">
                <a:extLst>
                  <a:ext uri="{FF2B5EF4-FFF2-40B4-BE49-F238E27FC236}">
                    <a16:creationId xmlns:a16="http://schemas.microsoft.com/office/drawing/2014/main" id="{16E51C20-F072-4D4E-B9CC-D4F8CA7A09B1}"/>
                  </a:ext>
                </a:extLst>
              </p:cNvPr>
              <p:cNvSpPr txBox="1"/>
              <p:nvPr/>
            </p:nvSpPr>
            <p:spPr>
              <a:xfrm>
                <a:off x="1770123" y="1302204"/>
                <a:ext cx="159115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nPbW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/2, -1)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テキスト ボックス 16">
                <a:extLst>
                  <a:ext uri="{FF2B5EF4-FFF2-40B4-BE49-F238E27FC236}">
                    <a16:creationId xmlns:a16="http://schemas.microsoft.com/office/drawing/2014/main" id="{7456A710-623F-43E0-96E0-D6D37F2A98F8}"/>
                  </a:ext>
                </a:extLst>
              </p:cNvPr>
              <p:cNvSpPr txBox="1"/>
              <p:nvPr/>
            </p:nvSpPr>
            <p:spPr>
              <a:xfrm>
                <a:off x="832023" y="2164370"/>
                <a:ext cx="1045357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(-1, 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nPbH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正方形/長方形 20">
                <a:extLst>
                  <a:ext uri="{FF2B5EF4-FFF2-40B4-BE49-F238E27FC236}">
                    <a16:creationId xmlns:a16="http://schemas.microsoft.com/office/drawing/2014/main" id="{B13FE8EE-C422-4660-9E8B-585F08F12284}"/>
                  </a:ext>
                </a:extLst>
              </p:cNvPr>
              <p:cNvSpPr/>
              <p:nvPr/>
            </p:nvSpPr>
            <p:spPr>
              <a:xfrm rot="5400000">
                <a:off x="3038663" y="2746868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Connector: Curved 65">
                <a:extLst>
                  <a:ext uri="{FF2B5EF4-FFF2-40B4-BE49-F238E27FC236}">
                    <a16:creationId xmlns:a16="http://schemas.microsoft.com/office/drawing/2014/main" id="{CECA31F9-CB80-45B1-879E-12E02BEEB54A}"/>
                  </a:ext>
                </a:extLst>
              </p:cNvPr>
              <p:cNvCxnSpPr>
                <a:cxnSpLocks/>
                <a:stCxn id="56" idx="3"/>
              </p:cNvCxnSpPr>
              <p:nvPr/>
            </p:nvCxnSpPr>
            <p:spPr>
              <a:xfrm rot="5400000">
                <a:off x="828948" y="2542058"/>
                <a:ext cx="1240995" cy="890395"/>
              </a:xfrm>
              <a:prstGeom prst="curvedConnector3">
                <a:avLst>
                  <a:gd name="adj1" fmla="val 1242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or: Curved 66">
                <a:extLst>
                  <a:ext uri="{FF2B5EF4-FFF2-40B4-BE49-F238E27FC236}">
                    <a16:creationId xmlns:a16="http://schemas.microsoft.com/office/drawing/2014/main" id="{65486484-298D-41C9-9739-B91F9A8EAE0B}"/>
                  </a:ext>
                </a:extLst>
              </p:cNvPr>
              <p:cNvCxnSpPr>
                <a:cxnSpLocks/>
                <a:stCxn id="57" idx="0"/>
              </p:cNvCxnSpPr>
              <p:nvPr/>
            </p:nvCxnSpPr>
            <p:spPr>
              <a:xfrm rot="16200000" flipH="1" flipV="1">
                <a:off x="962663" y="1979514"/>
                <a:ext cx="1898850" cy="1357624"/>
              </a:xfrm>
              <a:prstGeom prst="curvedConnector3">
                <a:avLst>
                  <a:gd name="adj1" fmla="val 51455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or: Curved 67">
                <a:extLst>
                  <a:ext uri="{FF2B5EF4-FFF2-40B4-BE49-F238E27FC236}">
                    <a16:creationId xmlns:a16="http://schemas.microsoft.com/office/drawing/2014/main" id="{D91DF257-D587-43DE-8754-2967463F9769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 rot="10800000" flipV="1">
                <a:off x="1469493" y="2813974"/>
                <a:ext cx="1565953" cy="793778"/>
              </a:xfrm>
              <a:prstGeom prst="curvedConnector3">
                <a:avLst>
                  <a:gd name="adj1" fmla="val 7861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テキスト ボックス 23">
                <a:extLst>
                  <a:ext uri="{FF2B5EF4-FFF2-40B4-BE49-F238E27FC236}">
                    <a16:creationId xmlns:a16="http://schemas.microsoft.com/office/drawing/2014/main" id="{40C58438-4A11-42D8-B1EA-2E2E10D7A610}"/>
                  </a:ext>
                </a:extLst>
              </p:cNvPr>
              <p:cNvSpPr txBox="1"/>
              <p:nvPr/>
            </p:nvSpPr>
            <p:spPr>
              <a:xfrm>
                <a:off x="535977" y="3653493"/>
                <a:ext cx="139125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1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9" name="Connector: Curved 78">
                <a:extLst>
                  <a:ext uri="{FF2B5EF4-FFF2-40B4-BE49-F238E27FC236}">
                    <a16:creationId xmlns:a16="http://schemas.microsoft.com/office/drawing/2014/main" id="{4D3921FF-CD1C-41A5-B152-E1D5337109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624048" y="2679353"/>
                <a:ext cx="1211422" cy="638461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or: Curved 79">
                <a:extLst>
                  <a:ext uri="{FF2B5EF4-FFF2-40B4-BE49-F238E27FC236}">
                    <a16:creationId xmlns:a16="http://schemas.microsoft.com/office/drawing/2014/main" id="{564C6980-3192-4CA4-82A5-6AF9A1580D75}"/>
                  </a:ext>
                </a:extLst>
              </p:cNvPr>
              <p:cNvCxnSpPr>
                <a:cxnSpLocks/>
                <a:stCxn id="57" idx="2"/>
              </p:cNvCxnSpPr>
              <p:nvPr/>
            </p:nvCxnSpPr>
            <p:spPr>
              <a:xfrm rot="16200000" flipH="1">
                <a:off x="1833015" y="2713007"/>
                <a:ext cx="1649173" cy="133402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テキスト ボックス 23">
                <a:extLst>
                  <a:ext uri="{FF2B5EF4-FFF2-40B4-BE49-F238E27FC236}">
                    <a16:creationId xmlns:a16="http://schemas.microsoft.com/office/drawing/2014/main" id="{D63CA574-F2DF-4E6A-AD92-FF0AE233992C}"/>
                  </a:ext>
                </a:extLst>
              </p:cNvPr>
              <p:cNvSpPr txBox="1"/>
              <p:nvPr/>
            </p:nvSpPr>
            <p:spPr>
              <a:xfrm>
                <a:off x="2028678" y="3653493"/>
                <a:ext cx="139125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2</a:t>
                </a:r>
                <a:endParaRPr kumimoji="0" lang="ja-JP" altLang="en-US" sz="10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636BD6A-2D24-46D0-8303-AD5761553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361" y="1413780"/>
            <a:ext cx="3430867" cy="13921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D65BC0-B823-47FF-9460-56153D46D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361" y="3017024"/>
            <a:ext cx="3430867" cy="139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168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518</Words>
  <Application>Microsoft Office PowerPoint</Application>
  <PresentationFormat>On-screen Show (16:9)</PresentationFormat>
  <Paragraphs>77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</vt:lpstr>
      <vt:lpstr>2013_Technicolor</vt:lpstr>
      <vt:lpstr>JVET-L0207 CE 4 related: simplified non-sub-block STMVP</vt:lpstr>
      <vt:lpstr>Non-sub-block STMVP introduced in JVET-K0532</vt:lpstr>
      <vt:lpstr>Observations on non-sub-block STMVP</vt:lpstr>
      <vt:lpstr>Proposed method</vt:lpstr>
      <vt:lpstr>Results over VTM-2.0.1</vt:lpstr>
      <vt:lpstr>Results over VTM-2.0.1</vt:lpstr>
      <vt:lpstr>Further simplification (2nd method)</vt:lpstr>
      <vt:lpstr>Results over VTM-2.0.1 (2nd method)</vt:lpstr>
      <vt:lpstr>Results over VTM-2.0.1 (2nd method)</vt:lpstr>
      <vt:lpstr>Combination with HMVP (CE4.4.7+STMVP)</vt:lpstr>
      <vt:lpstr>Combination with Long-distance Merge and HMVP (CE4.4.2+CE4.4.7+STMVP)</vt:lpstr>
      <vt:lpstr>Combination with Long-distance Merge and HMVP (CE4.4.2+CE4.4.7+STMVP)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2018-10-03T03:48:14Z</dcterms:modified>
</cp:coreProperties>
</file>