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415" r:id="rId3"/>
    <p:sldId id="416" r:id="rId4"/>
    <p:sldId id="417" r:id="rId5"/>
    <p:sldId id="418" r:id="rId6"/>
    <p:sldId id="420" r:id="rId7"/>
    <p:sldId id="419" r:id="rId8"/>
    <p:sldId id="421" r:id="rId9"/>
    <p:sldId id="311" r:id="rId10"/>
  </p:sldIdLst>
  <p:sldSz cx="24384000" cy="13716000"/>
  <p:notesSz cx="6858000" cy="9144000"/>
  <p:defaultTextStyle>
    <a:defPPr>
      <a:defRPr lang="zh-CN"/>
    </a:defPPr>
    <a:lvl1pPr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1pPr>
    <a:lvl2pPr indent="2286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2pPr>
    <a:lvl3pPr indent="4572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3pPr>
    <a:lvl4pPr indent="6858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4pPr>
    <a:lvl5pPr indent="9144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5pPr>
    <a:lvl6pPr marL="22860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6pPr>
    <a:lvl7pPr marL="27432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7pPr>
    <a:lvl8pPr marL="32004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8pPr>
    <a:lvl9pPr marL="36576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2"/>
    <p:restoredTop sz="94910"/>
  </p:normalViewPr>
  <p:slideViewPr>
    <p:cSldViewPr snapToGrid="0" snapToObjects="1">
      <p:cViewPr varScale="1">
        <p:scale>
          <a:sx n="55" d="100"/>
          <a:sy n="55" d="100"/>
        </p:scale>
        <p:origin x="1088" y="200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-112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123">
            <a:extLst>
              <a:ext uri="{FF2B5EF4-FFF2-40B4-BE49-F238E27FC236}">
                <a16:creationId xmlns:a16="http://schemas.microsoft.com/office/drawing/2014/main" id="{E912C912-D06A-3C47-A9FE-3BA984B212E3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Shape 124">
            <a:extLst>
              <a:ext uri="{FF2B5EF4-FFF2-40B4-BE49-F238E27FC236}">
                <a16:creationId xmlns:a16="http://schemas.microsoft.com/office/drawing/2014/main" id="{42999B00-692E-B34B-84CC-43C0BA35AD55}"/>
              </a:ext>
            </a:extLst>
          </p:cNvPr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>
              <a:sym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9472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>
            <a:extLst>
              <a:ext uri="{FF2B5EF4-FFF2-40B4-BE49-F238E27FC236}">
                <a16:creationId xmlns:a16="http://schemas.microsoft.com/office/drawing/2014/main" id="{1C349579-AB20-E04B-A4B4-1829A53309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146" name="备注占位符 2">
            <a:extLst>
              <a:ext uri="{FF2B5EF4-FFF2-40B4-BE49-F238E27FC236}">
                <a16:creationId xmlns:a16="http://schemas.microsoft.com/office/drawing/2014/main" id="{24B39DC2-1307-3F4A-827F-ACC8ACA8E2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688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578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526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036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0758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1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120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5617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幻灯片图像占位符 1">
            <a:extLst>
              <a:ext uri="{FF2B5EF4-FFF2-40B4-BE49-F238E27FC236}">
                <a16:creationId xmlns:a16="http://schemas.microsoft.com/office/drawing/2014/main" id="{2A30ED77-B86D-5748-B6B1-ABA27BD9D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39266" name="备注占位符 2">
            <a:extLst>
              <a:ext uri="{FF2B5EF4-FFF2-40B4-BE49-F238E27FC236}">
                <a16:creationId xmlns:a16="http://schemas.microsoft.com/office/drawing/2014/main" id="{E09B2FB5-1B0B-3E4E-A388-BD3AA3FBE6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332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BB48AF9B-D050-2F45-8BEF-CCBDA561FDF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A3344-8E02-5B46-B59A-57D0DDDBA7B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906393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>
            <a:extLst>
              <a:ext uri="{FF2B5EF4-FFF2-40B4-BE49-F238E27FC236}">
                <a16:creationId xmlns:a16="http://schemas.microsoft.com/office/drawing/2014/main" id="{E342B3CE-CEA5-B940-93D1-73B0F828D47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4E90D-8B11-F844-851C-909C242C179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964168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">
    <p:bg>
      <p:bgPr>
        <a:solidFill>
          <a:srgbClr val="171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7">
            <a:extLst>
              <a:ext uri="{FF2B5EF4-FFF2-40B4-BE49-F238E27FC236}">
                <a16:creationId xmlns:a16="http://schemas.microsoft.com/office/drawing/2014/main" id="{7FC181AF-21F6-6A40-8DE8-1DB4FA2FC8C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174540F-5D1F-B84E-8165-B860DB59FD7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65565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2600A10F-7B51-3E4B-AC1E-DB47FB7B9B9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F6083D-A2CE-764E-A6EE-3724EA5867E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95177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标题文本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B1F11D0C-4FAA-4B42-863D-E52DC2DA429A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DBE10-6063-AF4E-B439-B456C3D000E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8238047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C302D327-F982-C141-AFBF-FAA1A822BF4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BE967-A674-174D-8F3C-C1F016AC606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429166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9DD8EADA-BC5E-6D43-8B38-6812C0A3D0F6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117CA-C719-EF45-A06B-596C7127E47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2729508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09D237B1-5DA6-1547-86C5-AB7389A41C2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DDDF4A-78E4-BE47-95DB-B803ABA541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020671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270284B7-D97D-D545-A54D-30D958FE2607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D48165-0F4F-4F46-A609-885386C1EE8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443169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“在此键入引文。”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952E4570-FB31-824F-BC4E-1AB5CBEE78A7}"/>
              </a:ext>
            </a:extLst>
          </p:cNvPr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796E53-BD26-2745-A53A-4D3D81F5BD6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9164988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9FA35826-775A-D849-9535-DC7F34E7527D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E4B46A-BB04-864A-B035-CCF72E520CC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6041071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>
            <a:extLst>
              <a:ext uri="{FF2B5EF4-FFF2-40B4-BE49-F238E27FC236}">
                <a16:creationId xmlns:a16="http://schemas.microsoft.com/office/drawing/2014/main" id="{75A728B0-9C0D-5341-B81C-632714EF6C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89100" y="952500"/>
            <a:ext cx="21005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标题文本</a:t>
            </a:r>
          </a:p>
        </p:txBody>
      </p:sp>
      <p:sp>
        <p:nvSpPr>
          <p:cNvPr id="1027" name="Shape 3">
            <a:extLst>
              <a:ext uri="{FF2B5EF4-FFF2-40B4-BE49-F238E27FC236}">
                <a16:creationId xmlns:a16="http://schemas.microsoft.com/office/drawing/2014/main" id="{22685AED-74D1-3D48-85D1-1E6B4AB3AC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89100" y="3238500"/>
            <a:ext cx="21005800" cy="920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正文级别 1</a:t>
            </a:r>
          </a:p>
          <a:p>
            <a:pPr lvl="1"/>
            <a:r>
              <a:rPr lang="zh-CN" altLang="zh-CN">
                <a:sym typeface="Helvetica Light" panose="020B0403020202020204" pitchFamily="34" charset="0"/>
              </a:rPr>
              <a:t>正文级别 2</a:t>
            </a:r>
          </a:p>
          <a:p>
            <a:pPr lvl="2"/>
            <a:r>
              <a:rPr lang="zh-CN" altLang="zh-CN">
                <a:sym typeface="Helvetica Light" panose="020B0403020202020204" pitchFamily="34" charset="0"/>
              </a:rPr>
              <a:t>正文级别 3</a:t>
            </a:r>
          </a:p>
          <a:p>
            <a:pPr lvl="3"/>
            <a:r>
              <a:rPr lang="zh-CN" altLang="zh-CN">
                <a:sym typeface="Helvetica Light" panose="020B0403020202020204" pitchFamily="34" charset="0"/>
              </a:rPr>
              <a:t>正文级别 4</a:t>
            </a:r>
          </a:p>
          <a:p>
            <a:pPr lvl="4"/>
            <a:r>
              <a:rPr lang="zh-CN" altLang="zh-CN">
                <a:sym typeface="Helvetica Light" panose="020B0403020202020204" pitchFamily="34" charset="0"/>
              </a:rPr>
              <a:t>正文级别 5</a:t>
            </a:r>
          </a:p>
        </p:txBody>
      </p:sp>
      <p:sp>
        <p:nvSpPr>
          <p:cNvPr id="1028" name="Shape 4">
            <a:extLst>
              <a:ext uri="{FF2B5EF4-FFF2-40B4-BE49-F238E27FC236}">
                <a16:creationId xmlns:a16="http://schemas.microsoft.com/office/drawing/2014/main" id="{0DAB0688-9288-B547-A43A-5B1F8D147105}"/>
              </a:ext>
            </a:extLst>
          </p:cNvPr>
          <p:cNvSpPr>
            <a:spLocks noGrp="1" noChangeArrowheads="1"/>
          </p:cNvSpPr>
          <p:nvPr>
            <p:ph type="sldNum" sz="quarter" idx="2"/>
          </p:nvPr>
        </p:nvSpPr>
        <p:spPr bwMode="auto">
          <a:xfrm>
            <a:off x="11958638" y="13081000"/>
            <a:ext cx="4540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eaLnBrk="1">
              <a:defRPr sz="2400"/>
            </a:lvl1pPr>
          </a:lstStyle>
          <a:p>
            <a:fld id="{FF676215-3E72-A540-9275-5226AFD323F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marL="127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marL="190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marL="254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marL="317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3.pn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07D5F080-AFAC-C14C-9756-14AB573EA123}"/>
              </a:ext>
            </a:extLst>
          </p:cNvPr>
          <p:cNvSpPr/>
          <p:nvPr/>
        </p:nvSpPr>
        <p:spPr>
          <a:xfrm>
            <a:off x="19779916" y="0"/>
            <a:ext cx="4604084" cy="137160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4" name="pasted-image.pdf">
            <a:extLst>
              <a:ext uri="{FF2B5EF4-FFF2-40B4-BE49-F238E27FC236}">
                <a16:creationId xmlns:a16="http://schemas.microsoft.com/office/drawing/2014/main" id="{71CA6635-EE09-5D43-8EC8-0D775FDAE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600" y="762000"/>
            <a:ext cx="34972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46E1EC8E-06BC-4D40-B532-68A981B987A6}"/>
              </a:ext>
            </a:extLst>
          </p:cNvPr>
          <p:cNvSpPr/>
          <p:nvPr/>
        </p:nvSpPr>
        <p:spPr>
          <a:xfrm>
            <a:off x="0" y="9793322"/>
            <a:ext cx="19779916" cy="3922678"/>
          </a:xfrm>
          <a:prstGeom prst="rect">
            <a:avLst/>
          </a:prstGeom>
          <a:solidFill>
            <a:srgbClr val="009EE0">
              <a:alpha val="75000"/>
            </a:srgbClr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6" name="pasted-image.pdf">
            <a:extLst>
              <a:ext uri="{FF2B5EF4-FFF2-40B4-BE49-F238E27FC236}">
                <a16:creationId xmlns:a16="http://schemas.microsoft.com/office/drawing/2014/main" id="{C6FD2169-28E0-5748-8BDB-3C3514DD2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9525" y="762000"/>
            <a:ext cx="35766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56F63F07-4739-8F42-9FE8-237A5140282F}"/>
              </a:ext>
            </a:extLst>
          </p:cNvPr>
          <p:cNvSpPr/>
          <p:nvPr/>
        </p:nvSpPr>
        <p:spPr>
          <a:xfrm>
            <a:off x="19779916" y="9793322"/>
            <a:ext cx="4611988" cy="3922678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TextBox 20">
            <a:extLst>
              <a:ext uri="{FF2B5EF4-FFF2-40B4-BE49-F238E27FC236}">
                <a16:creationId xmlns:a16="http://schemas.microsoft.com/office/drawing/2014/main" id="{2F6179BD-F0C0-DA48-8B5F-83C89C71BB4A}"/>
              </a:ext>
            </a:extLst>
          </p:cNvPr>
          <p:cNvSpPr txBox="1"/>
          <p:nvPr/>
        </p:nvSpPr>
        <p:spPr>
          <a:xfrm>
            <a:off x="-492125" y="12460288"/>
            <a:ext cx="88217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7200" dirty="0">
                <a:solidFill>
                  <a:srgbClr val="FFFFFF"/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27" name="Shape 127">
            <a:extLst>
              <a:ext uri="{FF2B5EF4-FFF2-40B4-BE49-F238E27FC236}">
                <a16:creationId xmlns:a16="http://schemas.microsoft.com/office/drawing/2014/main" id="{93F00D08-5322-C243-8DA0-07A7D9147051}"/>
              </a:ext>
            </a:extLst>
          </p:cNvPr>
          <p:cNvSpPr/>
          <p:nvPr/>
        </p:nvSpPr>
        <p:spPr>
          <a:xfrm>
            <a:off x="5430998" y="10189369"/>
            <a:ext cx="8101013" cy="1874838"/>
          </a:xfrm>
          <a:prstGeom prst="rect">
            <a:avLst/>
          </a:prstGeom>
          <a:ln w="12700">
            <a:miter lim="400000"/>
          </a:ln>
          <a:extLst/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en-US" altLang="zh-CN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Univers LT Std 57 Condensed"/>
              </a:rPr>
              <a:t>Alibaba Cloud</a:t>
            </a:r>
            <a:endParaRPr lang="zh-CN" altLang="zh-CN" sz="9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Univers LT Std 57 Condense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F4A86D-5C93-094E-B7F0-A854D94DCE18}"/>
              </a:ext>
            </a:extLst>
          </p:cNvPr>
          <p:cNvSpPr txBox="1"/>
          <p:nvPr/>
        </p:nvSpPr>
        <p:spPr>
          <a:xfrm>
            <a:off x="1490206" y="2870543"/>
            <a:ext cx="21627702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6000" b="1" dirty="0">
                <a:sym typeface="Helvetica Light"/>
              </a:rPr>
              <a:t>JVET-L0184: </a:t>
            </a:r>
            <a:r>
              <a:rPr lang="en-CA" altLang="zh-CN" sz="6000" b="1" dirty="0"/>
              <a:t>CE1-related: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CA" altLang="zh-CN" sz="6000" b="1" dirty="0"/>
              <a:t>Flexible </a:t>
            </a:r>
            <a:r>
              <a:rPr lang="en-CA" altLang="zh-CN" sz="6000" b="1" dirty="0" err="1"/>
              <a:t>Luma</a:t>
            </a:r>
            <a:r>
              <a:rPr lang="en-CA" altLang="zh-CN" sz="6000" b="1" dirty="0"/>
              <a:t> and Chroma Block Partitioning Trees Separation</a:t>
            </a:r>
            <a:r>
              <a:rPr lang="zh-CN" altLang="zh-CN" sz="6000" dirty="0"/>
              <a:t> </a:t>
            </a:r>
            <a:endParaRPr kumimoji="0" lang="zh-CN" altLang="en-US" sz="6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976C05-E8DE-2946-B66D-1375C0E5B1B4}"/>
              </a:ext>
            </a:extLst>
          </p:cNvPr>
          <p:cNvSpPr txBox="1"/>
          <p:nvPr/>
        </p:nvSpPr>
        <p:spPr>
          <a:xfrm>
            <a:off x="7971688" y="5730321"/>
            <a:ext cx="12871938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Jicheng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An, Yu-Chen Sun, Jian Lou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r>
              <a:rPr lang="en-US" altLang="zh-TW" sz="9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Motivation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altLang="zh-CN" dirty="0"/>
              <a:t>In current VVC the inter slice, the min CB for </a:t>
            </a:r>
            <a:r>
              <a:rPr lang="en-CA" altLang="zh-CN" dirty="0" err="1"/>
              <a:t>luma</a:t>
            </a:r>
            <a:r>
              <a:rPr lang="en-CA" altLang="zh-CN" dirty="0"/>
              <a:t> and chroma cannot be set independently</a:t>
            </a:r>
          </a:p>
          <a:p>
            <a:pPr lvl="1"/>
            <a:r>
              <a:rPr lang="en-CA" altLang="zh-CN" dirty="0"/>
              <a:t>min </a:t>
            </a:r>
            <a:r>
              <a:rPr lang="en-CA" altLang="zh-CN" dirty="0" err="1"/>
              <a:t>luma</a:t>
            </a:r>
            <a:r>
              <a:rPr lang="en-CA" altLang="zh-CN" dirty="0"/>
              <a:t> CB = 4x4 </a:t>
            </a:r>
            <a:r>
              <a:rPr lang="en-CA" altLang="zh-CN" dirty="0" err="1"/>
              <a:t>luma</a:t>
            </a:r>
            <a:r>
              <a:rPr lang="en-CA" altLang="zh-CN" dirty="0"/>
              <a:t> samples implies the min chroma CB = 2x2 chroma samples. </a:t>
            </a:r>
          </a:p>
          <a:p>
            <a:pPr lvl="1"/>
            <a:r>
              <a:rPr lang="en-CA" altLang="zh-CN" dirty="0"/>
              <a:t>For example, we cannot set </a:t>
            </a:r>
          </a:p>
          <a:p>
            <a:pPr lvl="2"/>
            <a:r>
              <a:rPr lang="en-CA" altLang="zh-CN" dirty="0"/>
              <a:t>min </a:t>
            </a:r>
            <a:r>
              <a:rPr lang="en-CA" altLang="zh-CN" dirty="0" err="1"/>
              <a:t>luma</a:t>
            </a:r>
            <a:r>
              <a:rPr lang="en-CA" altLang="zh-CN" dirty="0"/>
              <a:t> CB = 4x4 </a:t>
            </a:r>
            <a:r>
              <a:rPr lang="en-CA" altLang="zh-CN" dirty="0" err="1"/>
              <a:t>luma</a:t>
            </a:r>
            <a:r>
              <a:rPr lang="en-CA" altLang="zh-CN" dirty="0"/>
              <a:t> samples, and </a:t>
            </a:r>
          </a:p>
          <a:p>
            <a:pPr lvl="2"/>
            <a:r>
              <a:rPr lang="en-CA" altLang="zh-CN" dirty="0"/>
              <a:t>min chroma CB = 4x4 chroma samples</a:t>
            </a:r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963921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Proposed flexible </a:t>
            </a:r>
            <a:r>
              <a:rPr lang="en-CA" altLang="zh-CN" sz="6000" b="1" dirty="0" err="1"/>
              <a:t>luma</a:t>
            </a:r>
            <a:r>
              <a:rPr lang="en-CA" altLang="zh-CN" sz="6000" b="1" dirty="0"/>
              <a:t> and chroma block partitioning trees separation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altLang="zh-CN" dirty="0"/>
              <a:t>The </a:t>
            </a:r>
            <a:r>
              <a:rPr lang="en-CA" altLang="zh-CN" dirty="0" err="1"/>
              <a:t>luma</a:t>
            </a:r>
            <a:r>
              <a:rPr lang="en-CA" altLang="zh-CN" dirty="0"/>
              <a:t> and chroma block partitioning trees are separated under the separation node. </a:t>
            </a:r>
            <a:endParaRPr lang="zh-CN" altLang="zh-CN" dirty="0"/>
          </a:p>
          <a:p>
            <a:r>
              <a:rPr lang="en-US" altLang="zh-CN" dirty="0"/>
              <a:t>If the following two conditions are both met for one node, that node is defined as separation node:  </a:t>
            </a:r>
            <a:endParaRPr lang="zh-CN" altLang="zh-CN" dirty="0"/>
          </a:p>
          <a:p>
            <a:pPr lvl="1"/>
            <a:r>
              <a:rPr lang="en-US" altLang="zh-CN" dirty="0"/>
              <a:t>both its </a:t>
            </a:r>
            <a:r>
              <a:rPr lang="en-US" altLang="zh-CN" dirty="0" err="1"/>
              <a:t>luma</a:t>
            </a:r>
            <a:r>
              <a:rPr lang="en-US" altLang="zh-CN" dirty="0"/>
              <a:t> width and height are not smaller than separation size (</a:t>
            </a:r>
            <a:r>
              <a:rPr lang="en-US" altLang="zh-CN" dirty="0" err="1"/>
              <a:t>SepSize</a:t>
            </a:r>
            <a:r>
              <a:rPr lang="en-US" altLang="zh-CN" dirty="0"/>
              <a:t>) </a:t>
            </a:r>
            <a:r>
              <a:rPr lang="en-US" altLang="zh-CN" dirty="0" err="1"/>
              <a:t>luma</a:t>
            </a:r>
            <a:r>
              <a:rPr lang="en-US" altLang="zh-CN" dirty="0"/>
              <a:t> samples; </a:t>
            </a:r>
            <a:endParaRPr lang="zh-CN" altLang="zh-CN" dirty="0"/>
          </a:p>
          <a:p>
            <a:pPr lvl="1"/>
            <a:r>
              <a:rPr lang="en-US" altLang="zh-CN" dirty="0"/>
              <a:t>at least one of its child nodes has </a:t>
            </a:r>
            <a:r>
              <a:rPr lang="en-US" altLang="zh-CN" dirty="0" err="1"/>
              <a:t>luma</a:t>
            </a:r>
            <a:r>
              <a:rPr lang="en-US" altLang="zh-CN" dirty="0"/>
              <a:t> width or height smaller than the </a:t>
            </a:r>
            <a:r>
              <a:rPr lang="en-US" altLang="zh-CN" dirty="0" err="1"/>
              <a:t>SepSize</a:t>
            </a:r>
            <a:r>
              <a:rPr lang="en-US" altLang="zh-CN" dirty="0"/>
              <a:t> </a:t>
            </a:r>
            <a:r>
              <a:rPr lang="en-US" altLang="zh-CN" dirty="0" err="1"/>
              <a:t>luma</a:t>
            </a:r>
            <a:r>
              <a:rPr lang="en-US" altLang="zh-CN" dirty="0"/>
              <a:t> samples.</a:t>
            </a:r>
            <a:r>
              <a:rPr lang="zh-CN" altLang="zh-CN" dirty="0"/>
              <a:t> </a:t>
            </a:r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5072111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-413235"/>
            <a:ext cx="21005800" cy="2286000"/>
          </a:xfrm>
        </p:spPr>
        <p:txBody>
          <a:bodyPr/>
          <a:lstStyle/>
          <a:p>
            <a:pPr lvl="0"/>
            <a:r>
              <a:rPr lang="en-US" altLang="zh-CN" sz="6000" b="1" dirty="0"/>
              <a:t>An Example of the Proposed Tree Separation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  <p:pic>
        <p:nvPicPr>
          <p:cNvPr id="9" name="图形 30">
            <a:extLst>
              <a:ext uri="{FF2B5EF4-FFF2-40B4-BE49-F238E27FC236}">
                <a16:creationId xmlns:a16="http://schemas.microsoft.com/office/drawing/2014/main" id="{037358EC-71B3-A749-9002-B93DEC129F20}"/>
              </a:ext>
            </a:extLst>
          </p:cNvPr>
          <p:cNvPicPr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0112" y="1432793"/>
            <a:ext cx="15890209" cy="11927607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72016311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Advantages 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5400" dirty="0"/>
              <a:t>Compared to the current structure, the proposed method has the following advantages:</a:t>
            </a:r>
            <a:endParaRPr lang="zh-CN" altLang="zh-CN" sz="5400" dirty="0"/>
          </a:p>
          <a:p>
            <a:pPr lvl="1"/>
            <a:r>
              <a:rPr lang="en-US" altLang="zh-CN" sz="5400" dirty="0"/>
              <a:t>The minimum CB size for </a:t>
            </a:r>
            <a:r>
              <a:rPr lang="en-US" altLang="zh-CN" sz="5400" dirty="0" err="1"/>
              <a:t>luma</a:t>
            </a:r>
            <a:r>
              <a:rPr lang="en-US" altLang="zh-CN" sz="5400" dirty="0"/>
              <a:t> and chroma can be set independently also for inter slice;</a:t>
            </a:r>
            <a:endParaRPr lang="zh-CN" altLang="zh-CN" sz="5400" dirty="0"/>
          </a:p>
          <a:p>
            <a:pPr lvl="1"/>
            <a:r>
              <a:rPr lang="en-US" altLang="zh-CN" sz="5400" dirty="0"/>
              <a:t>The intra and inter slices share the same block partitioning structure with only high-level parameter </a:t>
            </a:r>
            <a:r>
              <a:rPr lang="en-US" altLang="zh-CN" sz="5400" dirty="0" err="1"/>
              <a:t>SepSize</a:t>
            </a:r>
            <a:r>
              <a:rPr lang="en-US" altLang="zh-CN" sz="5400" dirty="0"/>
              <a:t> adjustable.</a:t>
            </a:r>
            <a:endParaRPr lang="zh-CN" altLang="zh-CN" sz="5400" dirty="0"/>
          </a:p>
          <a:p>
            <a:pPr lvl="1"/>
            <a:r>
              <a:rPr lang="en-US" altLang="zh-CN" sz="5400" dirty="0"/>
              <a:t>The proposed method is more flexible, the current VTM is a special configuration of the proposed method.</a:t>
            </a:r>
            <a:endParaRPr lang="zh-CN" altLang="zh-CN" sz="5400" dirty="0"/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49384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Proposed cross-component motion information prediction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9100" y="2276629"/>
            <a:ext cx="21005800" cy="11259493"/>
          </a:xfrm>
        </p:spPr>
        <p:txBody>
          <a:bodyPr>
            <a:spAutoFit/>
          </a:bodyPr>
          <a:lstStyle/>
          <a:p>
            <a:r>
              <a:rPr lang="en-US" altLang="zh-CN" sz="5400" dirty="0"/>
              <a:t>When separate trees are used for inter slice, the MV are signaled respectively for </a:t>
            </a:r>
            <a:r>
              <a:rPr lang="en-US" altLang="zh-CN" sz="5400" dirty="0" err="1"/>
              <a:t>luma</a:t>
            </a:r>
            <a:r>
              <a:rPr lang="en-US" altLang="zh-CN" sz="5400" dirty="0"/>
              <a:t> and chroma CB</a:t>
            </a:r>
          </a:p>
          <a:p>
            <a:r>
              <a:rPr lang="en-US" altLang="zh-CN" sz="5400" dirty="0" err="1"/>
              <a:t>Luma</a:t>
            </a:r>
            <a:r>
              <a:rPr lang="en-US" altLang="zh-CN" sz="5400" dirty="0"/>
              <a:t> and collocated chroma usually have similar MV</a:t>
            </a:r>
          </a:p>
          <a:p>
            <a:r>
              <a:rPr lang="en-US" altLang="zh-CN" sz="5400" dirty="0"/>
              <a:t>Propose to predict the chroma MV from collocated </a:t>
            </a:r>
            <a:r>
              <a:rPr lang="en-US" altLang="zh-CN" sz="5400" dirty="0" err="1"/>
              <a:t>luma</a:t>
            </a:r>
            <a:endParaRPr lang="en-US" altLang="zh-CN" sz="5400" dirty="0"/>
          </a:p>
          <a:p>
            <a:pPr lvl="1"/>
            <a:r>
              <a:rPr lang="en-US" altLang="zh-CN" sz="5400" dirty="0"/>
              <a:t>Add merge index 0:</a:t>
            </a:r>
          </a:p>
          <a:p>
            <a:pPr lvl="1"/>
            <a:r>
              <a:rPr lang="en-US" altLang="zh-CN" sz="5400" dirty="0"/>
              <a:t>Sub-CB level MV prediction</a:t>
            </a:r>
          </a:p>
          <a:p>
            <a:endParaRPr lang="zh-CN" altLang="zh-CN" sz="5400" dirty="0"/>
          </a:p>
          <a:p>
            <a:pPr marL="635000" lvl="1" indent="0">
              <a:buNone/>
            </a:pPr>
            <a:endParaRPr lang="zh-CN" altLang="zh-CN" dirty="0"/>
          </a:p>
        </p:txBody>
      </p:sp>
      <p:pic>
        <p:nvPicPr>
          <p:cNvPr id="9" name="图形 41">
            <a:extLst>
              <a:ext uri="{FF2B5EF4-FFF2-40B4-BE49-F238E27FC236}">
                <a16:creationId xmlns:a16="http://schemas.microsoft.com/office/drawing/2014/main" id="{C2AB3022-1CD5-8142-913A-0017B6B846B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20014" y="7162801"/>
            <a:ext cx="8715985" cy="482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43039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-5763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Implementation Results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68425" y="2358675"/>
            <a:ext cx="12626975" cy="10466968"/>
          </a:xfrm>
        </p:spPr>
        <p:txBody>
          <a:bodyPr wrap="square">
            <a:spAutoFit/>
          </a:bodyPr>
          <a:lstStyle/>
          <a:p>
            <a:r>
              <a:rPr lang="en-US" altLang="zh-CN" sz="5400" dirty="0"/>
              <a:t>Currently, only implementation for I slice is finished.</a:t>
            </a:r>
          </a:p>
          <a:p>
            <a:pPr lvl="1"/>
            <a:r>
              <a:rPr lang="en-US" altLang="zh-CN" dirty="0"/>
              <a:t>When the </a:t>
            </a:r>
            <a:r>
              <a:rPr lang="en-US" altLang="zh-CN" dirty="0" err="1"/>
              <a:t>SepSize</a:t>
            </a:r>
            <a:r>
              <a:rPr lang="en-US" altLang="zh-CN" dirty="0"/>
              <a:t> is set to 64, then the results are almost the same as the current VTM2.0. </a:t>
            </a:r>
          </a:p>
          <a:p>
            <a:pPr lvl="1"/>
            <a:r>
              <a:rPr lang="en-US" altLang="zh-CN" dirty="0"/>
              <a:t>When the </a:t>
            </a:r>
            <a:r>
              <a:rPr lang="en-US" altLang="zh-CN" dirty="0" err="1"/>
              <a:t>SepSize</a:t>
            </a:r>
            <a:r>
              <a:rPr lang="en-US" altLang="zh-CN" dirty="0"/>
              <a:t> is set to 4, then the results are almost the same as the current VTM2.0 with shared tree configuration.</a:t>
            </a:r>
            <a:r>
              <a:rPr lang="zh-CN" altLang="zh-CN" sz="5400" dirty="0"/>
              <a:t> </a:t>
            </a:r>
          </a:p>
          <a:p>
            <a:pPr marL="635000" lvl="1" indent="0">
              <a:buNone/>
            </a:pPr>
            <a:endParaRPr lang="zh-CN" altLang="zh-CN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D4D7BC6-61DA-2143-8493-73BC2D831C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4536" y="3224966"/>
            <a:ext cx="10972800" cy="42164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AAF88E2-8B26-B542-8C99-893622B711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04536" y="7556819"/>
            <a:ext cx="10972800" cy="4216400"/>
          </a:xfrm>
          <a:prstGeom prst="rect">
            <a:avLst/>
          </a:prstGeom>
        </p:spPr>
      </p:pic>
      <p:sp>
        <p:nvSpPr>
          <p:cNvPr id="2" name="右箭头 1">
            <a:extLst>
              <a:ext uri="{FF2B5EF4-FFF2-40B4-BE49-F238E27FC236}">
                <a16:creationId xmlns:a16="http://schemas.microsoft.com/office/drawing/2014/main" id="{1E5CE630-0371-2D4D-A70F-134B901CC192}"/>
              </a:ext>
            </a:extLst>
          </p:cNvPr>
          <p:cNvSpPr/>
          <p:nvPr/>
        </p:nvSpPr>
        <p:spPr>
          <a:xfrm>
            <a:off x="12090400" y="6590884"/>
            <a:ext cx="1905000" cy="367046"/>
          </a:xfrm>
          <a:prstGeom prst="rightArrow">
            <a:avLst/>
          </a:prstGeom>
          <a:blipFill rotWithShape="1">
            <a:blip r:embed="rId6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右箭头 2">
            <a:extLst>
              <a:ext uri="{FF2B5EF4-FFF2-40B4-BE49-F238E27FC236}">
                <a16:creationId xmlns:a16="http://schemas.microsoft.com/office/drawing/2014/main" id="{953E04E5-6C67-7F47-8DAB-B5F4B394E575}"/>
              </a:ext>
            </a:extLst>
          </p:cNvPr>
          <p:cNvSpPr/>
          <p:nvPr/>
        </p:nvSpPr>
        <p:spPr>
          <a:xfrm>
            <a:off x="11963400" y="10666332"/>
            <a:ext cx="2032000" cy="535068"/>
          </a:xfrm>
          <a:prstGeom prst="rightArrow">
            <a:avLst/>
          </a:prstGeom>
          <a:blipFill rotWithShape="1">
            <a:blip r:embed="rId6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156043-692B-614C-A4ED-ED0877DA87A2}"/>
              </a:ext>
            </a:extLst>
          </p:cNvPr>
          <p:cNvSpPr txBox="1"/>
          <p:nvPr/>
        </p:nvSpPr>
        <p:spPr>
          <a:xfrm>
            <a:off x="12997872" y="2002383"/>
            <a:ext cx="117612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i="0" u="none" strike="noStrike" normalizeH="0" baseline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Thanks </a:t>
            </a:r>
            <a:r>
              <a:rPr kumimoji="0" lang="en-US" altLang="zh-CN" sz="5000" i="0" u="none" strike="noStrike" normalizeH="0" baseline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Mediatek</a:t>
            </a:r>
            <a:r>
              <a:rPr kumimoji="0" lang="en-US" altLang="zh-CN" sz="5000" i="0" u="none" strike="noStrike" normalizeH="0" baseline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 for the crosscheck!</a:t>
            </a:r>
            <a:endParaRPr kumimoji="0" lang="zh-CN" altLang="en-US" sz="5000" i="0" u="none" strike="noStrike" normalizeH="0" baseline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8184247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-5763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Results for all </a:t>
            </a:r>
            <a:r>
              <a:rPr lang="en-CA" altLang="zh-CN" sz="6000" b="1" dirty="0" err="1"/>
              <a:t>SepSizes</a:t>
            </a:r>
            <a:endParaRPr lang="zh-CN" altLang="zh-CN" sz="6000" b="1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D4D7BC6-61DA-2143-8493-73BC2D831C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36" y="2826384"/>
            <a:ext cx="10972800" cy="42164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760987E-A1A0-F449-8D0D-E383147497A1}"/>
              </a:ext>
            </a:extLst>
          </p:cNvPr>
          <p:cNvSpPr txBox="1"/>
          <p:nvPr/>
        </p:nvSpPr>
        <p:spPr>
          <a:xfrm>
            <a:off x="3352800" y="1744478"/>
            <a:ext cx="4748213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err="1"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lang="en-US" altLang="zh-CN" dirty="0">
                <a:latin typeface="+mn-lt"/>
                <a:ea typeface="+mn-ea"/>
                <a:cs typeface="+mn-cs"/>
                <a:sym typeface="Helvetica Light"/>
              </a:rPr>
              <a:t>=64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620C999-DE93-884E-95FF-D3FC6113E2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2015" y="2826384"/>
            <a:ext cx="9475307" cy="362131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A71D6F3C-7786-9F44-8891-4DE2587EC380}"/>
              </a:ext>
            </a:extLst>
          </p:cNvPr>
          <p:cNvSpPr txBox="1"/>
          <p:nvPr/>
        </p:nvSpPr>
        <p:spPr>
          <a:xfrm>
            <a:off x="14049375" y="1744478"/>
            <a:ext cx="4748213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err="1"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lang="en-US" altLang="zh-CN" dirty="0">
                <a:latin typeface="+mn-lt"/>
                <a:ea typeface="+mn-ea"/>
                <a:cs typeface="+mn-cs"/>
                <a:sym typeface="Helvetica Light"/>
              </a:rPr>
              <a:t>=32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4A4A71B-B745-2841-87E6-DBCC1350F4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010" y="8540926"/>
            <a:ext cx="8159891" cy="311857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FF1CC75-22D6-CE46-BE2D-97AE5286B84D}"/>
              </a:ext>
            </a:extLst>
          </p:cNvPr>
          <p:cNvSpPr txBox="1"/>
          <p:nvPr/>
        </p:nvSpPr>
        <p:spPr>
          <a:xfrm>
            <a:off x="1689100" y="7477060"/>
            <a:ext cx="403780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=16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4BAF4EB-FABB-1A4E-8580-F39EB72A7C17}"/>
              </a:ext>
            </a:extLst>
          </p:cNvPr>
          <p:cNvSpPr txBox="1"/>
          <p:nvPr/>
        </p:nvSpPr>
        <p:spPr>
          <a:xfrm>
            <a:off x="10422800" y="7512230"/>
            <a:ext cx="403780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=8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C1BE9AD-CC27-C140-9405-E36642AE38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2674" y="8540925"/>
            <a:ext cx="8159891" cy="3118579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59CEFEB1-7540-A643-A953-CEE1794E4220}"/>
              </a:ext>
            </a:extLst>
          </p:cNvPr>
          <p:cNvSpPr txBox="1"/>
          <p:nvPr/>
        </p:nvSpPr>
        <p:spPr>
          <a:xfrm>
            <a:off x="18404921" y="7462695"/>
            <a:ext cx="403780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=4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B32E5319-564D-8A45-B46A-ED47EB74A3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239337" y="8546346"/>
            <a:ext cx="8145706" cy="31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9236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图片 2">
            <a:extLst>
              <a:ext uri="{FF2B5EF4-FFF2-40B4-BE49-F238E27FC236}">
                <a16:creationId xmlns:a16="http://schemas.microsoft.com/office/drawing/2014/main" id="{0CFCAB2D-9137-DC49-AAF7-78E9491D9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87050" cy="1237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矩形 106">
            <a:extLst>
              <a:ext uri="{FF2B5EF4-FFF2-40B4-BE49-F238E27FC236}">
                <a16:creationId xmlns:a16="http://schemas.microsoft.com/office/drawing/2014/main" id="{23AB5C5B-4F51-4E4C-A52A-812BBF2D7C61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8243" name="pasted-image.pdf">
            <a:extLst>
              <a:ext uri="{FF2B5EF4-FFF2-40B4-BE49-F238E27FC236}">
                <a16:creationId xmlns:a16="http://schemas.microsoft.com/office/drawing/2014/main" id="{B9950768-731C-8647-B12F-8B3BF3D69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FBE29C50-93AA-484E-B2CA-05AA6784EE46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7F7F7F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AB85264-F11F-6744-A418-2EC8838D3321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AEB0B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2DB97717-EF8B-6142-98E2-139DF20FE261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id="{60B65BBF-FAB0-C542-AE1E-05EE4806DD6B}"/>
              </a:ext>
            </a:extLst>
          </p:cNvPr>
          <p:cNvSpPr/>
          <p:nvPr/>
        </p:nvSpPr>
        <p:spPr>
          <a:xfrm>
            <a:off x="0" y="0"/>
            <a:ext cx="21624925" cy="80105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66000">
                <a:schemeClr val="tx1">
                  <a:lumMod val="50000"/>
                  <a:lumOff val="50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01CC9493-E63F-B84A-BC70-10372EA5CD50}"/>
              </a:ext>
            </a:extLst>
          </p:cNvPr>
          <p:cNvSpPr/>
          <p:nvPr/>
        </p:nvSpPr>
        <p:spPr>
          <a:xfrm>
            <a:off x="0" y="8010525"/>
            <a:ext cx="23387050" cy="436086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7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8249" name="Shape 462">
            <a:extLst>
              <a:ext uri="{FF2B5EF4-FFF2-40B4-BE49-F238E27FC236}">
                <a16:creationId xmlns:a16="http://schemas.microsoft.com/office/drawing/2014/main" id="{7A61A3FA-D850-3840-971B-834F025AD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9963" y="8956675"/>
            <a:ext cx="56610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 TEAM OF EXPERTS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6000+ Top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Technology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Experts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Based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 Hangzhou, Beijing,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Silicon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Vall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 and S</a:t>
            </a:r>
            <a:r>
              <a:rPr lang="en-US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eattle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6" name="Straight Connector 25">
            <a:extLst>
              <a:ext uri="{FF2B5EF4-FFF2-40B4-BE49-F238E27FC236}">
                <a16:creationId xmlns:a16="http://schemas.microsoft.com/office/drawing/2014/main" id="{75191F2B-B110-574F-8391-6F65B2A27C58}"/>
              </a:ext>
            </a:extLst>
          </p:cNvPr>
          <p:cNvCxnSpPr/>
          <p:nvPr/>
        </p:nvCxnSpPr>
        <p:spPr>
          <a:xfrm>
            <a:off x="8337550" y="9099550"/>
            <a:ext cx="0" cy="2068513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27">
            <a:extLst>
              <a:ext uri="{FF2B5EF4-FFF2-40B4-BE49-F238E27FC236}">
                <a16:creationId xmlns:a16="http://schemas.microsoft.com/office/drawing/2014/main" id="{C30D7782-EA5E-9740-A6E9-0986CE314529}"/>
              </a:ext>
            </a:extLst>
          </p:cNvPr>
          <p:cNvCxnSpPr/>
          <p:nvPr/>
        </p:nvCxnSpPr>
        <p:spPr>
          <a:xfrm flipV="1">
            <a:off x="1249363" y="7469188"/>
            <a:ext cx="0" cy="1017587"/>
          </a:xfrm>
          <a:prstGeom prst="straightConnector1">
            <a:avLst/>
          </a:prstGeom>
          <a:ln w="12700" cap="rnd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252" name="Shape 462">
            <a:extLst>
              <a:ext uri="{FF2B5EF4-FFF2-40B4-BE49-F238E27FC236}">
                <a16:creationId xmlns:a16="http://schemas.microsoft.com/office/drawing/2014/main" id="{186AC164-F14B-1F4B-BBBD-2B3B4B54C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6125" y="8550275"/>
            <a:ext cx="11733213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MISSION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YouH_503L"/>
              </a:rPr>
              <a:t>为了无法计算的价值  </a:t>
            </a: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More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Than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 Just Cloud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VISION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成为全球云数据大计算的领导者</a:t>
            </a:r>
            <a:endParaRPr lang="fr-FR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Pioneer of Cloud Data and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Big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Computing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38253" name="Picture 3">
            <a:extLst>
              <a:ext uri="{FF2B5EF4-FFF2-40B4-BE49-F238E27FC236}">
                <a16:creationId xmlns:a16="http://schemas.microsoft.com/office/drawing/2014/main" id="{4071DB8B-8CE5-B048-9346-5201FB7B2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8418513"/>
            <a:ext cx="2606675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54" name="Picture 31">
            <a:extLst>
              <a:ext uri="{FF2B5EF4-FFF2-40B4-BE49-F238E27FC236}">
                <a16:creationId xmlns:a16="http://schemas.microsoft.com/office/drawing/2014/main" id="{287DF31A-B711-1547-8F2E-04F79FC07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8486775"/>
            <a:ext cx="228917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55" name="矩形 1">
            <a:extLst>
              <a:ext uri="{FF2B5EF4-FFF2-40B4-BE49-F238E27FC236}">
                <a16:creationId xmlns:a16="http://schemas.microsoft.com/office/drawing/2014/main" id="{05036408-2F63-104A-96A9-CF41E0DF1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" y="428625"/>
            <a:ext cx="53546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Alibaba Cloud</a:t>
            </a:r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D62768-993A-0F4E-A286-E81DF69798A7}"/>
              </a:ext>
            </a:extLst>
          </p:cNvPr>
          <p:cNvSpPr txBox="1"/>
          <p:nvPr/>
        </p:nvSpPr>
        <p:spPr>
          <a:xfrm>
            <a:off x="820615" y="4176045"/>
            <a:ext cx="21007754" cy="19492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0" b="1" i="0" u="none" strike="noStrike" normalizeH="0" baseline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Thank you for your attention !</a:t>
            </a:r>
            <a:endParaRPr kumimoji="0" lang="zh-CN" altLang="en-US" sz="12000" b="1" i="0" u="none" strike="noStrike" normalizeH="0" baseline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5229</TotalTime>
  <Words>461</Words>
  <Application>Microsoft Macintosh PowerPoint</Application>
  <PresentationFormat>自定义</PresentationFormat>
  <Paragraphs>58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宋体</vt:lpstr>
      <vt:lpstr>微软雅黑</vt:lpstr>
      <vt:lpstr>DIN-LightItalic</vt:lpstr>
      <vt:lpstr>FZYouH_503L</vt:lpstr>
      <vt:lpstr>Univers LT Std 57 Condensed</vt:lpstr>
      <vt:lpstr>Arial</vt:lpstr>
      <vt:lpstr>Helvetica Light</vt:lpstr>
      <vt:lpstr>Helvetica Neue</vt:lpstr>
      <vt:lpstr>Mistral</vt:lpstr>
      <vt:lpstr>White</vt:lpstr>
      <vt:lpstr>PowerPoint 演示文稿</vt:lpstr>
      <vt:lpstr>Motivation</vt:lpstr>
      <vt:lpstr>Proposed flexible luma and chroma block partitioning trees separation</vt:lpstr>
      <vt:lpstr>An Example of the Proposed Tree Separation</vt:lpstr>
      <vt:lpstr>Advantages </vt:lpstr>
      <vt:lpstr>Proposed cross-component motion information prediction</vt:lpstr>
      <vt:lpstr>Implementation Results</vt:lpstr>
      <vt:lpstr>Results for all SepSizes</vt:lpstr>
      <vt:lpstr>PowerPoint 演示文稿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579</cp:revision>
  <dcterms:modified xsi:type="dcterms:W3CDTF">2018-10-03T01:08:59Z</dcterms:modified>
</cp:coreProperties>
</file>