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25" r:id="rId2"/>
    <p:sldId id="1023" r:id="rId3"/>
    <p:sldId id="343" r:id="rId4"/>
    <p:sldId id="1028" r:id="rId5"/>
    <p:sldId id="977" r:id="rId6"/>
    <p:sldId id="1011" r:id="rId7"/>
    <p:sldId id="1019" r:id="rId8"/>
    <p:sldId id="1024" r:id="rId9"/>
    <p:sldId id="986" r:id="rId10"/>
    <p:sldId id="979" r:id="rId11"/>
    <p:sldId id="1025" r:id="rId12"/>
    <p:sldId id="984" r:id="rId13"/>
    <p:sldId id="1010" r:id="rId14"/>
    <p:sldId id="1014" r:id="rId15"/>
    <p:sldId id="1021" r:id="rId16"/>
    <p:sldId id="997" r:id="rId17"/>
    <p:sldId id="1026" r:id="rId18"/>
    <p:sldId id="1027" r:id="rId19"/>
    <p:sldId id="1016" r:id="rId20"/>
    <p:sldId id="1033" r:id="rId21"/>
    <p:sldId id="1001" r:id="rId22"/>
    <p:sldId id="999" r:id="rId23"/>
    <p:sldId id="1029" r:id="rId24"/>
    <p:sldId id="1030" r:id="rId25"/>
    <p:sldId id="1018" r:id="rId26"/>
    <p:sldId id="390" r:id="rId27"/>
    <p:sldId id="976" r:id="rId28"/>
    <p:sldId id="1031" r:id="rId29"/>
    <p:sldId id="1032" r:id="rId3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e Mora" initials="EM" lastIdx="39" clrIdx="0">
    <p:extLst>
      <p:ext uri="{19B8F6BF-5375-455C-9EA6-DF929625EA0E}">
        <p15:presenceInfo xmlns:p15="http://schemas.microsoft.com/office/powerpoint/2012/main" userId="S-1-5-21-3747061369-1344155924-373079841-320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958922527901246E-2"/>
          <c:y val="2.3219336811148558E-2"/>
          <c:w val="0.94210595939359076"/>
          <c:h val="0.938624520657482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A553"/>
            </a:solidFill>
            <a:ln w="9525" cap="flat" cmpd="sng" algn="ctr">
              <a:solidFill>
                <a:srgbClr val="00A553"/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Feuil1!$B$2:$B$69</c:f>
              <c:numCache>
                <c:formatCode>General</c:formatCode>
                <c:ptCount val="68"/>
                <c:pt idx="0">
                  <c:v>0</c:v>
                </c:pt>
                <c:pt idx="1">
                  <c:v>0</c:v>
                </c:pt>
                <c:pt idx="2">
                  <c:v>325</c:v>
                </c:pt>
                <c:pt idx="3">
                  <c:v>0</c:v>
                </c:pt>
                <c:pt idx="4">
                  <c:v>51</c:v>
                </c:pt>
                <c:pt idx="5">
                  <c:v>54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54</c:v>
                </c:pt>
                <c:pt idx="10">
                  <c:v>685</c:v>
                </c:pt>
                <c:pt idx="11">
                  <c:v>416</c:v>
                </c:pt>
                <c:pt idx="12">
                  <c:v>54</c:v>
                </c:pt>
                <c:pt idx="13">
                  <c:v>65</c:v>
                </c:pt>
                <c:pt idx="14">
                  <c:v>46</c:v>
                </c:pt>
                <c:pt idx="15">
                  <c:v>51</c:v>
                </c:pt>
                <c:pt idx="16">
                  <c:v>54</c:v>
                </c:pt>
                <c:pt idx="17">
                  <c:v>5</c:v>
                </c:pt>
                <c:pt idx="18">
                  <c:v>455</c:v>
                </c:pt>
                <c:pt idx="19">
                  <c:v>45</c:v>
                </c:pt>
                <c:pt idx="20">
                  <c:v>4</c:v>
                </c:pt>
                <c:pt idx="21">
                  <c:v>65</c:v>
                </c:pt>
                <c:pt idx="22">
                  <c:v>54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350</c:v>
                </c:pt>
                <c:pt idx="27">
                  <c:v>0</c:v>
                </c:pt>
                <c:pt idx="28">
                  <c:v>0</c:v>
                </c:pt>
                <c:pt idx="29">
                  <c:v>42</c:v>
                </c:pt>
                <c:pt idx="30">
                  <c:v>0</c:v>
                </c:pt>
                <c:pt idx="31">
                  <c:v>1</c:v>
                </c:pt>
                <c:pt idx="32">
                  <c:v>64</c:v>
                </c:pt>
                <c:pt idx="33">
                  <c:v>5</c:v>
                </c:pt>
                <c:pt idx="34">
                  <c:v>300</c:v>
                </c:pt>
                <c:pt idx="35">
                  <c:v>51</c:v>
                </c:pt>
                <c:pt idx="36">
                  <c:v>3</c:v>
                </c:pt>
                <c:pt idx="37">
                  <c:v>54</c:v>
                </c:pt>
                <c:pt idx="38">
                  <c:v>324</c:v>
                </c:pt>
                <c:pt idx="39">
                  <c:v>34</c:v>
                </c:pt>
                <c:pt idx="40">
                  <c:v>543</c:v>
                </c:pt>
                <c:pt idx="41">
                  <c:v>45</c:v>
                </c:pt>
                <c:pt idx="42">
                  <c:v>54</c:v>
                </c:pt>
                <c:pt idx="43">
                  <c:v>654</c:v>
                </c:pt>
                <c:pt idx="44">
                  <c:v>354</c:v>
                </c:pt>
                <c:pt idx="45">
                  <c:v>354</c:v>
                </c:pt>
                <c:pt idx="46">
                  <c:v>34</c:v>
                </c:pt>
                <c:pt idx="47">
                  <c:v>34</c:v>
                </c:pt>
                <c:pt idx="48">
                  <c:v>54</c:v>
                </c:pt>
                <c:pt idx="49">
                  <c:v>435</c:v>
                </c:pt>
                <c:pt idx="50">
                  <c:v>1002</c:v>
                </c:pt>
                <c:pt idx="51">
                  <c:v>61</c:v>
                </c:pt>
                <c:pt idx="52">
                  <c:v>651</c:v>
                </c:pt>
                <c:pt idx="53">
                  <c:v>654</c:v>
                </c:pt>
                <c:pt idx="54">
                  <c:v>3654</c:v>
                </c:pt>
                <c:pt idx="55">
                  <c:v>354</c:v>
                </c:pt>
                <c:pt idx="56">
                  <c:v>984</c:v>
                </c:pt>
                <c:pt idx="57">
                  <c:v>95</c:v>
                </c:pt>
                <c:pt idx="58">
                  <c:v>404</c:v>
                </c:pt>
                <c:pt idx="59">
                  <c:v>321</c:v>
                </c:pt>
                <c:pt idx="60">
                  <c:v>40</c:v>
                </c:pt>
                <c:pt idx="61">
                  <c:v>0</c:v>
                </c:pt>
                <c:pt idx="62">
                  <c:v>89</c:v>
                </c:pt>
                <c:pt idx="63">
                  <c:v>748</c:v>
                </c:pt>
                <c:pt idx="64">
                  <c:v>4</c:v>
                </c:pt>
                <c:pt idx="65">
                  <c:v>654</c:v>
                </c:pt>
                <c:pt idx="66">
                  <c:v>999</c:v>
                </c:pt>
                <c:pt idx="67">
                  <c:v>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8C-49E9-86AB-D748C8C172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8258024"/>
        <c:axId val="528264256"/>
      </c:barChart>
      <c:catAx>
        <c:axId val="52825802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crossAx val="528264256"/>
        <c:crosses val="autoZero"/>
        <c:auto val="1"/>
        <c:lblAlgn val="ctr"/>
        <c:lblOffset val="100"/>
        <c:noMultiLvlLbl val="0"/>
      </c:catAx>
      <c:valAx>
        <c:axId val="52826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8258024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0.04897</cdr:x>
      <cdr:y>0.35347</cdr:y>
    </cdr:from>
    <cdr:to>
      <cdr:x>1</cdr:x>
      <cdr:y>0.37059</cdr:y>
    </cdr:to>
    <cdr:sp macro="" textlink="">
      <cdr:nvSpPr>
        <cdr:cNvPr id="2" name="ZoneTexte 1">
          <a:extLst xmlns:a="http://schemas.openxmlformats.org/drawingml/2006/main">
            <a:ext uri="{FF2B5EF4-FFF2-40B4-BE49-F238E27FC236}">
              <a16:creationId xmlns:a16="http://schemas.microsoft.com/office/drawing/2014/main" id="{90CE8EC4-7AC3-4EBD-980C-5DBF06129382}"/>
            </a:ext>
          </a:extLst>
        </cdr:cNvPr>
        <cdr:cNvSpPr txBox="1"/>
      </cdr:nvSpPr>
      <cdr:spPr>
        <a:xfrm xmlns:a="http://schemas.openxmlformats.org/drawingml/2006/main">
          <a:off x="574676" y="1800020"/>
          <a:ext cx="11160124" cy="871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fr-FR" sz="1100" dirty="0"/>
        </a:p>
      </cdr:txBody>
    </cdr:sp>
  </cdr:relSizeAnchor>
  <cdr:relSizeAnchor xmlns:cdr="http://schemas.openxmlformats.org/drawingml/2006/chartDrawing">
    <cdr:from>
      <cdr:x>0.79099</cdr:x>
      <cdr:y>0.11323</cdr:y>
    </cdr:from>
    <cdr:to>
      <cdr:x>0.80264</cdr:x>
      <cdr:y>0.19</cdr:y>
    </cdr:to>
    <cdr:sp macro="" textlink="">
      <cdr:nvSpPr>
        <cdr:cNvPr id="3" name="Flèche : haut 2">
          <a:extLst xmlns:a="http://schemas.openxmlformats.org/drawingml/2006/main">
            <a:ext uri="{FF2B5EF4-FFF2-40B4-BE49-F238E27FC236}">
              <a16:creationId xmlns:a16="http://schemas.microsoft.com/office/drawing/2014/main" id="{5B95A9EE-0FA1-4E21-A3D8-5EE77A32BBC0}"/>
            </a:ext>
          </a:extLst>
        </cdr:cNvPr>
        <cdr:cNvSpPr/>
      </cdr:nvSpPr>
      <cdr:spPr>
        <a:xfrm xmlns:a="http://schemas.openxmlformats.org/drawingml/2006/main">
          <a:off x="9282110" y="595332"/>
          <a:ext cx="136756" cy="403667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fr-FR"/>
        </a:p>
      </cdr:txBody>
    </cdr:sp>
  </cdr:relSizeAnchor>
  <cdr:relSizeAnchor xmlns:cdr="http://schemas.openxmlformats.org/drawingml/2006/chartDrawing">
    <cdr:from>
      <cdr:x>0.05423</cdr:x>
      <cdr:y>0.14289</cdr:y>
    </cdr:from>
    <cdr:to>
      <cdr:x>0.0857</cdr:x>
      <cdr:y>0.5</cdr:y>
    </cdr:to>
    <cdr:sp macro="" textlink="">
      <cdr:nvSpPr>
        <cdr:cNvPr id="6" name="ZoneTexte 9">
          <a:extLst xmlns:a="http://schemas.openxmlformats.org/drawingml/2006/main">
            <a:ext uri="{FF2B5EF4-FFF2-40B4-BE49-F238E27FC236}">
              <a16:creationId xmlns:a16="http://schemas.microsoft.com/office/drawing/2014/main" id="{1A7F8C3E-D464-4F73-A147-6BC7C46A6600}"/>
            </a:ext>
          </a:extLst>
        </cdr:cNvPr>
        <cdr:cNvSpPr txBox="1"/>
      </cdr:nvSpPr>
      <cdr:spPr>
        <a:xfrm xmlns:a="http://schemas.openxmlformats.org/drawingml/2006/main" rot="16200000">
          <a:off x="-78839" y="1435359"/>
          <a:ext cx="1799766" cy="36931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fr-FR" dirty="0"/>
            <a:t> Amplitude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CD617-2F79-44E2-B3DB-07572E32D6A1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B94B0-0269-49A8-B590-ADE3B35B533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533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Tagline full length under ATEME’s logo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F32BE3-DF15-4FB0-97C7-491B506F42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95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069CDC-048F-4AD9-B2CE-075824F20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AE24240-C5D7-4F3D-993D-CFEC5BADF2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06C69F-DE1A-49EE-93C3-ECB2BE2B6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91C5-1000-4FBF-99D6-EC7441814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0A34C5-9523-4BD1-AE46-9034F1DC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34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8C3308-F402-4458-8841-B1E20C886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82C24DF-1A26-4ED8-A442-15F1D7C8FD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9E599BB-42C5-4FF2-B1E5-3B615B9FF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0D5220-1166-4929-B452-3CD7D66D3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B677EC-1870-41A2-B924-7FE624193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98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460F3E2-2DC6-40BB-9D26-7725AA2190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A5D9981-27D8-44FE-A63B-7AF2C41628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15E50E-D357-4048-B298-96E60EF68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6476AFB-3762-4FF2-BE44-FADA3A1A6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F2C474-5071-453A-BF71-7091B038A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902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922339"/>
            <a:ext cx="12192000" cy="13332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219195" y="3922339"/>
            <a:ext cx="7753611" cy="1333289"/>
          </a:xfrm>
        </p:spPr>
        <p:txBody>
          <a:bodyPr anchor="ctr">
            <a:noAutofit/>
          </a:bodyPr>
          <a:lstStyle>
            <a:lvl1pPr algn="ctr">
              <a:defRPr sz="4800" b="1">
                <a:solidFill>
                  <a:srgbClr val="00A553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0401" y="6271772"/>
            <a:ext cx="3710119" cy="397197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Name – Title 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751" y="5255628"/>
            <a:ext cx="10907133" cy="71438"/>
          </a:xfrm>
          <a:prstGeom prst="rect">
            <a:avLst/>
          </a:prstGeom>
          <a:solidFill>
            <a:srgbClr val="00A55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83461" y="1055176"/>
            <a:ext cx="7425079" cy="1770595"/>
          </a:xfrm>
          <a:prstGeom prst="rect">
            <a:avLst/>
          </a:prstGeom>
        </p:spPr>
      </p:pic>
      <p:sp>
        <p:nvSpPr>
          <p:cNvPr id="58" name="Rectangle 57"/>
          <p:cNvSpPr/>
          <p:nvPr userDrawn="1"/>
        </p:nvSpPr>
        <p:spPr>
          <a:xfrm>
            <a:off x="2028821" y="2471805"/>
            <a:ext cx="8208167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100" spc="350" baseline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Transforming</a:t>
            </a:r>
            <a:r>
              <a:rPr lang="en-US" sz="4100" spc="350" baseline="0">
                <a:solidFill>
                  <a:schemeClr val="bg1">
                    <a:lumMod val="5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100" b="1" spc="350" baseline="0">
                <a:solidFill>
                  <a:srgbClr val="00A553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Video Delivery</a:t>
            </a:r>
            <a:endParaRPr lang="fr-FR" sz="4100" b="1" spc="350" baseline="0">
              <a:solidFill>
                <a:srgbClr val="00A553"/>
              </a:solidFill>
              <a:latin typeface="+mn-lt"/>
            </a:endParaRP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370" y="4574789"/>
            <a:ext cx="1224630" cy="122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0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29247" y="85728"/>
            <a:ext cx="11733507" cy="807244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9247" y="1035844"/>
            <a:ext cx="11733506" cy="5259212"/>
          </a:xfrm>
        </p:spPr>
        <p:txBody>
          <a:bodyPr/>
          <a:lstStyle>
            <a:lvl1pPr marL="228600" indent="-365760">
              <a:buFont typeface="Arial" panose="020B0604020202020204" pitchFamily="34" charset="0"/>
              <a:buChar char="•"/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755389" y="6508073"/>
            <a:ext cx="42316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>
              <a:defRPr sz="800">
                <a:solidFill>
                  <a:schemeClr val="bg1"/>
                </a:solidFill>
                <a:latin typeface="Trebuchet MS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89D0C5-D40A-4612-B655-DABD64985114}" type="slidenum">
              <a:rPr lang="en-US" sz="900">
                <a:solidFill>
                  <a:schemeClr val="bg1">
                    <a:lumMod val="50000"/>
                  </a:schemeClr>
                </a:solidFill>
                <a:latin typeface="Verdan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900">
              <a:solidFill>
                <a:schemeClr val="bg1">
                  <a:lumMod val="50000"/>
                </a:schemeClr>
              </a:solidFill>
              <a:latin typeface="Verdana" pitchFamily="34" charset="0"/>
              <a:cs typeface="Arial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171450" y="864394"/>
            <a:ext cx="0" cy="42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5"/>
          <p:cNvSpPr>
            <a:spLocks/>
          </p:cNvSpPr>
          <p:nvPr userDrawn="1"/>
        </p:nvSpPr>
        <p:spPr bwMode="auto">
          <a:xfrm>
            <a:off x="4471561" y="6683568"/>
            <a:ext cx="324887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30480" bIns="0">
            <a:spAutoFit/>
          </a:bodyPr>
          <a:lstStyle/>
          <a:p>
            <a:pPr marL="29766" marR="0" indent="0" algn="l" defTabSz="61674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ATEME © 1991-2018. Confidential &amp; Proprietary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2286000" y="6597770"/>
            <a:ext cx="9488804" cy="71438"/>
          </a:xfrm>
          <a:prstGeom prst="rect">
            <a:avLst/>
          </a:prstGeom>
          <a:solidFill>
            <a:srgbClr val="00A55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0" name="Rectangle 19"/>
          <p:cNvSpPr/>
          <p:nvPr userDrawn="1"/>
        </p:nvSpPr>
        <p:spPr>
          <a:xfrm>
            <a:off x="-2575" y="6597040"/>
            <a:ext cx="469842" cy="71437"/>
          </a:xfrm>
          <a:prstGeom prst="rect">
            <a:avLst/>
          </a:prstGeom>
          <a:solidFill>
            <a:srgbClr val="00A553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051" y="6420759"/>
            <a:ext cx="1732971" cy="41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38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FEAD83-C29C-4FEF-B4C5-FCB6BCB5A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1DC5AD-C962-4931-A4A9-BC00353239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C2FA22-380A-4577-B3CC-E8C5F8701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1D1F13-DAC0-443C-9E9C-0857E15D5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BB86641-7B2C-49F3-BA19-82644654E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27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C250B3-5821-43A9-866B-8DA6D3113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A325BD-1492-4737-9DEB-9864E51F0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AE4E73-6AD7-4316-A345-11C2D5FAC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ED8188-CBF6-4E1D-8B7F-1A6453371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0FFF27-58EE-4256-9AF4-53AB1B47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41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CC8497-8038-4A0B-9510-0F156522B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B97F99-E2D4-493F-964E-85BE826D63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3441F9A-82D8-4D8F-9BA1-50F6521805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8ECA5E2-3BBA-4759-8625-F56153684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1017BD1-931E-497B-A991-7F2531E5D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1D43414-91F0-49AB-B2FD-1937D8F3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26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C98C85-E008-4D8D-932E-7D4A23A59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53572F-9E44-4C1B-AE50-A597BDE7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F62BFDD-95C4-448A-826E-9FCFB5C01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8DBA2F7-86D8-4042-A25F-C78E053D7F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24738F9-1F8D-4C92-AFD0-523891ED64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4A73C95-3CBB-48DB-94C2-C713D4666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3E9DFED-B84E-4FA1-ADDC-4CF8F9E58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70CE5F8-61BA-49A5-83E4-F37CAB188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0216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8D73EA-AB1B-48A6-9D58-9A0E3A3D3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F0245A2-6CD6-4B72-A79F-9304A8696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C1F7279-3A8C-4C22-A726-11F500758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EC2D3B-BA07-4CA3-AE2B-B187D3B56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5560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F64B35B-764E-43B8-88B8-BA7E9A3A5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A272668-D1D7-4094-B1B1-0E0CFBB7D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77AAC58-0707-440D-A5F0-D5D2C461C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8628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9055F4-91CC-47AD-BB8D-66698D4E2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F85915-480F-4A36-8656-7220AF5B2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F90B8EF-7F16-4D78-B8C5-CD19845F8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7FA6855-673E-49D2-9EA7-8615ABF94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A76AA04-914B-4886-B654-28A6AC4E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39DA706-A778-4E38-B9A1-15274E858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398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911798-B379-457A-98F4-867D53DD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04EFB03-706D-4B81-A099-7A0DFAD2BF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F4C7E8-7B53-4B71-85FB-E8EA69F087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0471835-4D2E-4B2A-879B-ACB0FD170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8AF5DB1-3AE5-4446-86CD-3CCF0C64A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5E9D52-1D2A-4421-ABDF-24252E8E0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1466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50398C8-AE32-4B90-B2E8-CDF28268C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19739B-026D-44CF-BA20-453ADF326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74032B-CC51-40A0-A5EA-181BC03CAB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A358E-E8F2-41BB-8C4F-137AF4B65540}" type="datetimeFigureOut">
              <a:rPr lang="fr-FR" smtClean="0"/>
              <a:t>06/10/2018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780832-723B-4D88-AF68-5428F4B58C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AFF19A-BC91-4651-A17C-C974A33BB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6756-CBE5-41E7-B64D-E3CDF922604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372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3917659"/>
            <a:ext cx="12191999" cy="1326224"/>
          </a:xfrm>
        </p:spPr>
        <p:txBody>
          <a:bodyPr/>
          <a:lstStyle/>
          <a:p>
            <a:r>
              <a:rPr lang="fr-FR" sz="3600" dirty="0"/>
              <a:t>JVET-L0164</a:t>
            </a:r>
            <a:br>
              <a:rPr lang="fr-FR" sz="3600" dirty="0"/>
            </a:br>
            <a:r>
              <a:rPr lang="fr-FR" sz="3600" dirty="0"/>
              <a:t>CE3-related: </a:t>
            </a:r>
            <a:r>
              <a:rPr lang="fr-FR" sz="3600" dirty="0" err="1"/>
              <a:t>Decoder-side</a:t>
            </a:r>
            <a:r>
              <a:rPr lang="fr-FR" sz="3600" dirty="0"/>
              <a:t> Intra Mode </a:t>
            </a:r>
            <a:r>
              <a:rPr lang="fr-FR" sz="3600" dirty="0" err="1"/>
              <a:t>Derivation</a:t>
            </a:r>
            <a:r>
              <a:rPr lang="fr-FR" sz="3600" dirty="0"/>
              <a:t> </a:t>
            </a:r>
            <a:endParaRPr lang="fr-FR" sz="3600" dirty="0">
              <a:cs typeface="Times New Roman" panose="02020603050405020304" pitchFamily="18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380401" y="5929460"/>
            <a:ext cx="3710119" cy="739509"/>
          </a:xfrm>
        </p:spPr>
        <p:txBody>
          <a:bodyPr>
            <a:noAutofit/>
          </a:bodyPr>
          <a:lstStyle/>
          <a:p>
            <a:r>
              <a:rPr lang="en-US" sz="1800" b="1" dirty="0"/>
              <a:t>Elie MORA</a:t>
            </a:r>
          </a:p>
          <a:p>
            <a:r>
              <a:rPr lang="en-US" sz="1800" dirty="0"/>
              <a:t>October 2018 </a:t>
            </a:r>
          </a:p>
        </p:txBody>
      </p:sp>
    </p:spTree>
    <p:extLst>
      <p:ext uri="{BB962C8B-B14F-4D97-AF65-F5344CB8AC3E}">
        <p14:creationId xmlns:p14="http://schemas.microsoft.com/office/powerpoint/2010/main" val="2128459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D379AA-B79C-4CA1-A682-C8A7449C7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A553"/>
                </a:solidFill>
              </a:rPr>
              <a:t>Intra prediction mode </a:t>
            </a:r>
            <a:r>
              <a:rPr lang="fr-FR" dirty="0" err="1">
                <a:solidFill>
                  <a:srgbClr val="00A553"/>
                </a:solidFill>
              </a:rPr>
              <a:t>derivation</a:t>
            </a:r>
            <a:r>
              <a:rPr lang="fr-FR" dirty="0">
                <a:solidFill>
                  <a:srgbClr val="00A553"/>
                </a:solidFill>
              </a:rPr>
              <a:t>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9A66729-799A-48E2-8437-B2ED8A733DF8}"/>
              </a:ext>
            </a:extLst>
          </p:cNvPr>
          <p:cNvSpPr txBox="1"/>
          <p:nvPr/>
        </p:nvSpPr>
        <p:spPr>
          <a:xfrm>
            <a:off x="387292" y="1098119"/>
            <a:ext cx="11417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AutoNum type="arabicParenR"/>
            </a:pPr>
            <a:r>
              <a:rPr lang="en-US" sz="2400" dirty="0"/>
              <a:t>Gradient analysis on template</a:t>
            </a:r>
          </a:p>
          <a:p>
            <a:pPr marL="457200" lvl="0" indent="-457200" algn="just">
              <a:buAutoNum type="arabicParenR"/>
            </a:pPr>
            <a:endParaRPr lang="en-US" sz="2400" dirty="0"/>
          </a:p>
          <a:p>
            <a:pPr marL="457200" lvl="0" indent="-457200" algn="just">
              <a:buAutoNum type="arabicParenR"/>
            </a:pPr>
            <a:r>
              <a:rPr lang="en-US" sz="2400" dirty="0"/>
              <a:t>Histogram construction and intra prediction mode derivation</a:t>
            </a:r>
          </a:p>
        </p:txBody>
      </p:sp>
      <p:pic>
        <p:nvPicPr>
          <p:cNvPr id="5" name="Image 69">
            <a:extLst>
              <a:ext uri="{FF2B5EF4-FFF2-40B4-BE49-F238E27FC236}">
                <a16:creationId xmlns:a16="http://schemas.microsoft.com/office/drawing/2014/main" id="{BEBB738D-191F-4AE8-8EFF-F0D0DDBD090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988" y="2833317"/>
            <a:ext cx="5516232" cy="29265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826D25-42C4-4636-9D51-DD1D164E23F3}"/>
              </a:ext>
            </a:extLst>
          </p:cNvPr>
          <p:cNvSpPr txBox="1"/>
          <p:nvPr/>
        </p:nvSpPr>
        <p:spPr>
          <a:xfrm>
            <a:off x="5488942" y="5068956"/>
            <a:ext cx="1232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 = 2 pixels</a:t>
            </a:r>
          </a:p>
        </p:txBody>
      </p:sp>
    </p:spTree>
    <p:extLst>
      <p:ext uri="{BB962C8B-B14F-4D97-AF65-F5344CB8AC3E}">
        <p14:creationId xmlns:p14="http://schemas.microsoft.com/office/powerpoint/2010/main" val="2804958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BE9D1-2DE4-4766-AF83-04E335240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Gradient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BDA82-0136-4E83-A9DA-B562FC47A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47" y="1035844"/>
            <a:ext cx="6032103" cy="5259212"/>
          </a:xfrm>
        </p:spPr>
        <p:txBody>
          <a:bodyPr/>
          <a:lstStyle/>
          <a:p>
            <a:r>
              <a:rPr lang="en-US" dirty="0"/>
              <a:t>3x3 Sobel filter applied on each red pixel of the template (1 row, 1 column)</a:t>
            </a:r>
          </a:p>
          <a:p>
            <a:endParaRPr lang="en-US" dirty="0"/>
          </a:p>
          <a:p>
            <a:r>
              <a:rPr lang="en-US" dirty="0"/>
              <a:t>Gray pixels do not have all the neighbors </a:t>
            </a:r>
            <a:r>
              <a:rPr lang="en-US" dirty="0">
                <a:sym typeface="Wingdings" panose="05000000000000000000" pitchFamily="2" charset="2"/>
              </a:rPr>
              <a:t> no gradient analysis</a:t>
            </a:r>
            <a:endParaRPr lang="en-US" dirty="0"/>
          </a:p>
        </p:txBody>
      </p:sp>
      <p:pic>
        <p:nvPicPr>
          <p:cNvPr id="4" name="Image 460">
            <a:extLst>
              <a:ext uri="{FF2B5EF4-FFF2-40B4-BE49-F238E27FC236}">
                <a16:creationId xmlns:a16="http://schemas.microsoft.com/office/drawing/2014/main" id="{0277B64C-41FB-4930-951E-F0E390B7D7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597" y="1935839"/>
            <a:ext cx="5390293" cy="2986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3">
            <a:extLst>
              <a:ext uri="{FF2B5EF4-FFF2-40B4-BE49-F238E27FC236}">
                <a16:creationId xmlns:a16="http://schemas.microsoft.com/office/drawing/2014/main" id="{A56CBE4D-ABEB-4FAD-A7BD-C1F57CF8E51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665450"/>
            <a:ext cx="6261350" cy="10158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A5D299A-8B79-4DA4-B496-2E51F164E7CB}"/>
              </a:ext>
            </a:extLst>
          </p:cNvPr>
          <p:cNvSpPr/>
          <p:nvPr/>
        </p:nvSpPr>
        <p:spPr>
          <a:xfrm>
            <a:off x="2798037" y="3983771"/>
            <a:ext cx="447261" cy="379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65BA65A-30FA-4A3B-8A30-34F5A7CC1817}"/>
                  </a:ext>
                </a:extLst>
              </p:cNvPr>
              <p:cNvSpPr/>
              <p:nvPr/>
            </p:nvSpPr>
            <p:spPr>
              <a:xfrm>
                <a:off x="527411" y="5361177"/>
                <a:ext cx="2182963" cy="411010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fr-FR" b="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fr-FR" b="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e>
                      </m:d>
                      <m:r>
                        <a:rPr lang="fr-FR" b="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fr-FR" b="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65BA65A-30FA-4A3B-8A30-34F5A7CC18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411" y="5361177"/>
                <a:ext cx="2182963" cy="4110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0B33303-396D-4803-85B7-F7331922587A}"/>
                  </a:ext>
                </a:extLst>
              </p:cNvPr>
              <p:cNvSpPr/>
              <p:nvPr/>
            </p:nvSpPr>
            <p:spPr>
              <a:xfrm>
                <a:off x="3674501" y="5233867"/>
                <a:ext cx="2182963" cy="665631"/>
              </a:xfrm>
              <a:prstGeom prst="rect">
                <a:avLst/>
              </a:prstGeom>
              <a:ln w="28575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atan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⁡(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en-US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0B33303-396D-4803-85B7-F733192258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4501" y="5233867"/>
                <a:ext cx="2182963" cy="6656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285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B6B657-C1FE-4EB5-AF95-3FBCDBD3E900}"/>
              </a:ext>
            </a:extLst>
          </p:cNvPr>
          <p:cNvCxnSpPr>
            <a:cxnSpLocks/>
          </p:cNvCxnSpPr>
          <p:nvPr/>
        </p:nvCxnSpPr>
        <p:spPr>
          <a:xfrm flipH="1">
            <a:off x="1618892" y="4681330"/>
            <a:ext cx="1091484" cy="55253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5E45D45-ABE5-4073-A4B1-CE56882D1304}"/>
              </a:ext>
            </a:extLst>
          </p:cNvPr>
          <p:cNvCxnSpPr/>
          <p:nvPr/>
        </p:nvCxnSpPr>
        <p:spPr>
          <a:xfrm>
            <a:off x="3548270" y="4666496"/>
            <a:ext cx="874643" cy="47203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86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31EDC3-94C7-42F0-8426-1B70E0BA0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A553"/>
                </a:solidFill>
              </a:rPr>
              <a:t>Converting the angle to an intra prediction mode</a:t>
            </a:r>
          </a:p>
        </p:txBody>
      </p:sp>
      <p:pic>
        <p:nvPicPr>
          <p:cNvPr id="11" name="Espace réservé du contenu 10">
            <a:extLst>
              <a:ext uri="{FF2B5EF4-FFF2-40B4-BE49-F238E27FC236}">
                <a16:creationId xmlns:a16="http://schemas.microsoft.com/office/drawing/2014/main" id="{163720B4-522A-419C-859D-6A98E456DC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0377" y="1310536"/>
            <a:ext cx="4752975" cy="439102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7B5721E-5ECA-43D1-BB3F-5129D1C17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905" y="1310536"/>
            <a:ext cx="4752975" cy="439102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6848E3D-4E52-4410-AFBA-C14AEDF1BD3E}"/>
              </a:ext>
            </a:extLst>
          </p:cNvPr>
          <p:cNvSpPr txBox="1"/>
          <p:nvPr/>
        </p:nvSpPr>
        <p:spPr>
          <a:xfrm>
            <a:off x="2668772" y="1156439"/>
            <a:ext cx="6911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65000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en L 3">
            <a:extLst>
              <a:ext uri="{FF2B5EF4-FFF2-40B4-BE49-F238E27FC236}">
                <a16:creationId xmlns:a16="http://schemas.microsoft.com/office/drawing/2014/main" id="{041370EB-4FAE-4004-8E05-FE53EF44EF40}"/>
              </a:ext>
            </a:extLst>
          </p:cNvPr>
          <p:cNvSpPr/>
          <p:nvPr/>
        </p:nvSpPr>
        <p:spPr>
          <a:xfrm rot="5400000">
            <a:off x="1384822" y="816651"/>
            <a:ext cx="3503137" cy="5010913"/>
          </a:xfrm>
          <a:prstGeom prst="corner">
            <a:avLst>
              <a:gd name="adj1" fmla="val 17732"/>
              <a:gd name="adj2" fmla="val 16229"/>
            </a:avLst>
          </a:prstGeom>
          <a:pattFill prst="dotGrid">
            <a:fgClr>
              <a:schemeClr val="accent1"/>
            </a:fgClr>
            <a:bgClr>
              <a:schemeClr val="bg1"/>
            </a:bgClr>
          </a:patt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898BE8D-FF62-47EF-97B0-7833C0C1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553"/>
                </a:solidFill>
              </a:rPr>
              <a:t>Building a histogram of gradients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566EC5-73E3-430A-B9F0-102EF12434C6}"/>
              </a:ext>
            </a:extLst>
          </p:cNvPr>
          <p:cNvSpPr/>
          <p:nvPr/>
        </p:nvSpPr>
        <p:spPr>
          <a:xfrm>
            <a:off x="877824" y="2352425"/>
            <a:ext cx="75628" cy="674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A9F645D9-0E08-47ED-A444-4AE8BE04FB75}"/>
              </a:ext>
            </a:extLst>
          </p:cNvPr>
          <p:cNvCxnSpPr>
            <a:cxnSpLocks/>
          </p:cNvCxnSpPr>
          <p:nvPr/>
        </p:nvCxnSpPr>
        <p:spPr>
          <a:xfrm>
            <a:off x="961362" y="2419850"/>
            <a:ext cx="900010" cy="630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BA9A6CAF-2C92-4295-B486-1726DA9C5774}"/>
              </a:ext>
            </a:extLst>
          </p:cNvPr>
          <p:cNvSpPr txBox="1"/>
          <p:nvPr/>
        </p:nvSpPr>
        <p:spPr>
          <a:xfrm>
            <a:off x="1792173" y="2890540"/>
            <a:ext cx="2643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Norm : 1</a:t>
            </a:r>
          </a:p>
          <a:p>
            <a:r>
              <a:rPr lang="fr-FR" dirty="0"/>
              <a:t>Angle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mode 98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0C6BE3-1765-473A-AEC5-C9A63F1B6654}"/>
              </a:ext>
            </a:extLst>
          </p:cNvPr>
          <p:cNvSpPr/>
          <p:nvPr/>
        </p:nvSpPr>
        <p:spPr>
          <a:xfrm flipH="1">
            <a:off x="877824" y="3505015"/>
            <a:ext cx="83538" cy="674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6B0CDBFB-5BC2-425C-82E9-00E637AD960B}"/>
              </a:ext>
            </a:extLst>
          </p:cNvPr>
          <p:cNvCxnSpPr>
            <a:cxnSpLocks/>
          </p:cNvCxnSpPr>
          <p:nvPr/>
        </p:nvCxnSpPr>
        <p:spPr>
          <a:xfrm>
            <a:off x="969466" y="3572441"/>
            <a:ext cx="900010" cy="630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7375F2D-9AB4-4641-8DBA-65E49B195141}"/>
              </a:ext>
            </a:extLst>
          </p:cNvPr>
          <p:cNvSpPr/>
          <p:nvPr/>
        </p:nvSpPr>
        <p:spPr>
          <a:xfrm>
            <a:off x="1853085" y="4045087"/>
            <a:ext cx="4269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/>
              <a:t>Norm</a:t>
            </a:r>
            <a:r>
              <a:rPr lang="fr-FR" dirty="0"/>
              <a:t> : 1</a:t>
            </a:r>
          </a:p>
          <a:p>
            <a:r>
              <a:rPr lang="fr-FR" dirty="0"/>
              <a:t>Angle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mode 98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20C7A6-37C6-4EA1-838C-B7D728F79B8B}"/>
              </a:ext>
            </a:extLst>
          </p:cNvPr>
          <p:cNvSpPr/>
          <p:nvPr/>
        </p:nvSpPr>
        <p:spPr>
          <a:xfrm>
            <a:off x="2616962" y="1749552"/>
            <a:ext cx="63038" cy="602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156F47EB-A4A5-4117-82C9-1886D6FD9C9E}"/>
              </a:ext>
            </a:extLst>
          </p:cNvPr>
          <p:cNvCxnSpPr>
            <a:cxnSpLocks/>
          </p:cNvCxnSpPr>
          <p:nvPr/>
        </p:nvCxnSpPr>
        <p:spPr>
          <a:xfrm>
            <a:off x="2680000" y="1809823"/>
            <a:ext cx="900010" cy="630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EFC5AC3F-9BB2-498B-A5FD-CC8BA6779E2A}"/>
              </a:ext>
            </a:extLst>
          </p:cNvPr>
          <p:cNvSpPr/>
          <p:nvPr/>
        </p:nvSpPr>
        <p:spPr>
          <a:xfrm>
            <a:off x="3516164" y="2189286"/>
            <a:ext cx="4269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/>
              <a:t>Norm</a:t>
            </a:r>
            <a:r>
              <a:rPr lang="fr-FR" dirty="0"/>
              <a:t> : 2</a:t>
            </a:r>
          </a:p>
          <a:p>
            <a:r>
              <a:rPr lang="fr-FR" dirty="0"/>
              <a:t>Angle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mode 34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32D23F-4B56-41A6-944B-AE4CC18E074C}"/>
              </a:ext>
            </a:extLst>
          </p:cNvPr>
          <p:cNvSpPr/>
          <p:nvPr/>
        </p:nvSpPr>
        <p:spPr>
          <a:xfrm>
            <a:off x="877824" y="4320845"/>
            <a:ext cx="91642" cy="674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7CAF447-2FEF-41D3-BB87-B43146B4EC4A}"/>
              </a:ext>
            </a:extLst>
          </p:cNvPr>
          <p:cNvCxnSpPr>
            <a:cxnSpLocks/>
          </p:cNvCxnSpPr>
          <p:nvPr/>
        </p:nvCxnSpPr>
        <p:spPr>
          <a:xfrm>
            <a:off x="977570" y="4390996"/>
            <a:ext cx="900010" cy="630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8820E2B-63ED-4651-B5EF-3E5009484FCA}"/>
              </a:ext>
            </a:extLst>
          </p:cNvPr>
          <p:cNvSpPr/>
          <p:nvPr/>
        </p:nvSpPr>
        <p:spPr>
          <a:xfrm>
            <a:off x="1869476" y="4822601"/>
            <a:ext cx="4269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/>
              <a:t>Norm</a:t>
            </a:r>
            <a:r>
              <a:rPr lang="fr-FR" dirty="0"/>
              <a:t> : 1</a:t>
            </a:r>
          </a:p>
          <a:p>
            <a:r>
              <a:rPr lang="fr-FR" dirty="0"/>
              <a:t>Angle </a:t>
            </a:r>
            <a:r>
              <a:rPr lang="fr-FR" dirty="0">
                <a:sym typeface="Wingdings" panose="05000000000000000000" pitchFamily="2" charset="2"/>
              </a:rPr>
              <a:t></a:t>
            </a:r>
            <a:r>
              <a:rPr lang="fr-FR" dirty="0"/>
              <a:t> mode 98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8E51AE-E5F8-4857-A2CF-EF620AF75EE0}"/>
              </a:ext>
            </a:extLst>
          </p:cNvPr>
          <p:cNvSpPr txBox="1"/>
          <p:nvPr/>
        </p:nvSpPr>
        <p:spPr>
          <a:xfrm>
            <a:off x="7872223" y="5122422"/>
            <a:ext cx="360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1E595BA-F12E-4D8E-AFA1-D464644113DF}"/>
              </a:ext>
            </a:extLst>
          </p:cNvPr>
          <p:cNvSpPr txBox="1"/>
          <p:nvPr/>
        </p:nvSpPr>
        <p:spPr>
          <a:xfrm>
            <a:off x="8408836" y="5124941"/>
            <a:ext cx="72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D3637E1-EF29-47DB-85BC-7FEA8F57B00D}"/>
              </a:ext>
            </a:extLst>
          </p:cNvPr>
          <p:cNvSpPr/>
          <p:nvPr/>
        </p:nvSpPr>
        <p:spPr>
          <a:xfrm>
            <a:off x="9077909" y="5124941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66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4C12E8-471F-4B07-9D50-76760591C694}"/>
              </a:ext>
            </a:extLst>
          </p:cNvPr>
          <p:cNvSpPr/>
          <p:nvPr/>
        </p:nvSpPr>
        <p:spPr>
          <a:xfrm>
            <a:off x="9623447" y="5122422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98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00701A-09E8-4997-91E8-DBEDA9135973}"/>
              </a:ext>
            </a:extLst>
          </p:cNvPr>
          <p:cNvSpPr/>
          <p:nvPr/>
        </p:nvSpPr>
        <p:spPr>
          <a:xfrm>
            <a:off x="7184783" y="1473713"/>
            <a:ext cx="1165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Amplitude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E212AD-45E8-4FB7-9240-8E6DCF0601DC}"/>
              </a:ext>
            </a:extLst>
          </p:cNvPr>
          <p:cNvSpPr/>
          <p:nvPr/>
        </p:nvSpPr>
        <p:spPr>
          <a:xfrm>
            <a:off x="10531200" y="5120342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Mode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9591E1F-0628-4B17-8F06-535052B0BC28}"/>
              </a:ext>
            </a:extLst>
          </p:cNvPr>
          <p:cNvSpPr/>
          <p:nvPr/>
        </p:nvSpPr>
        <p:spPr>
          <a:xfrm>
            <a:off x="9690218" y="4488571"/>
            <a:ext cx="195450" cy="614121"/>
          </a:xfrm>
          <a:prstGeom prst="rect">
            <a:avLst/>
          </a:prstGeom>
          <a:solidFill>
            <a:srgbClr val="00A5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4A8190B-BFCB-4E9E-9DDC-92A15FEA5059}"/>
              </a:ext>
            </a:extLst>
          </p:cNvPr>
          <p:cNvSpPr/>
          <p:nvPr/>
        </p:nvSpPr>
        <p:spPr>
          <a:xfrm>
            <a:off x="9690215" y="3860678"/>
            <a:ext cx="195453" cy="635297"/>
          </a:xfrm>
          <a:prstGeom prst="rect">
            <a:avLst/>
          </a:prstGeom>
          <a:solidFill>
            <a:srgbClr val="00A5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7B3866-0D74-4B90-9EDA-6FD051997C56}"/>
              </a:ext>
            </a:extLst>
          </p:cNvPr>
          <p:cNvSpPr/>
          <p:nvPr/>
        </p:nvSpPr>
        <p:spPr>
          <a:xfrm>
            <a:off x="9690215" y="3234151"/>
            <a:ext cx="195453" cy="616662"/>
          </a:xfrm>
          <a:prstGeom prst="rect">
            <a:avLst/>
          </a:prstGeom>
          <a:solidFill>
            <a:srgbClr val="00A5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1C500E2-8581-4038-B830-EB1844F66010}"/>
              </a:ext>
            </a:extLst>
          </p:cNvPr>
          <p:cNvSpPr txBox="1"/>
          <p:nvPr/>
        </p:nvSpPr>
        <p:spPr>
          <a:xfrm>
            <a:off x="7185544" y="4275919"/>
            <a:ext cx="3016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</a:t>
            </a:r>
          </a:p>
          <a:p>
            <a:endParaRPr lang="fr-FR" sz="14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7F0128-F132-44AD-8682-1AACCAA268CC}"/>
              </a:ext>
            </a:extLst>
          </p:cNvPr>
          <p:cNvSpPr/>
          <p:nvPr/>
        </p:nvSpPr>
        <p:spPr>
          <a:xfrm>
            <a:off x="7184783" y="302614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C85B2B-4314-4638-A5A4-239024E14F91}"/>
              </a:ext>
            </a:extLst>
          </p:cNvPr>
          <p:cNvSpPr/>
          <p:nvPr/>
        </p:nvSpPr>
        <p:spPr>
          <a:xfrm>
            <a:off x="8519361" y="3782000"/>
            <a:ext cx="195453" cy="1320693"/>
          </a:xfrm>
          <a:prstGeom prst="rect">
            <a:avLst/>
          </a:prstGeom>
          <a:solidFill>
            <a:srgbClr val="00A5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07321B7-6254-4452-BF73-AB5CC1A719B9}"/>
              </a:ext>
            </a:extLst>
          </p:cNvPr>
          <p:cNvSpPr/>
          <p:nvPr/>
        </p:nvSpPr>
        <p:spPr>
          <a:xfrm>
            <a:off x="7185544" y="363572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30" name="object 13">
            <a:extLst>
              <a:ext uri="{FF2B5EF4-FFF2-40B4-BE49-F238E27FC236}">
                <a16:creationId xmlns:a16="http://schemas.microsoft.com/office/drawing/2014/main" id="{BD914EBB-619E-4DE0-AD67-052721B1819D}"/>
              </a:ext>
            </a:extLst>
          </p:cNvPr>
          <p:cNvSpPr/>
          <p:nvPr/>
        </p:nvSpPr>
        <p:spPr>
          <a:xfrm>
            <a:off x="6337700" y="1599558"/>
            <a:ext cx="45719" cy="3869374"/>
          </a:xfrm>
          <a:custGeom>
            <a:avLst/>
            <a:gdLst/>
            <a:ahLst/>
            <a:cxnLst/>
            <a:rect l="l" t="t" r="r" b="b"/>
            <a:pathLst>
              <a:path h="2592070">
                <a:moveTo>
                  <a:pt x="0" y="0"/>
                </a:moveTo>
                <a:lnTo>
                  <a:pt x="0" y="2591993"/>
                </a:lnTo>
              </a:path>
            </a:pathLst>
          </a:custGeom>
          <a:ln w="19812">
            <a:solidFill>
              <a:srgbClr val="008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7627A01-3721-4F1D-AF1E-2E8AD4FD6745}"/>
              </a:ext>
            </a:extLst>
          </p:cNvPr>
          <p:cNvSpPr/>
          <p:nvPr/>
        </p:nvSpPr>
        <p:spPr>
          <a:xfrm>
            <a:off x="7578876" y="5009237"/>
            <a:ext cx="3240140" cy="170579"/>
          </a:xfrm>
          <a:custGeom>
            <a:avLst/>
            <a:gdLst/>
            <a:ahLst/>
            <a:cxnLst/>
            <a:rect l="l" t="t" r="r" b="b"/>
            <a:pathLst>
              <a:path w="2875915" h="171450">
                <a:moveTo>
                  <a:pt x="2842980" y="66394"/>
                </a:moveTo>
                <a:lnTo>
                  <a:pt x="2837815" y="66394"/>
                </a:lnTo>
                <a:lnTo>
                  <a:pt x="2845238" y="67883"/>
                </a:lnTo>
                <a:lnTo>
                  <a:pt x="2851292" y="71960"/>
                </a:lnTo>
                <a:lnTo>
                  <a:pt x="2855370" y="78013"/>
                </a:lnTo>
                <a:lnTo>
                  <a:pt x="2856859" y="85406"/>
                </a:lnTo>
                <a:lnTo>
                  <a:pt x="2855372" y="92844"/>
                </a:lnTo>
                <a:lnTo>
                  <a:pt x="2851308" y="98901"/>
                </a:lnTo>
                <a:lnTo>
                  <a:pt x="2845292" y="102989"/>
                </a:lnTo>
                <a:lnTo>
                  <a:pt x="2837942" y="104494"/>
                </a:lnTo>
                <a:lnTo>
                  <a:pt x="2767420" y="104573"/>
                </a:lnTo>
                <a:lnTo>
                  <a:pt x="2713990" y="135800"/>
                </a:lnTo>
                <a:lnTo>
                  <a:pt x="2708382" y="140840"/>
                </a:lnTo>
                <a:lnTo>
                  <a:pt x="2705227" y="147422"/>
                </a:lnTo>
                <a:lnTo>
                  <a:pt x="2704738" y="154711"/>
                </a:lnTo>
                <a:lnTo>
                  <a:pt x="2707132" y="161873"/>
                </a:lnTo>
                <a:lnTo>
                  <a:pt x="2712184" y="167516"/>
                </a:lnTo>
                <a:lnTo>
                  <a:pt x="2718784" y="170679"/>
                </a:lnTo>
                <a:lnTo>
                  <a:pt x="2726098" y="171144"/>
                </a:lnTo>
                <a:lnTo>
                  <a:pt x="2733294" y="168693"/>
                </a:lnTo>
                <a:lnTo>
                  <a:pt x="2875661" y="85406"/>
                </a:lnTo>
                <a:lnTo>
                  <a:pt x="2842980" y="66394"/>
                </a:lnTo>
                <a:close/>
              </a:path>
              <a:path w="2875915" h="171450">
                <a:moveTo>
                  <a:pt x="2767346" y="66473"/>
                </a:moveTo>
                <a:lnTo>
                  <a:pt x="19050" y="69531"/>
                </a:lnTo>
                <a:lnTo>
                  <a:pt x="0" y="88606"/>
                </a:lnTo>
                <a:lnTo>
                  <a:pt x="1494" y="96017"/>
                </a:lnTo>
                <a:lnTo>
                  <a:pt x="5572" y="102067"/>
                </a:lnTo>
                <a:lnTo>
                  <a:pt x="11626" y="106143"/>
                </a:lnTo>
                <a:lnTo>
                  <a:pt x="19050" y="107631"/>
                </a:lnTo>
                <a:lnTo>
                  <a:pt x="2767420" y="104573"/>
                </a:lnTo>
                <a:lnTo>
                  <a:pt x="2800058" y="85497"/>
                </a:lnTo>
                <a:lnTo>
                  <a:pt x="2767346" y="66473"/>
                </a:lnTo>
                <a:close/>
              </a:path>
              <a:path w="2875915" h="171450">
                <a:moveTo>
                  <a:pt x="2800058" y="85497"/>
                </a:moveTo>
                <a:lnTo>
                  <a:pt x="2767420" y="104573"/>
                </a:lnTo>
                <a:lnTo>
                  <a:pt x="2837942" y="104494"/>
                </a:lnTo>
                <a:lnTo>
                  <a:pt x="2845292" y="102989"/>
                </a:lnTo>
                <a:lnTo>
                  <a:pt x="2846871" y="101916"/>
                </a:lnTo>
                <a:lnTo>
                  <a:pt x="2828290" y="101916"/>
                </a:lnTo>
                <a:lnTo>
                  <a:pt x="2800058" y="85497"/>
                </a:lnTo>
                <a:close/>
              </a:path>
              <a:path w="2875915" h="171450">
                <a:moveTo>
                  <a:pt x="2828290" y="68998"/>
                </a:moveTo>
                <a:lnTo>
                  <a:pt x="2800058" y="85497"/>
                </a:lnTo>
                <a:lnTo>
                  <a:pt x="2828290" y="101916"/>
                </a:lnTo>
                <a:lnTo>
                  <a:pt x="2828290" y="68998"/>
                </a:lnTo>
                <a:close/>
              </a:path>
              <a:path w="2875915" h="171450">
                <a:moveTo>
                  <a:pt x="2846894" y="68998"/>
                </a:moveTo>
                <a:lnTo>
                  <a:pt x="2828290" y="68998"/>
                </a:lnTo>
                <a:lnTo>
                  <a:pt x="2828290" y="101916"/>
                </a:lnTo>
                <a:lnTo>
                  <a:pt x="2846871" y="101916"/>
                </a:lnTo>
                <a:lnTo>
                  <a:pt x="2851308" y="98901"/>
                </a:lnTo>
                <a:lnTo>
                  <a:pt x="2855372" y="92844"/>
                </a:lnTo>
                <a:lnTo>
                  <a:pt x="2856859" y="85406"/>
                </a:lnTo>
                <a:lnTo>
                  <a:pt x="2855370" y="78013"/>
                </a:lnTo>
                <a:lnTo>
                  <a:pt x="2851292" y="71960"/>
                </a:lnTo>
                <a:lnTo>
                  <a:pt x="2846894" y="68998"/>
                </a:lnTo>
                <a:close/>
              </a:path>
              <a:path w="2875915" h="171450">
                <a:moveTo>
                  <a:pt x="2837815" y="66394"/>
                </a:moveTo>
                <a:lnTo>
                  <a:pt x="2767346" y="66473"/>
                </a:lnTo>
                <a:lnTo>
                  <a:pt x="2800058" y="85497"/>
                </a:lnTo>
                <a:lnTo>
                  <a:pt x="2828290" y="68998"/>
                </a:lnTo>
                <a:lnTo>
                  <a:pt x="2846894" y="68998"/>
                </a:lnTo>
                <a:lnTo>
                  <a:pt x="2845238" y="67883"/>
                </a:lnTo>
                <a:lnTo>
                  <a:pt x="2837815" y="66394"/>
                </a:lnTo>
                <a:close/>
              </a:path>
              <a:path w="2875915" h="171450">
                <a:moveTo>
                  <a:pt x="2725918" y="0"/>
                </a:moveTo>
                <a:lnTo>
                  <a:pt x="2718641" y="483"/>
                </a:lnTo>
                <a:lnTo>
                  <a:pt x="2712055" y="3664"/>
                </a:lnTo>
                <a:lnTo>
                  <a:pt x="2707005" y="9320"/>
                </a:lnTo>
                <a:lnTo>
                  <a:pt x="2704558" y="16482"/>
                </a:lnTo>
                <a:lnTo>
                  <a:pt x="2705052" y="23768"/>
                </a:lnTo>
                <a:lnTo>
                  <a:pt x="2708237" y="30343"/>
                </a:lnTo>
                <a:lnTo>
                  <a:pt x="2713863" y="35368"/>
                </a:lnTo>
                <a:lnTo>
                  <a:pt x="2767346" y="66473"/>
                </a:lnTo>
                <a:lnTo>
                  <a:pt x="2842980" y="66394"/>
                </a:lnTo>
                <a:lnTo>
                  <a:pt x="2733040" y="2437"/>
                </a:lnTo>
                <a:lnTo>
                  <a:pt x="2725918" y="0"/>
                </a:lnTo>
                <a:close/>
              </a:path>
            </a:pathLst>
          </a:custGeom>
          <a:solidFill>
            <a:srgbClr val="319A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9">
            <a:extLst>
              <a:ext uri="{FF2B5EF4-FFF2-40B4-BE49-F238E27FC236}">
                <a16:creationId xmlns:a16="http://schemas.microsoft.com/office/drawing/2014/main" id="{2BD05F5B-C2AF-4132-B182-31309151D245}"/>
              </a:ext>
            </a:extLst>
          </p:cNvPr>
          <p:cNvSpPr/>
          <p:nvPr/>
        </p:nvSpPr>
        <p:spPr>
          <a:xfrm>
            <a:off x="7496238" y="1809824"/>
            <a:ext cx="238905" cy="3292870"/>
          </a:xfrm>
          <a:custGeom>
            <a:avLst/>
            <a:gdLst/>
            <a:ahLst/>
            <a:cxnLst/>
            <a:rect l="l" t="t" r="r" b="b"/>
            <a:pathLst>
              <a:path w="171450" h="2347595">
                <a:moveTo>
                  <a:pt x="85578" y="75800"/>
                </a:moveTo>
                <a:lnTo>
                  <a:pt x="66528" y="108458"/>
                </a:lnTo>
                <a:lnTo>
                  <a:pt x="66528" y="2328291"/>
                </a:lnTo>
                <a:lnTo>
                  <a:pt x="68022" y="2335709"/>
                </a:lnTo>
                <a:lnTo>
                  <a:pt x="72100" y="2341764"/>
                </a:lnTo>
                <a:lnTo>
                  <a:pt x="78154" y="2345844"/>
                </a:lnTo>
                <a:lnTo>
                  <a:pt x="85578" y="2347341"/>
                </a:lnTo>
                <a:lnTo>
                  <a:pt x="93001" y="2345844"/>
                </a:lnTo>
                <a:lnTo>
                  <a:pt x="99056" y="2341764"/>
                </a:lnTo>
                <a:lnTo>
                  <a:pt x="103133" y="2335709"/>
                </a:lnTo>
                <a:lnTo>
                  <a:pt x="104628" y="2328291"/>
                </a:lnTo>
                <a:lnTo>
                  <a:pt x="104628" y="108458"/>
                </a:lnTo>
                <a:lnTo>
                  <a:pt x="85578" y="75800"/>
                </a:lnTo>
                <a:close/>
              </a:path>
              <a:path w="171450" h="2347595">
                <a:moveTo>
                  <a:pt x="85578" y="0"/>
                </a:moveTo>
                <a:lnTo>
                  <a:pt x="2393" y="142494"/>
                </a:lnTo>
                <a:lnTo>
                  <a:pt x="0" y="149689"/>
                </a:lnTo>
                <a:lnTo>
                  <a:pt x="488" y="157003"/>
                </a:lnTo>
                <a:lnTo>
                  <a:pt x="3643" y="163603"/>
                </a:lnTo>
                <a:lnTo>
                  <a:pt x="9251" y="168656"/>
                </a:lnTo>
                <a:lnTo>
                  <a:pt x="16446" y="171049"/>
                </a:lnTo>
                <a:lnTo>
                  <a:pt x="23760" y="170561"/>
                </a:lnTo>
                <a:lnTo>
                  <a:pt x="30360" y="167405"/>
                </a:lnTo>
                <a:lnTo>
                  <a:pt x="35413" y="161798"/>
                </a:lnTo>
                <a:lnTo>
                  <a:pt x="66528" y="108458"/>
                </a:lnTo>
                <a:lnTo>
                  <a:pt x="66528" y="37846"/>
                </a:lnTo>
                <a:lnTo>
                  <a:pt x="68022" y="30422"/>
                </a:lnTo>
                <a:lnTo>
                  <a:pt x="72100" y="24368"/>
                </a:lnTo>
                <a:lnTo>
                  <a:pt x="78154" y="20290"/>
                </a:lnTo>
                <a:lnTo>
                  <a:pt x="85578" y="18796"/>
                </a:lnTo>
                <a:lnTo>
                  <a:pt x="96550" y="18796"/>
                </a:lnTo>
                <a:lnTo>
                  <a:pt x="85578" y="0"/>
                </a:lnTo>
                <a:close/>
              </a:path>
              <a:path w="171450" h="2347595">
                <a:moveTo>
                  <a:pt x="96550" y="18796"/>
                </a:moveTo>
                <a:lnTo>
                  <a:pt x="85578" y="18796"/>
                </a:lnTo>
                <a:lnTo>
                  <a:pt x="93001" y="20290"/>
                </a:lnTo>
                <a:lnTo>
                  <a:pt x="99056" y="24368"/>
                </a:lnTo>
                <a:lnTo>
                  <a:pt x="103133" y="30422"/>
                </a:lnTo>
                <a:lnTo>
                  <a:pt x="104628" y="37846"/>
                </a:lnTo>
                <a:lnTo>
                  <a:pt x="104628" y="108458"/>
                </a:lnTo>
                <a:lnTo>
                  <a:pt x="135743" y="161798"/>
                </a:lnTo>
                <a:lnTo>
                  <a:pt x="140795" y="167405"/>
                </a:lnTo>
                <a:lnTo>
                  <a:pt x="147395" y="170561"/>
                </a:lnTo>
                <a:lnTo>
                  <a:pt x="154709" y="171049"/>
                </a:lnTo>
                <a:lnTo>
                  <a:pt x="161905" y="168656"/>
                </a:lnTo>
                <a:lnTo>
                  <a:pt x="167512" y="163603"/>
                </a:lnTo>
                <a:lnTo>
                  <a:pt x="170668" y="157003"/>
                </a:lnTo>
                <a:lnTo>
                  <a:pt x="171156" y="149689"/>
                </a:lnTo>
                <a:lnTo>
                  <a:pt x="168763" y="142494"/>
                </a:lnTo>
                <a:lnTo>
                  <a:pt x="96550" y="18796"/>
                </a:lnTo>
                <a:close/>
              </a:path>
              <a:path w="171450" h="2347595">
                <a:moveTo>
                  <a:pt x="85578" y="18796"/>
                </a:moveTo>
                <a:lnTo>
                  <a:pt x="78154" y="20290"/>
                </a:lnTo>
                <a:lnTo>
                  <a:pt x="72100" y="24368"/>
                </a:lnTo>
                <a:lnTo>
                  <a:pt x="68022" y="30422"/>
                </a:lnTo>
                <a:lnTo>
                  <a:pt x="66528" y="37846"/>
                </a:lnTo>
                <a:lnTo>
                  <a:pt x="66528" y="108458"/>
                </a:lnTo>
                <a:lnTo>
                  <a:pt x="85578" y="75800"/>
                </a:lnTo>
                <a:lnTo>
                  <a:pt x="69068" y="47498"/>
                </a:lnTo>
                <a:lnTo>
                  <a:pt x="104628" y="47498"/>
                </a:lnTo>
                <a:lnTo>
                  <a:pt x="104628" y="37846"/>
                </a:lnTo>
                <a:lnTo>
                  <a:pt x="103133" y="30422"/>
                </a:lnTo>
                <a:lnTo>
                  <a:pt x="99056" y="24368"/>
                </a:lnTo>
                <a:lnTo>
                  <a:pt x="93001" y="20290"/>
                </a:lnTo>
                <a:lnTo>
                  <a:pt x="85578" y="18796"/>
                </a:lnTo>
                <a:close/>
              </a:path>
              <a:path w="171450" h="2347595">
                <a:moveTo>
                  <a:pt x="104628" y="47498"/>
                </a:moveTo>
                <a:lnTo>
                  <a:pt x="102088" y="47498"/>
                </a:lnTo>
                <a:lnTo>
                  <a:pt x="85578" y="75800"/>
                </a:lnTo>
                <a:lnTo>
                  <a:pt x="104628" y="108458"/>
                </a:lnTo>
                <a:lnTo>
                  <a:pt x="104628" y="47498"/>
                </a:lnTo>
                <a:close/>
              </a:path>
              <a:path w="171450" h="2347595">
                <a:moveTo>
                  <a:pt x="102088" y="47498"/>
                </a:moveTo>
                <a:lnTo>
                  <a:pt x="69068" y="47498"/>
                </a:lnTo>
                <a:lnTo>
                  <a:pt x="85578" y="75800"/>
                </a:lnTo>
                <a:lnTo>
                  <a:pt x="102088" y="47498"/>
                </a:lnTo>
                <a:close/>
              </a:path>
            </a:pathLst>
          </a:custGeom>
          <a:solidFill>
            <a:srgbClr val="319A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45">
            <a:extLst>
              <a:ext uri="{FF2B5EF4-FFF2-40B4-BE49-F238E27FC236}">
                <a16:creationId xmlns:a16="http://schemas.microsoft.com/office/drawing/2014/main" id="{2B8CB7E2-F8C9-4F1E-A457-080942814FB5}"/>
              </a:ext>
            </a:extLst>
          </p:cNvPr>
          <p:cNvSpPr/>
          <p:nvPr/>
        </p:nvSpPr>
        <p:spPr>
          <a:xfrm>
            <a:off x="7455773" y="3234151"/>
            <a:ext cx="126191" cy="45719"/>
          </a:xfrm>
          <a:custGeom>
            <a:avLst/>
            <a:gdLst/>
            <a:ahLst/>
            <a:cxnLst/>
            <a:rect l="l" t="t" r="r" b="b"/>
            <a:pathLst>
              <a:path w="72389">
                <a:moveTo>
                  <a:pt x="0" y="0"/>
                </a:moveTo>
                <a:lnTo>
                  <a:pt x="72008" y="0"/>
                </a:lnTo>
              </a:path>
            </a:pathLst>
          </a:custGeom>
          <a:ln w="32004">
            <a:solidFill>
              <a:srgbClr val="1895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5">
            <a:extLst>
              <a:ext uri="{FF2B5EF4-FFF2-40B4-BE49-F238E27FC236}">
                <a16:creationId xmlns:a16="http://schemas.microsoft.com/office/drawing/2014/main" id="{BE796EB4-1CF7-4D65-9356-3A3C985C000C}"/>
              </a:ext>
            </a:extLst>
          </p:cNvPr>
          <p:cNvSpPr/>
          <p:nvPr/>
        </p:nvSpPr>
        <p:spPr>
          <a:xfrm>
            <a:off x="7452686" y="3855152"/>
            <a:ext cx="126191" cy="45719"/>
          </a:xfrm>
          <a:custGeom>
            <a:avLst/>
            <a:gdLst/>
            <a:ahLst/>
            <a:cxnLst/>
            <a:rect l="l" t="t" r="r" b="b"/>
            <a:pathLst>
              <a:path w="72389">
                <a:moveTo>
                  <a:pt x="0" y="0"/>
                </a:moveTo>
                <a:lnTo>
                  <a:pt x="72008" y="0"/>
                </a:lnTo>
              </a:path>
            </a:pathLst>
          </a:custGeom>
          <a:ln w="32004">
            <a:solidFill>
              <a:srgbClr val="1895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5">
            <a:extLst>
              <a:ext uri="{FF2B5EF4-FFF2-40B4-BE49-F238E27FC236}">
                <a16:creationId xmlns:a16="http://schemas.microsoft.com/office/drawing/2014/main" id="{8C9FDCDC-599A-4A11-83F0-3F1D99F25C7E}"/>
              </a:ext>
            </a:extLst>
          </p:cNvPr>
          <p:cNvSpPr/>
          <p:nvPr/>
        </p:nvSpPr>
        <p:spPr>
          <a:xfrm>
            <a:off x="7452685" y="4488572"/>
            <a:ext cx="126191" cy="45719"/>
          </a:xfrm>
          <a:custGeom>
            <a:avLst/>
            <a:gdLst/>
            <a:ahLst/>
            <a:cxnLst/>
            <a:rect l="l" t="t" r="r" b="b"/>
            <a:pathLst>
              <a:path w="72389">
                <a:moveTo>
                  <a:pt x="0" y="0"/>
                </a:moveTo>
                <a:lnTo>
                  <a:pt x="72008" y="0"/>
                </a:lnTo>
              </a:path>
            </a:pathLst>
          </a:custGeom>
          <a:ln w="32004">
            <a:solidFill>
              <a:srgbClr val="18953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333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10" grpId="0"/>
      <p:bldP spid="11" grpId="0" animBg="1"/>
      <p:bldP spid="13" grpId="0"/>
      <p:bldP spid="14" grpId="0" animBg="1"/>
      <p:bldP spid="16" grpId="0"/>
      <p:bldP spid="23" grpId="0" animBg="1"/>
      <p:bldP spid="24" grpId="0" animBg="1"/>
      <p:bldP spid="25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9F3287C9-5E09-43D7-A56B-10E403ABFEE0}"/>
              </a:ext>
            </a:extLst>
          </p:cNvPr>
          <p:cNvSpPr txBox="1"/>
          <p:nvPr/>
        </p:nvSpPr>
        <p:spPr>
          <a:xfrm>
            <a:off x="690620" y="5886818"/>
            <a:ext cx="11586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/>
              <a:t>0   1    2   3    4    5   6   7    8   9  10  11  12 13 14 15  16 17 18 19 20  21 22 23 24 25 26  27  28 29 30 31 32 33  34  35 ……………………………………………………………………………… 98 ……………………………………………………….130 </a:t>
            </a:r>
          </a:p>
        </p:txBody>
      </p:sp>
      <p:graphicFrame>
        <p:nvGraphicFramePr>
          <p:cNvPr id="4" name="Espace réservé du contenu 5">
            <a:extLst>
              <a:ext uri="{FF2B5EF4-FFF2-40B4-BE49-F238E27FC236}">
                <a16:creationId xmlns:a16="http://schemas.microsoft.com/office/drawing/2014/main" id="{FC75E39D-0A7B-4A7E-B32D-58D6999AE1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1582113"/>
              </p:ext>
            </p:extLst>
          </p:nvPr>
        </p:nvGraphicFramePr>
        <p:xfrm>
          <a:off x="228600" y="988669"/>
          <a:ext cx="11734800" cy="503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CABF5918-7DCC-4C9A-8D1F-F17A27C65592}"/>
              </a:ext>
            </a:extLst>
          </p:cNvPr>
          <p:cNvSpPr txBox="1"/>
          <p:nvPr/>
        </p:nvSpPr>
        <p:spPr>
          <a:xfrm>
            <a:off x="334430" y="-1157279"/>
            <a:ext cx="1799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Mode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1509357-BE77-45C7-A485-0C63C8BA6B89}"/>
              </a:ext>
            </a:extLst>
          </p:cNvPr>
          <p:cNvSpPr txBox="1"/>
          <p:nvPr/>
        </p:nvSpPr>
        <p:spPr>
          <a:xfrm>
            <a:off x="5360772" y="6191824"/>
            <a:ext cx="833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Mode</a:t>
            </a:r>
          </a:p>
        </p:txBody>
      </p:sp>
      <p:sp>
        <p:nvSpPr>
          <p:cNvPr id="3" name="Right Arrow 2"/>
          <p:cNvSpPr/>
          <p:nvPr/>
        </p:nvSpPr>
        <p:spPr>
          <a:xfrm rot="19623775">
            <a:off x="8955411" y="6158286"/>
            <a:ext cx="522514" cy="15222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7011B74A-47AA-49EE-B738-9E522CB31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solidFill>
                  <a:srgbClr val="00A553"/>
                </a:solidFill>
              </a:rPr>
              <a:t>Deriving</a:t>
            </a:r>
            <a:r>
              <a:rPr lang="fr-FR" dirty="0">
                <a:solidFill>
                  <a:srgbClr val="00A553"/>
                </a:solidFill>
              </a:rPr>
              <a:t> the intra prediction mode </a:t>
            </a:r>
            <a:r>
              <a:rPr lang="fr-FR" dirty="0" err="1">
                <a:solidFill>
                  <a:srgbClr val="00A553"/>
                </a:solidFill>
              </a:rPr>
              <a:t>from</a:t>
            </a:r>
            <a:r>
              <a:rPr lang="fr-FR" dirty="0">
                <a:solidFill>
                  <a:srgbClr val="00A553"/>
                </a:solidFill>
              </a:rPr>
              <a:t> the </a:t>
            </a:r>
            <a:r>
              <a:rPr lang="fr-FR" dirty="0" err="1">
                <a:solidFill>
                  <a:srgbClr val="00A553"/>
                </a:solidFill>
              </a:rPr>
              <a:t>histogram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6471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5">
            <a:extLst>
              <a:ext uri="{FF2B5EF4-FFF2-40B4-BE49-F238E27FC236}">
                <a16:creationId xmlns:a16="http://schemas.microsoft.com/office/drawing/2014/main" id="{A980E824-8E1C-49E3-A9E2-D9B6C60ECD0D}"/>
              </a:ext>
            </a:extLst>
          </p:cNvPr>
          <p:cNvSpPr txBox="1"/>
          <p:nvPr/>
        </p:nvSpPr>
        <p:spPr>
          <a:xfrm>
            <a:off x="7235824" y="5134397"/>
            <a:ext cx="200025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sz="900" spc="-75" dirty="0">
                <a:solidFill>
                  <a:srgbClr val="FFFFFF"/>
                </a:solidFill>
                <a:latin typeface="Verdana"/>
                <a:cs typeface="Verdana"/>
              </a:rPr>
              <a:t>15</a:t>
            </a:fld>
            <a:endParaRPr sz="900" dirty="0">
              <a:latin typeface="Verdana"/>
              <a:cs typeface="Verdana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7383" y="1482186"/>
            <a:ext cx="4548793" cy="3349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a typeface="SimSun" panose="02010600030101010101" pitchFamily="2" charset="-122"/>
              </a:rPr>
              <a:t>It was generally agreed that intra coding tools using samples above the current block may </a:t>
            </a:r>
            <a:r>
              <a:rPr lang="en-US" sz="2000" dirty="0">
                <a:ea typeface="Times New Roman" panose="02020603050405020304" pitchFamily="18" charset="0"/>
              </a:rPr>
              <a:t>have a significant complexity impact in regard to line buffering for the decoder.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a typeface="Times New Roman" panose="02020603050405020304" pitchFamily="18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a typeface="Times New Roman" panose="02020603050405020304" pitchFamily="18" charset="0"/>
              </a:rPr>
              <a:t>For blocks that are located at the top of CTUs, the gradient analysis of the pixels located in the top part of the template is not performed. </a:t>
            </a:r>
          </a:p>
        </p:txBody>
      </p:sp>
      <p:pic>
        <p:nvPicPr>
          <p:cNvPr id="48" name="Image 247">
            <a:extLst>
              <a:ext uri="{FF2B5EF4-FFF2-40B4-BE49-F238E27FC236}">
                <a16:creationId xmlns:a16="http://schemas.microsoft.com/office/drawing/2014/main" id="{4AB83C5C-24F6-4F07-B77E-4C7F42FFE7D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14" y="1960333"/>
            <a:ext cx="6873428" cy="254373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Title 41">
            <a:extLst>
              <a:ext uri="{FF2B5EF4-FFF2-40B4-BE49-F238E27FC236}">
                <a16:creationId xmlns:a16="http://schemas.microsoft.com/office/drawing/2014/main" id="{648C3C4B-5270-454C-94E6-7CA2FBE79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Gradient analysis restriction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595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2CC140F-6414-4EC4-A5E2-49636F75B864}"/>
              </a:ext>
            </a:extLst>
          </p:cNvPr>
          <p:cNvSpPr/>
          <p:nvPr/>
        </p:nvSpPr>
        <p:spPr>
          <a:xfrm>
            <a:off x="2455209" y="2265807"/>
            <a:ext cx="629920" cy="44958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52BB47-5B0D-4E63-ACED-41882CC20746}"/>
              </a:ext>
            </a:extLst>
          </p:cNvPr>
          <p:cNvSpPr/>
          <p:nvPr/>
        </p:nvSpPr>
        <p:spPr>
          <a:xfrm>
            <a:off x="1785919" y="2271522"/>
            <a:ext cx="6299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A01B16-68BE-4C02-BD39-19380BB647A2}"/>
              </a:ext>
            </a:extLst>
          </p:cNvPr>
          <p:cNvSpPr/>
          <p:nvPr/>
        </p:nvSpPr>
        <p:spPr>
          <a:xfrm>
            <a:off x="2455209" y="1780032"/>
            <a:ext cx="6299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87FC09-BBF0-4FDB-BFC8-6ABDD71A2DEC}"/>
              </a:ext>
            </a:extLst>
          </p:cNvPr>
          <p:cNvSpPr/>
          <p:nvPr/>
        </p:nvSpPr>
        <p:spPr>
          <a:xfrm>
            <a:off x="6149385" y="2265807"/>
            <a:ext cx="629920" cy="44958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E03753-B078-4466-9886-CC8AF4A8C3DB}"/>
              </a:ext>
            </a:extLst>
          </p:cNvPr>
          <p:cNvSpPr/>
          <p:nvPr/>
        </p:nvSpPr>
        <p:spPr>
          <a:xfrm>
            <a:off x="5480095" y="2271522"/>
            <a:ext cx="629920" cy="44958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8B9A48-28C6-46B0-BE0D-1A6518F6CF50}"/>
              </a:ext>
            </a:extLst>
          </p:cNvPr>
          <p:cNvSpPr/>
          <p:nvPr/>
        </p:nvSpPr>
        <p:spPr>
          <a:xfrm>
            <a:off x="6149385" y="1780032"/>
            <a:ext cx="6299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BB3989-8D77-4283-AEC5-952338B5CA6E}"/>
              </a:ext>
            </a:extLst>
          </p:cNvPr>
          <p:cNvSpPr/>
          <p:nvPr/>
        </p:nvSpPr>
        <p:spPr>
          <a:xfrm>
            <a:off x="9726975" y="2265806"/>
            <a:ext cx="629920" cy="459291"/>
          </a:xfrm>
          <a:prstGeom prst="rect">
            <a:avLst/>
          </a:prstGeom>
          <a:solidFill>
            <a:srgbClr val="00A553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3DE07B-7A50-42B9-B763-F85E6262E6CE}"/>
              </a:ext>
            </a:extLst>
          </p:cNvPr>
          <p:cNvSpPr/>
          <p:nvPr/>
        </p:nvSpPr>
        <p:spPr>
          <a:xfrm>
            <a:off x="9057685" y="2271522"/>
            <a:ext cx="629920" cy="449580"/>
          </a:xfrm>
          <a:prstGeom prst="rect">
            <a:avLst/>
          </a:prstGeom>
          <a:solidFill>
            <a:srgbClr val="00A553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374610-28EA-4CCC-8BAD-8A8F80493194}"/>
              </a:ext>
            </a:extLst>
          </p:cNvPr>
          <p:cNvSpPr/>
          <p:nvPr/>
        </p:nvSpPr>
        <p:spPr>
          <a:xfrm>
            <a:off x="9726975" y="1780032"/>
            <a:ext cx="629920" cy="449580"/>
          </a:xfrm>
          <a:prstGeom prst="rect">
            <a:avLst/>
          </a:prstGeom>
          <a:solidFill>
            <a:srgbClr val="00A553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25E038ED-35ED-4CF2-BA44-9ED23C168735}"/>
              </a:ext>
            </a:extLst>
          </p:cNvPr>
          <p:cNvSpPr/>
          <p:nvPr/>
        </p:nvSpPr>
        <p:spPr>
          <a:xfrm rot="5400000" flipH="1">
            <a:off x="6174701" y="-202843"/>
            <a:ext cx="349503" cy="6934200"/>
          </a:xfrm>
          <a:custGeom>
            <a:avLst/>
            <a:gdLst/>
            <a:ahLst/>
            <a:cxnLst/>
            <a:rect l="l" t="t" r="r" b="b"/>
            <a:pathLst>
              <a:path h="2592070">
                <a:moveTo>
                  <a:pt x="0" y="0"/>
                </a:moveTo>
                <a:lnTo>
                  <a:pt x="0" y="2591993"/>
                </a:lnTo>
              </a:path>
            </a:pathLst>
          </a:custGeom>
          <a:ln w="19812">
            <a:solidFill>
              <a:srgbClr val="008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55E64A-BE31-46D1-9466-A8BE405A7676}"/>
              </a:ext>
            </a:extLst>
          </p:cNvPr>
          <p:cNvSpPr/>
          <p:nvPr/>
        </p:nvSpPr>
        <p:spPr>
          <a:xfrm>
            <a:off x="1785917" y="4001724"/>
            <a:ext cx="629920" cy="44958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5E11DE-B75F-4987-971C-3A1247527E61}"/>
              </a:ext>
            </a:extLst>
          </p:cNvPr>
          <p:cNvSpPr/>
          <p:nvPr/>
        </p:nvSpPr>
        <p:spPr>
          <a:xfrm>
            <a:off x="1777912" y="4609526"/>
            <a:ext cx="6299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A273C44-73E2-46C3-9E82-D2664B38D850}"/>
              </a:ext>
            </a:extLst>
          </p:cNvPr>
          <p:cNvSpPr txBox="1"/>
          <p:nvPr/>
        </p:nvSpPr>
        <p:spPr>
          <a:xfrm>
            <a:off x="2700319" y="4072625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Coded in DIMD </a:t>
            </a:r>
            <a:endParaRPr lang="fr-FR" sz="1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212A7B-A195-4707-843C-4D5D5883765C}"/>
              </a:ext>
            </a:extLst>
          </p:cNvPr>
          <p:cNvSpPr/>
          <p:nvPr/>
        </p:nvSpPr>
        <p:spPr>
          <a:xfrm>
            <a:off x="2700319" y="4669160"/>
            <a:ext cx="1955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ea typeface="Tw Cen MT" panose="020B0602020104020603" pitchFamily="34" charset="0"/>
              </a:rPr>
              <a:t>Coded in another mode </a:t>
            </a:r>
            <a:endParaRPr lang="fr-FR" sz="1400" dirty="0"/>
          </a:p>
        </p:txBody>
      </p:sp>
      <p:sp>
        <p:nvSpPr>
          <p:cNvPr id="20" name="ZoneTexte 12">
            <a:extLst>
              <a:ext uri="{FF2B5EF4-FFF2-40B4-BE49-F238E27FC236}">
                <a16:creationId xmlns:a16="http://schemas.microsoft.com/office/drawing/2014/main" id="{0BB9BA7A-63C5-46D7-B7AC-4A8807F7B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644" y="2296128"/>
            <a:ext cx="273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D14F4D0D-AB9C-4EDE-B942-226437DF8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31" y="679018"/>
            <a:ext cx="7708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ZoneTexte 12">
            <a:extLst>
              <a:ext uri="{FF2B5EF4-FFF2-40B4-BE49-F238E27FC236}">
                <a16:creationId xmlns:a16="http://schemas.microsoft.com/office/drawing/2014/main" id="{D7EC85ED-8F68-4542-B210-DF28C980AB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860" y="2306476"/>
            <a:ext cx="273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3" name="ZoneTexte 12">
            <a:extLst>
              <a:ext uri="{FF2B5EF4-FFF2-40B4-BE49-F238E27FC236}">
                <a16:creationId xmlns:a16="http://schemas.microsoft.com/office/drawing/2014/main" id="{D5F41B19-67BB-48D7-8E6C-42C04C6D7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2765" y="2306475"/>
            <a:ext cx="273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endParaRPr kumimoji="0" lang="fr-FR" altLang="fr-F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9E2E56D8-BCAC-4B55-95C0-7D5BF7649FFA}"/>
              </a:ext>
            </a:extLst>
          </p:cNvPr>
          <p:cNvSpPr/>
          <p:nvPr/>
        </p:nvSpPr>
        <p:spPr>
          <a:xfrm>
            <a:off x="1695748" y="1488948"/>
            <a:ext cx="306705" cy="294640"/>
          </a:xfrm>
          <a:custGeom>
            <a:avLst/>
            <a:gdLst/>
            <a:ahLst/>
            <a:cxnLst/>
            <a:rect l="l" t="t" r="r" b="b"/>
            <a:pathLst>
              <a:path w="306705" h="294640">
                <a:moveTo>
                  <a:pt x="153162" y="0"/>
                </a:moveTo>
                <a:lnTo>
                  <a:pt x="104748" y="7491"/>
                </a:lnTo>
                <a:lnTo>
                  <a:pt x="62704" y="28358"/>
                </a:lnTo>
                <a:lnTo>
                  <a:pt x="29549" y="60185"/>
                </a:lnTo>
                <a:lnTo>
                  <a:pt x="7807" y="100559"/>
                </a:lnTo>
                <a:lnTo>
                  <a:pt x="0" y="147066"/>
                </a:lnTo>
                <a:lnTo>
                  <a:pt x="7807" y="193572"/>
                </a:lnTo>
                <a:lnTo>
                  <a:pt x="29549" y="233946"/>
                </a:lnTo>
                <a:lnTo>
                  <a:pt x="62704" y="265773"/>
                </a:lnTo>
                <a:lnTo>
                  <a:pt x="104748" y="286640"/>
                </a:lnTo>
                <a:lnTo>
                  <a:pt x="153162" y="294132"/>
                </a:lnTo>
                <a:lnTo>
                  <a:pt x="201575" y="286640"/>
                </a:lnTo>
                <a:lnTo>
                  <a:pt x="243619" y="265773"/>
                </a:lnTo>
                <a:lnTo>
                  <a:pt x="276774" y="233946"/>
                </a:lnTo>
                <a:lnTo>
                  <a:pt x="298516" y="193572"/>
                </a:lnTo>
                <a:lnTo>
                  <a:pt x="306324" y="147066"/>
                </a:lnTo>
                <a:lnTo>
                  <a:pt x="298516" y="100559"/>
                </a:lnTo>
                <a:lnTo>
                  <a:pt x="276774" y="60185"/>
                </a:lnTo>
                <a:lnTo>
                  <a:pt x="243619" y="28358"/>
                </a:lnTo>
                <a:lnTo>
                  <a:pt x="201575" y="7491"/>
                </a:lnTo>
                <a:lnTo>
                  <a:pt x="153162" y="0"/>
                </a:lnTo>
                <a:close/>
              </a:path>
            </a:pathLst>
          </a:custGeom>
          <a:solidFill>
            <a:srgbClr val="00A553"/>
          </a:solidFill>
        </p:spPr>
        <p:txBody>
          <a:bodyPr wrap="square" lIns="0" tIns="0" rIns="0" bIns="0" rtlCol="0"/>
          <a:lstStyle/>
          <a:p>
            <a:endParaRPr>
              <a:solidFill>
                <a:srgbClr val="00B050"/>
              </a:solidFill>
            </a:endParaRPr>
          </a:p>
        </p:txBody>
      </p:sp>
      <p:sp>
        <p:nvSpPr>
          <p:cNvPr id="25" name="object 11">
            <a:extLst>
              <a:ext uri="{FF2B5EF4-FFF2-40B4-BE49-F238E27FC236}">
                <a16:creationId xmlns:a16="http://schemas.microsoft.com/office/drawing/2014/main" id="{636E218F-F027-456F-B477-A1B6467815EB}"/>
              </a:ext>
            </a:extLst>
          </p:cNvPr>
          <p:cNvSpPr txBox="1"/>
          <p:nvPr/>
        </p:nvSpPr>
        <p:spPr>
          <a:xfrm>
            <a:off x="1771136" y="1469517"/>
            <a:ext cx="1390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B8CF743-6A1B-4407-B124-D590A6BAB11F}"/>
              </a:ext>
            </a:extLst>
          </p:cNvPr>
          <p:cNvSpPr/>
          <p:nvPr/>
        </p:nvSpPr>
        <p:spPr>
          <a:xfrm>
            <a:off x="2578040" y="1810121"/>
            <a:ext cx="450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/>
              <a:t>TN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2F589E0-6610-458C-9083-4CF7A7ACB5A7}"/>
              </a:ext>
            </a:extLst>
          </p:cNvPr>
          <p:cNvSpPr/>
          <p:nvPr/>
        </p:nvSpPr>
        <p:spPr>
          <a:xfrm>
            <a:off x="6246003" y="1800086"/>
            <a:ext cx="45076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TN</a:t>
            </a:r>
            <a:endParaRPr lang="fr-FR" sz="10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3221AB6-4AF6-48B2-95B1-BCCD040276E5}"/>
              </a:ext>
            </a:extLst>
          </p:cNvPr>
          <p:cNvSpPr/>
          <p:nvPr/>
        </p:nvSpPr>
        <p:spPr>
          <a:xfrm>
            <a:off x="9816553" y="1804595"/>
            <a:ext cx="45076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TN</a:t>
            </a:r>
            <a:endParaRPr lang="fr-FR" sz="10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D60FF63-68D1-4672-9EAD-5CC891CA7A8D}"/>
              </a:ext>
            </a:extLst>
          </p:cNvPr>
          <p:cNvSpPr/>
          <p:nvPr/>
        </p:nvSpPr>
        <p:spPr>
          <a:xfrm>
            <a:off x="1898395" y="2271936"/>
            <a:ext cx="431528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LN</a:t>
            </a:r>
            <a:endParaRPr lang="fr-FR" sz="10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6C3702B-5F09-445F-913C-91908CF6C108}"/>
              </a:ext>
            </a:extLst>
          </p:cNvPr>
          <p:cNvSpPr/>
          <p:nvPr/>
        </p:nvSpPr>
        <p:spPr>
          <a:xfrm>
            <a:off x="5599639" y="2296128"/>
            <a:ext cx="431528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LN</a:t>
            </a:r>
            <a:endParaRPr lang="fr-FR" sz="10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6126E94-62E9-4BED-9333-57CF8C20666D}"/>
              </a:ext>
            </a:extLst>
          </p:cNvPr>
          <p:cNvSpPr/>
          <p:nvPr/>
        </p:nvSpPr>
        <p:spPr>
          <a:xfrm>
            <a:off x="9167386" y="2306475"/>
            <a:ext cx="431528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fr-FR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LN</a:t>
            </a:r>
            <a:endParaRPr lang="fr-FR" sz="10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32" name="object 8">
            <a:extLst>
              <a:ext uri="{FF2B5EF4-FFF2-40B4-BE49-F238E27FC236}">
                <a16:creationId xmlns:a16="http://schemas.microsoft.com/office/drawing/2014/main" id="{476E6732-1B97-4DB2-9F08-1D1C35C14BB0}"/>
              </a:ext>
            </a:extLst>
          </p:cNvPr>
          <p:cNvSpPr/>
          <p:nvPr/>
        </p:nvSpPr>
        <p:spPr>
          <a:xfrm>
            <a:off x="4636467" y="1508379"/>
            <a:ext cx="306705" cy="294640"/>
          </a:xfrm>
          <a:custGeom>
            <a:avLst/>
            <a:gdLst/>
            <a:ahLst/>
            <a:cxnLst/>
            <a:rect l="l" t="t" r="r" b="b"/>
            <a:pathLst>
              <a:path w="306705" h="294640">
                <a:moveTo>
                  <a:pt x="153162" y="0"/>
                </a:moveTo>
                <a:lnTo>
                  <a:pt x="104748" y="7491"/>
                </a:lnTo>
                <a:lnTo>
                  <a:pt x="62704" y="28358"/>
                </a:lnTo>
                <a:lnTo>
                  <a:pt x="29549" y="60185"/>
                </a:lnTo>
                <a:lnTo>
                  <a:pt x="7807" y="100559"/>
                </a:lnTo>
                <a:lnTo>
                  <a:pt x="0" y="147066"/>
                </a:lnTo>
                <a:lnTo>
                  <a:pt x="7807" y="193572"/>
                </a:lnTo>
                <a:lnTo>
                  <a:pt x="29549" y="233946"/>
                </a:lnTo>
                <a:lnTo>
                  <a:pt x="62704" y="265773"/>
                </a:lnTo>
                <a:lnTo>
                  <a:pt x="104748" y="286640"/>
                </a:lnTo>
                <a:lnTo>
                  <a:pt x="153162" y="294132"/>
                </a:lnTo>
                <a:lnTo>
                  <a:pt x="201575" y="286640"/>
                </a:lnTo>
                <a:lnTo>
                  <a:pt x="243619" y="265773"/>
                </a:lnTo>
                <a:lnTo>
                  <a:pt x="276774" y="233946"/>
                </a:lnTo>
                <a:lnTo>
                  <a:pt x="298516" y="193572"/>
                </a:lnTo>
                <a:lnTo>
                  <a:pt x="306324" y="147066"/>
                </a:lnTo>
                <a:lnTo>
                  <a:pt x="298516" y="100559"/>
                </a:lnTo>
                <a:lnTo>
                  <a:pt x="276774" y="60185"/>
                </a:lnTo>
                <a:lnTo>
                  <a:pt x="243619" y="28358"/>
                </a:lnTo>
                <a:lnTo>
                  <a:pt x="201575" y="7491"/>
                </a:lnTo>
                <a:lnTo>
                  <a:pt x="153162" y="0"/>
                </a:lnTo>
                <a:close/>
              </a:path>
            </a:pathLst>
          </a:custGeom>
          <a:solidFill>
            <a:srgbClr val="00A5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9">
            <a:extLst>
              <a:ext uri="{FF2B5EF4-FFF2-40B4-BE49-F238E27FC236}">
                <a16:creationId xmlns:a16="http://schemas.microsoft.com/office/drawing/2014/main" id="{9120F2BF-408D-4D86-B734-A8E143FE2C10}"/>
              </a:ext>
            </a:extLst>
          </p:cNvPr>
          <p:cNvSpPr txBox="1"/>
          <p:nvPr/>
        </p:nvSpPr>
        <p:spPr>
          <a:xfrm>
            <a:off x="4711855" y="1488948"/>
            <a:ext cx="1390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34" name="object 8">
            <a:extLst>
              <a:ext uri="{FF2B5EF4-FFF2-40B4-BE49-F238E27FC236}">
                <a16:creationId xmlns:a16="http://schemas.microsoft.com/office/drawing/2014/main" id="{8CF990DA-EF0B-457B-A1A7-5EB5C8C2DAE5}"/>
              </a:ext>
            </a:extLst>
          </p:cNvPr>
          <p:cNvSpPr/>
          <p:nvPr/>
        </p:nvSpPr>
        <p:spPr>
          <a:xfrm>
            <a:off x="8495533" y="1467572"/>
            <a:ext cx="306705" cy="294640"/>
          </a:xfrm>
          <a:custGeom>
            <a:avLst/>
            <a:gdLst/>
            <a:ahLst/>
            <a:cxnLst/>
            <a:rect l="l" t="t" r="r" b="b"/>
            <a:pathLst>
              <a:path w="306705" h="294640">
                <a:moveTo>
                  <a:pt x="153162" y="0"/>
                </a:moveTo>
                <a:lnTo>
                  <a:pt x="104748" y="7491"/>
                </a:lnTo>
                <a:lnTo>
                  <a:pt x="62704" y="28358"/>
                </a:lnTo>
                <a:lnTo>
                  <a:pt x="29549" y="60185"/>
                </a:lnTo>
                <a:lnTo>
                  <a:pt x="7807" y="100559"/>
                </a:lnTo>
                <a:lnTo>
                  <a:pt x="0" y="147066"/>
                </a:lnTo>
                <a:lnTo>
                  <a:pt x="7807" y="193572"/>
                </a:lnTo>
                <a:lnTo>
                  <a:pt x="29549" y="233946"/>
                </a:lnTo>
                <a:lnTo>
                  <a:pt x="62704" y="265773"/>
                </a:lnTo>
                <a:lnTo>
                  <a:pt x="104748" y="286640"/>
                </a:lnTo>
                <a:lnTo>
                  <a:pt x="153162" y="294132"/>
                </a:lnTo>
                <a:lnTo>
                  <a:pt x="201575" y="286640"/>
                </a:lnTo>
                <a:lnTo>
                  <a:pt x="243619" y="265773"/>
                </a:lnTo>
                <a:lnTo>
                  <a:pt x="276774" y="233946"/>
                </a:lnTo>
                <a:lnTo>
                  <a:pt x="298516" y="193572"/>
                </a:lnTo>
                <a:lnTo>
                  <a:pt x="306324" y="147066"/>
                </a:lnTo>
                <a:lnTo>
                  <a:pt x="298516" y="100559"/>
                </a:lnTo>
                <a:lnTo>
                  <a:pt x="276774" y="60185"/>
                </a:lnTo>
                <a:lnTo>
                  <a:pt x="243619" y="28358"/>
                </a:lnTo>
                <a:lnTo>
                  <a:pt x="201575" y="7491"/>
                </a:lnTo>
                <a:lnTo>
                  <a:pt x="153162" y="0"/>
                </a:lnTo>
                <a:close/>
              </a:path>
            </a:pathLst>
          </a:custGeom>
          <a:solidFill>
            <a:srgbClr val="00A5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9">
            <a:extLst>
              <a:ext uri="{FF2B5EF4-FFF2-40B4-BE49-F238E27FC236}">
                <a16:creationId xmlns:a16="http://schemas.microsoft.com/office/drawing/2014/main" id="{8A2852D1-8D55-4994-ADF2-C64B452D0833}"/>
              </a:ext>
            </a:extLst>
          </p:cNvPr>
          <p:cNvSpPr txBox="1"/>
          <p:nvPr/>
        </p:nvSpPr>
        <p:spPr>
          <a:xfrm>
            <a:off x="8570921" y="1448141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fr-FR" sz="1600" b="1" spc="-245" dirty="0">
                <a:solidFill>
                  <a:srgbClr val="FFFFFF"/>
                </a:solidFill>
                <a:latin typeface="Verdana"/>
                <a:cs typeface="Verdana"/>
              </a:rPr>
              <a:t>3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36" name="object 38">
            <a:extLst>
              <a:ext uri="{FF2B5EF4-FFF2-40B4-BE49-F238E27FC236}">
                <a16:creationId xmlns:a16="http://schemas.microsoft.com/office/drawing/2014/main" id="{D01BE2A9-7FE9-4CA2-A15D-7EFED1CD3B47}"/>
              </a:ext>
            </a:extLst>
          </p:cNvPr>
          <p:cNvSpPr txBox="1"/>
          <p:nvPr/>
        </p:nvSpPr>
        <p:spPr>
          <a:xfrm>
            <a:off x="8596293" y="5390429"/>
            <a:ext cx="352425" cy="1519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sz="900" spc="-75" dirty="0">
                <a:solidFill>
                  <a:srgbClr val="FFFFFF"/>
                </a:solidFill>
                <a:latin typeface="Verdana"/>
                <a:cs typeface="Verdana"/>
              </a:rPr>
              <a:t>16</a:t>
            </a:fld>
            <a:endParaRPr sz="900" dirty="0">
              <a:latin typeface="Verdana"/>
              <a:cs typeface="Verdana"/>
            </a:endParaRPr>
          </a:p>
        </p:txBody>
      </p:sp>
      <p:sp>
        <p:nvSpPr>
          <p:cNvPr id="37" name="Title 36">
            <a:extLst>
              <a:ext uri="{FF2B5EF4-FFF2-40B4-BE49-F238E27FC236}">
                <a16:creationId xmlns:a16="http://schemas.microsoft.com/office/drawing/2014/main" id="{FC86D9F5-3CA9-4788-BCC5-11004C44D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Coding the DIMD flag</a:t>
            </a:r>
          </a:p>
        </p:txBody>
      </p:sp>
      <p:sp>
        <p:nvSpPr>
          <p:cNvPr id="38" name="object 30">
            <a:extLst>
              <a:ext uri="{FF2B5EF4-FFF2-40B4-BE49-F238E27FC236}">
                <a16:creationId xmlns:a16="http://schemas.microsoft.com/office/drawing/2014/main" id="{7EFA8073-C30C-4748-BDB9-8FBD508A1290}"/>
              </a:ext>
            </a:extLst>
          </p:cNvPr>
          <p:cNvSpPr/>
          <p:nvPr/>
        </p:nvSpPr>
        <p:spPr>
          <a:xfrm>
            <a:off x="7535698" y="4067603"/>
            <a:ext cx="2731619" cy="1249831"/>
          </a:xfrm>
          <a:custGeom>
            <a:avLst/>
            <a:gdLst/>
            <a:ahLst/>
            <a:cxnLst/>
            <a:rect l="l" t="t" r="r" b="b"/>
            <a:pathLst>
              <a:path w="1681479" h="2762250">
                <a:moveTo>
                  <a:pt x="0" y="0"/>
                </a:moveTo>
                <a:lnTo>
                  <a:pt x="280162" y="0"/>
                </a:lnTo>
                <a:lnTo>
                  <a:pt x="700404" y="0"/>
                </a:lnTo>
                <a:lnTo>
                  <a:pt x="1680971" y="0"/>
                </a:lnTo>
                <a:lnTo>
                  <a:pt x="1680971" y="1382395"/>
                </a:lnTo>
                <a:lnTo>
                  <a:pt x="1680971" y="1974850"/>
                </a:lnTo>
                <a:lnTo>
                  <a:pt x="1680971" y="2369820"/>
                </a:lnTo>
                <a:lnTo>
                  <a:pt x="700404" y="2369820"/>
                </a:lnTo>
                <a:lnTo>
                  <a:pt x="133985" y="2761996"/>
                </a:lnTo>
                <a:lnTo>
                  <a:pt x="280162" y="2369820"/>
                </a:lnTo>
                <a:lnTo>
                  <a:pt x="0" y="2369820"/>
                </a:lnTo>
                <a:lnTo>
                  <a:pt x="0" y="1974850"/>
                </a:lnTo>
                <a:lnTo>
                  <a:pt x="0" y="1382395"/>
                </a:lnTo>
                <a:lnTo>
                  <a:pt x="0" y="0"/>
                </a:lnTo>
                <a:close/>
              </a:path>
            </a:pathLst>
          </a:custGeom>
          <a:ln w="19812">
            <a:solidFill>
              <a:srgbClr val="319A4A"/>
            </a:solidFill>
            <a:prstDash val="sysDot"/>
          </a:ln>
        </p:spPr>
        <p:txBody>
          <a:bodyPr wrap="square" lIns="0" tIns="0" rIns="0" bIns="0" rtlCol="0" anchor="t"/>
          <a:lstStyle/>
          <a:p>
            <a:pPr algn="ctr"/>
            <a:endParaRPr lang="fr-FR" dirty="0"/>
          </a:p>
          <a:p>
            <a:pPr algn="ctr"/>
            <a:r>
              <a:rPr lang="fr-FR" dirty="0"/>
              <a:t>Initial </a:t>
            </a:r>
            <a:r>
              <a:rPr lang="fr-FR" dirty="0" err="1"/>
              <a:t>symbol</a:t>
            </a:r>
            <a:r>
              <a:rPr lang="fr-FR" dirty="0"/>
              <a:t> </a:t>
            </a:r>
            <a:r>
              <a:rPr lang="fr-FR" dirty="0" err="1"/>
              <a:t>probability</a:t>
            </a:r>
            <a:r>
              <a:rPr lang="fr-FR" dirty="0"/>
              <a:t> of 0.5 for all </a:t>
            </a:r>
            <a:r>
              <a:rPr lang="fr-FR" dirty="0" err="1"/>
              <a:t>three</a:t>
            </a:r>
            <a:r>
              <a:rPr lang="fr-FR" dirty="0"/>
              <a:t> </a:t>
            </a:r>
            <a:r>
              <a:rPr lang="fr-FR" dirty="0" err="1"/>
              <a:t>contexts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2854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339FA-A5E7-4D1B-AADB-67ED54739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Avoiding parsing dependency on reconstructed pixels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7EC9D-004A-4199-A1EA-58EAC99B5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luma intra prediction mode of a DIMD-coded block does not intervene in the intra candidate list construction of the chroma component of that block (initial candidate list is unchanged)</a:t>
            </a:r>
          </a:p>
          <a:p>
            <a:endParaRPr lang="en-US" dirty="0"/>
          </a:p>
          <a:p>
            <a:r>
              <a:rPr lang="en-US" dirty="0"/>
              <a:t>For classically-coded intra blocks that have a DIMD-coded block as neighbor, the intra prediction mode of that DIMD neighbor is not added in the MPM list (DIMD-coded neighboring blocks are considered as inter blocks)</a:t>
            </a:r>
          </a:p>
        </p:txBody>
      </p:sp>
    </p:spTree>
    <p:extLst>
      <p:ext uri="{BB962C8B-B14F-4D97-AF65-F5344CB8AC3E}">
        <p14:creationId xmlns:p14="http://schemas.microsoft.com/office/powerpoint/2010/main" val="72324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3DAD6B-D812-4EC7-9E6D-F551DF12BC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</p:spTree>
    <p:extLst>
      <p:ext uri="{BB962C8B-B14F-4D97-AF65-F5344CB8AC3E}">
        <p14:creationId xmlns:p14="http://schemas.microsoft.com/office/powerpoint/2010/main" val="1416770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AD87D2-64CB-4CE4-8FA2-6771BC45D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Results – all intra on top of VTM-2.0.1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86964EB-4088-4DDA-982B-958AAD88C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942975"/>
              </p:ext>
            </p:extLst>
          </p:nvPr>
        </p:nvGraphicFramePr>
        <p:xfrm>
          <a:off x="2713383" y="1663612"/>
          <a:ext cx="6599584" cy="353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59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4639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959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96D658-86E6-4E8D-A8FB-21B022DEE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Highlights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74DD1F-2291-45AE-812F-844710AC56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DIMD = new </a:t>
            </a:r>
            <a:r>
              <a:rPr lang="en-US" u="sng" dirty="0"/>
              <a:t>luma</a:t>
            </a:r>
            <a:r>
              <a:rPr lang="en-US" dirty="0"/>
              <a:t> intra coding mode (competes with classical intra)</a:t>
            </a:r>
          </a:p>
          <a:p>
            <a:endParaRPr lang="en-US" dirty="0"/>
          </a:p>
          <a:p>
            <a:pPr marL="365125" indent="-365125"/>
            <a:r>
              <a:rPr lang="en-US" dirty="0"/>
              <a:t>In DIMD, the intra prediction mode is derived identically at the encoder and decoder, so there is no need to transmit it</a:t>
            </a:r>
          </a:p>
          <a:p>
            <a:pPr marL="822325" lvl="1" indent="-365125"/>
            <a:r>
              <a:rPr lang="en-US" dirty="0"/>
              <a:t>Only a DIMD flag is transmitted</a:t>
            </a:r>
          </a:p>
          <a:p>
            <a:pPr marL="365125" indent="-365125"/>
            <a:endParaRPr lang="en-US" dirty="0"/>
          </a:p>
          <a:p>
            <a:pPr marL="365125" indent="-365125"/>
            <a:r>
              <a:rPr lang="en-US" dirty="0"/>
              <a:t>DIMD brings </a:t>
            </a:r>
            <a:r>
              <a:rPr lang="en-US" b="1" dirty="0"/>
              <a:t>0.3% gain on average</a:t>
            </a:r>
            <a:r>
              <a:rPr lang="en-US" dirty="0"/>
              <a:t>, with </a:t>
            </a:r>
            <a:r>
              <a:rPr lang="en-US" b="1" dirty="0"/>
              <a:t>up to 0.7% </a:t>
            </a:r>
            <a:r>
              <a:rPr lang="en-US" dirty="0"/>
              <a:t>on some sequences (All Intra configuration)</a:t>
            </a:r>
          </a:p>
          <a:p>
            <a:pPr marL="365125" indent="-365125"/>
            <a:endParaRPr lang="en-US" dirty="0"/>
          </a:p>
          <a:p>
            <a:r>
              <a:rPr lang="en-US" dirty="0"/>
              <a:t>Limited additional decoding complexity of 2%</a:t>
            </a:r>
          </a:p>
          <a:p>
            <a:endParaRPr lang="en-US" dirty="0"/>
          </a:p>
          <a:p>
            <a:r>
              <a:rPr lang="en-US" dirty="0"/>
              <a:t>No parsing dependency</a:t>
            </a:r>
          </a:p>
        </p:txBody>
      </p:sp>
    </p:spTree>
    <p:extLst>
      <p:ext uri="{BB962C8B-B14F-4D97-AF65-F5344CB8AC3E}">
        <p14:creationId xmlns:p14="http://schemas.microsoft.com/office/powerpoint/2010/main" val="6194910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0839CD38-0AEC-4DD6-BB7B-17DB96AE0C34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>
                    <a:solidFill>
                      <a:srgbClr val="00B050"/>
                    </a:solidFill>
                  </a:rPr>
                  <a:t>Results – DIMD applied only for blocks with </a:t>
                </a:r>
                <a:r>
                  <a:rPr lang="en-US" dirty="0" err="1">
                    <a:solidFill>
                      <a:srgbClr val="00B050"/>
                    </a:solidFill>
                  </a:rPr>
                  <a:t>WxH</a:t>
                </a:r>
                <a:r>
                  <a:rPr lang="en-US" dirty="0">
                    <a:solidFill>
                      <a:srgbClr val="00B05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dirty="0">
                    <a:solidFill>
                      <a:srgbClr val="00B050"/>
                    </a:solidFill>
                  </a:rPr>
                  <a:t> 128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0839CD38-0AEC-4DD6-BB7B-17DB96AE0C3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871" t="-10606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0DF4BBE7-E023-47B7-B94F-2FBE5554AB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16523"/>
              </p:ext>
            </p:extLst>
          </p:nvPr>
        </p:nvGraphicFramePr>
        <p:xfrm>
          <a:off x="6420676" y="1667386"/>
          <a:ext cx="5691160" cy="353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1085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928015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928015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928015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928015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928015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4639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23DFCD9B-C6E5-4469-9DEA-ED1D44EE5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0213"/>
              </p:ext>
            </p:extLst>
          </p:nvPr>
        </p:nvGraphicFramePr>
        <p:xfrm>
          <a:off x="139796" y="1663611"/>
          <a:ext cx="5614962" cy="353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012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915590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915590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915590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915590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915590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4639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D166832A-787F-4796-B9D4-CC9F8879B2DF}"/>
              </a:ext>
            </a:extLst>
          </p:cNvPr>
          <p:cNvSpPr/>
          <p:nvPr/>
        </p:nvSpPr>
        <p:spPr>
          <a:xfrm>
            <a:off x="5804453" y="3185489"/>
            <a:ext cx="576467" cy="487018"/>
          </a:xfrm>
          <a:prstGeom prst="rightArrow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29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BE1B0-8F5A-4D14-AE85-AFC16EA26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solidFill>
                  <a:srgbClr val="00A553"/>
                </a:solidFill>
              </a:rPr>
              <a:t>Results</a:t>
            </a:r>
            <a:r>
              <a:rPr lang="fr-FR" dirty="0">
                <a:solidFill>
                  <a:srgbClr val="00A553"/>
                </a:solidFill>
              </a:rPr>
              <a:t> per </a:t>
            </a:r>
            <a:r>
              <a:rPr lang="fr-FR" dirty="0" err="1">
                <a:solidFill>
                  <a:srgbClr val="00A553"/>
                </a:solidFill>
              </a:rPr>
              <a:t>sequence</a:t>
            </a:r>
            <a:endParaRPr lang="fr-FR" dirty="0">
              <a:solidFill>
                <a:srgbClr val="00A553"/>
              </a:solidFill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144F2A4-12F3-499A-A56B-920840066C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159611"/>
              </p:ext>
            </p:extLst>
          </p:nvPr>
        </p:nvGraphicFramePr>
        <p:xfrm>
          <a:off x="1739352" y="1228188"/>
          <a:ext cx="3970161" cy="4906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4681">
                  <a:extLst>
                    <a:ext uri="{9D8B030D-6E8A-4147-A177-3AD203B41FA5}">
                      <a16:colId xmlns:a16="http://schemas.microsoft.com/office/drawing/2014/main" val="503363840"/>
                    </a:ext>
                  </a:extLst>
                </a:gridCol>
                <a:gridCol w="1489339">
                  <a:extLst>
                    <a:ext uri="{9D8B030D-6E8A-4147-A177-3AD203B41FA5}">
                      <a16:colId xmlns:a16="http://schemas.microsoft.com/office/drawing/2014/main" val="3255851960"/>
                    </a:ext>
                  </a:extLst>
                </a:gridCol>
                <a:gridCol w="1116141">
                  <a:extLst>
                    <a:ext uri="{9D8B030D-6E8A-4147-A177-3AD203B41FA5}">
                      <a16:colId xmlns:a16="http://schemas.microsoft.com/office/drawing/2014/main" val="2235329973"/>
                    </a:ext>
                  </a:extLst>
                </a:gridCol>
              </a:tblGrid>
              <a:tr h="35667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Gain (in %)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233713"/>
                  </a:ext>
                </a:extLst>
              </a:tr>
              <a:tr h="344422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 </a:t>
                      </a:r>
                      <a:endParaRPr lang="fr-FR" sz="16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Tango2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800186"/>
                  </a:ext>
                </a:extLst>
              </a:tr>
              <a:tr h="34442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FoodMarket4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283772"/>
                  </a:ext>
                </a:extLst>
              </a:tr>
              <a:tr h="34442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Campfire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3948343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CatRobot1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658201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DaylightRoad2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154581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ParkRunning3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3758559"/>
                  </a:ext>
                </a:extLst>
              </a:tr>
              <a:tr h="351667">
                <a:tc rowSpan="5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MarketPlace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641347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RitualDance</a:t>
                      </a:r>
                      <a:endParaRPr lang="fr-FR" sz="1600" kern="120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890503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Cactus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8733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BasketballDrive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824340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BQTerrace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013441"/>
                  </a:ext>
                </a:extLst>
              </a:tr>
              <a:tr h="351667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BasketballDrill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334453"/>
                  </a:ext>
                </a:extLst>
              </a:tr>
              <a:tr h="351667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BQMall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-0,47%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88013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B057E105-163E-4831-8E47-75C11B5AC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054488"/>
              </p:ext>
            </p:extLst>
          </p:nvPr>
        </p:nvGraphicFramePr>
        <p:xfrm>
          <a:off x="6460009" y="1228186"/>
          <a:ext cx="4106989" cy="4892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3632">
                  <a:extLst>
                    <a:ext uri="{9D8B030D-6E8A-4147-A177-3AD203B41FA5}">
                      <a16:colId xmlns:a16="http://schemas.microsoft.com/office/drawing/2014/main" val="503363840"/>
                    </a:ext>
                  </a:extLst>
                </a:gridCol>
                <a:gridCol w="1723356">
                  <a:extLst>
                    <a:ext uri="{9D8B030D-6E8A-4147-A177-3AD203B41FA5}">
                      <a16:colId xmlns:a16="http://schemas.microsoft.com/office/drawing/2014/main" val="3255851960"/>
                    </a:ext>
                  </a:extLst>
                </a:gridCol>
                <a:gridCol w="1130001">
                  <a:extLst>
                    <a:ext uri="{9D8B030D-6E8A-4147-A177-3AD203B41FA5}">
                      <a16:colId xmlns:a16="http://schemas.microsoft.com/office/drawing/2014/main" val="2235329973"/>
                    </a:ext>
                  </a:extLst>
                </a:gridCol>
              </a:tblGrid>
              <a:tr h="35405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Gain (in %)</a:t>
                      </a:r>
                      <a:endParaRPr lang="fr-FR" sz="1600" b="1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233713"/>
                  </a:ext>
                </a:extLst>
              </a:tr>
              <a:tr h="349085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PartyScene</a:t>
                      </a:r>
                      <a:endParaRPr lang="fr-FR" sz="1600" kern="1200" dirty="0"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374323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fr-FR" sz="16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641347"/>
                  </a:ext>
                </a:extLst>
              </a:tr>
              <a:tr h="349085">
                <a:tc rowSpan="4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BasketballPass</a:t>
                      </a:r>
                      <a:endParaRPr lang="fr-FR" sz="1600" b="0" kern="120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890503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BQSquare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8733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BlowingBubbles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824340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013441"/>
                  </a:ext>
                </a:extLst>
              </a:tr>
              <a:tr h="349085">
                <a:tc rowSpan="3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FourPeople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334453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Johnny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-0,51%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88013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KristenAndSara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294334"/>
                  </a:ext>
                </a:extLst>
              </a:tr>
              <a:tr h="349085">
                <a:tc rowSpan="4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BasketballDrillText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07562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ArenaOfValor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114551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SlideEditing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973248"/>
                  </a:ext>
                </a:extLst>
              </a:tr>
              <a:tr h="349085">
                <a:tc vMerge="1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6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SlideShow</a:t>
                      </a:r>
                      <a:endParaRPr lang="fr-FR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-0,68%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5457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294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7045C8-C524-419F-93DC-3BDE5C94B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A553"/>
                </a:solidFill>
              </a:rPr>
              <a:t>Selection of DIMD mode in an intra frame</a:t>
            </a:r>
            <a:endParaRPr lang="fr-FR" dirty="0">
              <a:solidFill>
                <a:srgbClr val="00A553"/>
              </a:solidFill>
            </a:endParaRP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87D7A7E-7A62-4D7C-ADE9-F6B90F0133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9143" y="892972"/>
            <a:ext cx="7963777" cy="46356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5094877-A537-4506-9EAC-5092459450A8}"/>
              </a:ext>
            </a:extLst>
          </p:cNvPr>
          <p:cNvSpPr/>
          <p:nvPr/>
        </p:nvSpPr>
        <p:spPr>
          <a:xfrm>
            <a:off x="2151546" y="5876261"/>
            <a:ext cx="269875" cy="179705"/>
          </a:xfrm>
          <a:prstGeom prst="rect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A2F14E-B07A-43D9-8823-7CB54FA7841C}"/>
              </a:ext>
            </a:extLst>
          </p:cNvPr>
          <p:cNvSpPr/>
          <p:nvPr/>
        </p:nvSpPr>
        <p:spPr>
          <a:xfrm>
            <a:off x="2151546" y="5614651"/>
            <a:ext cx="269875" cy="179705"/>
          </a:xfrm>
          <a:prstGeom prst="rect">
            <a:avLst/>
          </a:prstGeom>
          <a:solidFill>
            <a:srgbClr val="66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34C8747-6E66-477F-B4F0-3C8DED0CCF42}"/>
              </a:ext>
            </a:extLst>
          </p:cNvPr>
          <p:cNvSpPr txBox="1"/>
          <p:nvPr/>
        </p:nvSpPr>
        <p:spPr>
          <a:xfrm>
            <a:off x="2532546" y="5550614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Block </a:t>
            </a:r>
            <a:r>
              <a:rPr lang="fr-FR" sz="1400" dirty="0" err="1"/>
              <a:t>coded</a:t>
            </a:r>
            <a:r>
              <a:rPr lang="fr-FR" sz="1400" dirty="0"/>
              <a:t> in DIMD mode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44409EE-8E84-442F-8CD6-2BD7D51E87DD}"/>
              </a:ext>
            </a:extLst>
          </p:cNvPr>
          <p:cNvSpPr txBox="1"/>
          <p:nvPr/>
        </p:nvSpPr>
        <p:spPr>
          <a:xfrm>
            <a:off x="2532546" y="5812224"/>
            <a:ext cx="2933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Block </a:t>
            </a:r>
            <a:r>
              <a:rPr lang="fr-FR" sz="1400" dirty="0" err="1"/>
              <a:t>coded</a:t>
            </a:r>
            <a:r>
              <a:rPr lang="fr-FR" sz="1400" dirty="0"/>
              <a:t> in </a:t>
            </a:r>
            <a:r>
              <a:rPr lang="fr-FR" sz="1400" dirty="0" err="1"/>
              <a:t>classical</a:t>
            </a:r>
            <a:r>
              <a:rPr lang="fr-FR" sz="1400" dirty="0"/>
              <a:t> intra mode </a:t>
            </a:r>
          </a:p>
        </p:txBody>
      </p:sp>
    </p:spTree>
    <p:extLst>
      <p:ext uri="{BB962C8B-B14F-4D97-AF65-F5344CB8AC3E}">
        <p14:creationId xmlns:p14="http://schemas.microsoft.com/office/powerpoint/2010/main" val="38007469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0D7A0-D30B-4E39-9655-CB05D218B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Additional results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C5892885-9036-4E6E-9DA5-A664D0EDBD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502304"/>
              </p:ext>
            </p:extLst>
          </p:nvPr>
        </p:nvGraphicFramePr>
        <p:xfrm>
          <a:off x="4287078" y="892972"/>
          <a:ext cx="6599584" cy="2540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59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6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6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3338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  <p:graphicFrame>
        <p:nvGraphicFramePr>
          <p:cNvPr id="6" name="Tableau 4">
            <a:extLst>
              <a:ext uri="{FF2B5EF4-FFF2-40B4-BE49-F238E27FC236}">
                <a16:creationId xmlns:a16="http://schemas.microsoft.com/office/drawing/2014/main" id="{3B2F484F-D587-4921-8601-7FFBF6026D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915745"/>
              </p:ext>
            </p:extLst>
          </p:nvPr>
        </p:nvGraphicFramePr>
        <p:xfrm>
          <a:off x="4287078" y="3843596"/>
          <a:ext cx="6599584" cy="2540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59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6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6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333874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2758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990A89E-9400-4713-B0F2-221C6E9BD03C}"/>
              </a:ext>
            </a:extLst>
          </p:cNvPr>
          <p:cNvSpPr txBox="1"/>
          <p:nvPr/>
        </p:nvSpPr>
        <p:spPr>
          <a:xfrm>
            <a:off x="467139" y="1978627"/>
            <a:ext cx="323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DIMD with 67 prediction modes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8EB132-4CEA-4A11-A4B9-DE3F191A57F1}"/>
              </a:ext>
            </a:extLst>
          </p:cNvPr>
          <p:cNvSpPr txBox="1"/>
          <p:nvPr/>
        </p:nvSpPr>
        <p:spPr>
          <a:xfrm>
            <a:off x="467139" y="4652252"/>
            <a:ext cx="3419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/>
              <a:t>DIMD without disabling gradient analysis on top part of template for blocks located on top of CTUs</a:t>
            </a:r>
          </a:p>
        </p:txBody>
      </p:sp>
    </p:spTree>
    <p:extLst>
      <p:ext uri="{BB962C8B-B14F-4D97-AF65-F5344CB8AC3E}">
        <p14:creationId xmlns:p14="http://schemas.microsoft.com/office/powerpoint/2010/main" val="17381247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9217A2-0C7F-4863-8837-866B895CF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5972077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4DCB-3FAE-4325-A6D3-DC4A46A53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B050"/>
                </a:solidFill>
              </a:rPr>
              <a:t>Conclusion </a:t>
            </a:r>
          </a:p>
        </p:txBody>
      </p:sp>
      <p:pic>
        <p:nvPicPr>
          <p:cNvPr id="5" name="Image 460">
            <a:extLst>
              <a:ext uri="{FF2B5EF4-FFF2-40B4-BE49-F238E27FC236}">
                <a16:creationId xmlns:a16="http://schemas.microsoft.com/office/drawing/2014/main" id="{D8E50DFE-0BF2-4F0E-807B-330BC7BDDDA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755" y="2723323"/>
            <a:ext cx="4112411" cy="22783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961117-DE11-44C2-A97E-8D80CE1E0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DIMD brings 0.3% gain on average (up to 0.7% on some sequences) in an All Intra configuration</a:t>
            </a:r>
          </a:p>
          <a:p>
            <a:pPr lvl="1"/>
            <a:r>
              <a:rPr lang="en-US" dirty="0"/>
              <a:t>Limited additional decoding complexity (2%)</a:t>
            </a:r>
          </a:p>
          <a:p>
            <a:pPr lvl="1"/>
            <a:r>
              <a:rPr lang="en-US" dirty="0"/>
              <a:t>No additional parsing dependency</a:t>
            </a:r>
          </a:p>
          <a:p>
            <a:pPr lvl="1"/>
            <a:r>
              <a:rPr lang="en-US" dirty="0"/>
              <a:t>No extra line buffer requirement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Possible improvements:</a:t>
            </a:r>
          </a:p>
          <a:p>
            <a:pPr lvl="1"/>
            <a:r>
              <a:rPr lang="en-US" dirty="0"/>
              <a:t>Coding efficiency</a:t>
            </a:r>
          </a:p>
          <a:p>
            <a:pPr lvl="2"/>
            <a:r>
              <a:rPr lang="en-US" dirty="0"/>
              <a:t>DIMD for chroma</a:t>
            </a:r>
          </a:p>
          <a:p>
            <a:pPr lvl="2"/>
            <a:r>
              <a:rPr lang="en-US" dirty="0"/>
              <a:t>Enable gradient analysis on gray pixels using different filter</a:t>
            </a:r>
          </a:p>
          <a:p>
            <a:pPr lvl="2"/>
            <a:r>
              <a:rPr lang="en-US" dirty="0"/>
              <a:t>Use weights for rectangular blocks</a:t>
            </a:r>
          </a:p>
          <a:p>
            <a:pPr lvl="1"/>
            <a:r>
              <a:rPr lang="en-US" dirty="0"/>
              <a:t>Encoding complexity</a:t>
            </a:r>
          </a:p>
          <a:p>
            <a:pPr lvl="2"/>
            <a:r>
              <a:rPr lang="en-US" dirty="0"/>
              <a:t>Disable DIMD for some block sizes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Special thanks to Vitec for cross-checking our results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58778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4697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A0F9C0-7AAF-439D-AF14-0D912DED1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893" y="254746"/>
            <a:ext cx="11733507" cy="807244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A553"/>
                </a:solidFill>
                <a:ea typeface="Tw Cen MT" panose="020B0602020104020603" pitchFamily="34" charset="0"/>
              </a:rPr>
              <a:t>Proportion of bits dedicated for intra </a:t>
            </a:r>
            <a:r>
              <a:rPr lang="en-US" sz="3200" dirty="0" err="1">
                <a:solidFill>
                  <a:srgbClr val="00A553"/>
                </a:solidFill>
                <a:ea typeface="Tw Cen MT" panose="020B0602020104020603" pitchFamily="34" charset="0"/>
              </a:rPr>
              <a:t>luma</a:t>
            </a:r>
            <a:r>
              <a:rPr lang="en-US" sz="3200" dirty="0">
                <a:solidFill>
                  <a:srgbClr val="00A553"/>
                </a:solidFill>
                <a:ea typeface="Tw Cen MT" panose="020B0602020104020603" pitchFamily="34" charset="0"/>
              </a:rPr>
              <a:t> prediction mode signaling</a:t>
            </a:r>
            <a:br>
              <a:rPr lang="fr-FR" sz="3200" b="0" dirty="0">
                <a:solidFill>
                  <a:srgbClr val="00A553"/>
                </a:solidFill>
              </a:rPr>
            </a:br>
            <a:endParaRPr lang="fr-FR" sz="3200" b="0" dirty="0">
              <a:solidFill>
                <a:srgbClr val="00A553"/>
              </a:solidFill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5D34668-4301-486D-8C5D-79AAD3A2C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36638"/>
            <a:ext cx="11734800" cy="5162994"/>
          </a:xfrm>
        </p:spPr>
        <p:txBody>
          <a:bodyPr>
            <a:normAutofit/>
          </a:bodyPr>
          <a:lstStyle/>
          <a:p>
            <a:pPr algn="just"/>
            <a:r>
              <a:rPr lang="en-US" sz="1800" dirty="0"/>
              <a:t>Before beginning the work, we ran a first test measuring the proportion of the bits dedicated to the signaling of the intra prediction mode among the total bitstream. These proportions correspond to AI configuration. </a:t>
            </a:r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endParaRPr lang="en-US" sz="1400" dirty="0"/>
          </a:p>
          <a:p>
            <a:endParaRPr lang="fr-FR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en-US" sz="1400" dirty="0"/>
          </a:p>
          <a:p>
            <a:pPr algn="just"/>
            <a:endParaRPr lang="fr-FR" sz="1400" dirty="0"/>
          </a:p>
          <a:p>
            <a:pPr algn="just"/>
            <a:endParaRPr lang="fr-FR" sz="1400" dirty="0"/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C2083C-9C7E-4DE5-98DA-5810AFC6817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9047" y="1851853"/>
          <a:ext cx="4255389" cy="2817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730">
                  <a:extLst>
                    <a:ext uri="{9D8B030D-6E8A-4147-A177-3AD203B41FA5}">
                      <a16:colId xmlns:a16="http://schemas.microsoft.com/office/drawing/2014/main" val="503363840"/>
                    </a:ext>
                  </a:extLst>
                </a:gridCol>
                <a:gridCol w="1389380">
                  <a:extLst>
                    <a:ext uri="{9D8B030D-6E8A-4147-A177-3AD203B41FA5}">
                      <a16:colId xmlns:a16="http://schemas.microsoft.com/office/drawing/2014/main" val="3255851960"/>
                    </a:ext>
                  </a:extLst>
                </a:gridCol>
                <a:gridCol w="1597279">
                  <a:extLst>
                    <a:ext uri="{9D8B030D-6E8A-4147-A177-3AD203B41FA5}">
                      <a16:colId xmlns:a16="http://schemas.microsoft.com/office/drawing/2014/main" val="3991794201"/>
                    </a:ext>
                  </a:extLst>
                </a:gridCol>
              </a:tblGrid>
              <a:tr h="318867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Proportion</a:t>
                      </a:r>
                      <a:r>
                        <a:rPr lang="en-US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 (in %)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233713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B(1920x1080)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MarketPlace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4,7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641347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B(1920x1080)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RitualDance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10,50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890503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B(1920x1080)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Cactus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9,34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8733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B(1920x1080)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BasketballDrive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10,66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824340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B(1920x1080)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BQTerrace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8,34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013441"/>
                  </a:ext>
                </a:extLst>
              </a:tr>
              <a:tr h="24931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C(832x480)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BasketballDrill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14,03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334453"/>
                  </a:ext>
                </a:extLst>
              </a:tr>
              <a:tr h="18548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C(832x480)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BQMall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10,99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88013"/>
                  </a:ext>
                </a:extLst>
              </a:tr>
              <a:tr h="18548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C(832x480)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PartyScene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9,43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1294334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2F551C1A-FC2E-4411-9760-7D24D849BB9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38791" y="1851853"/>
          <a:ext cx="4195063" cy="283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717">
                  <a:extLst>
                    <a:ext uri="{9D8B030D-6E8A-4147-A177-3AD203B41FA5}">
                      <a16:colId xmlns:a16="http://schemas.microsoft.com/office/drawing/2014/main" val="503363840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3255851960"/>
                    </a:ext>
                  </a:extLst>
                </a:gridCol>
                <a:gridCol w="1597279">
                  <a:extLst>
                    <a:ext uri="{9D8B030D-6E8A-4147-A177-3AD203B41FA5}">
                      <a16:colId xmlns:a16="http://schemas.microsoft.com/office/drawing/2014/main" val="3991794201"/>
                    </a:ext>
                  </a:extLst>
                </a:gridCol>
              </a:tblGrid>
              <a:tr h="33354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Class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b="1" kern="120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fr-FR" sz="1400" kern="12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Proportion</a:t>
                      </a:r>
                      <a:r>
                        <a:rPr lang="en-US" sz="1400" b="1" kern="1200" dirty="0"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 (in %)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233713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C(832x480)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8,53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9641347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D(416x240)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BasketballPass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11,42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890503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D(416x240)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BQSquare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9,67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8733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D(416x240)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BlowingBubbles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10,12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824340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D(416x240)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RaceHorses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10,53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1013441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E(1280x720)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FourPeople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334453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E(1280x720)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Johnny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11,5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6388013"/>
                  </a:ext>
                </a:extLst>
              </a:tr>
              <a:tr h="266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E(1280x720)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KristenAndSara</a:t>
                      </a:r>
                      <a:endParaRPr lang="fr-FR" sz="1400" kern="120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w Cen MT" panose="020B0602020104020603" pitchFamily="34" charset="0"/>
                          <a:cs typeface="Times New Roman" panose="02020603050405020304" pitchFamily="18" charset="0"/>
                        </a:rPr>
                        <a:t>11,3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262905"/>
                  </a:ext>
                </a:extLst>
              </a:tr>
            </a:tbl>
          </a:graphicData>
        </a:graphic>
      </p:graphicFrame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319AEABE-F868-4E0C-8DD5-216C39DF7C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958886"/>
              </p:ext>
            </p:extLst>
          </p:nvPr>
        </p:nvGraphicFramePr>
        <p:xfrm>
          <a:off x="4009722" y="5228691"/>
          <a:ext cx="3594895" cy="489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7863">
                  <a:extLst>
                    <a:ext uri="{9D8B030D-6E8A-4147-A177-3AD203B41FA5}">
                      <a16:colId xmlns:a16="http://schemas.microsoft.com/office/drawing/2014/main" val="2073295956"/>
                    </a:ext>
                  </a:extLst>
                </a:gridCol>
                <a:gridCol w="494047">
                  <a:extLst>
                    <a:ext uri="{9D8B030D-6E8A-4147-A177-3AD203B41FA5}">
                      <a16:colId xmlns:a16="http://schemas.microsoft.com/office/drawing/2014/main" val="2814772555"/>
                    </a:ext>
                  </a:extLst>
                </a:gridCol>
                <a:gridCol w="494047">
                  <a:extLst>
                    <a:ext uri="{9D8B030D-6E8A-4147-A177-3AD203B41FA5}">
                      <a16:colId xmlns:a16="http://schemas.microsoft.com/office/drawing/2014/main" val="482570670"/>
                    </a:ext>
                  </a:extLst>
                </a:gridCol>
                <a:gridCol w="579469">
                  <a:extLst>
                    <a:ext uri="{9D8B030D-6E8A-4147-A177-3AD203B41FA5}">
                      <a16:colId xmlns:a16="http://schemas.microsoft.com/office/drawing/2014/main" val="3476339432"/>
                    </a:ext>
                  </a:extLst>
                </a:gridCol>
                <a:gridCol w="579469">
                  <a:extLst>
                    <a:ext uri="{9D8B030D-6E8A-4147-A177-3AD203B41FA5}">
                      <a16:colId xmlns:a16="http://schemas.microsoft.com/office/drawing/2014/main" val="644538614"/>
                    </a:ext>
                  </a:extLst>
                </a:gridCol>
              </a:tblGrid>
              <a:tr h="1281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QP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22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27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32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37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315547"/>
                  </a:ext>
                </a:extLst>
              </a:tr>
              <a:tr h="25760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fr-FR" sz="1400" b="1" kern="1200" dirty="0">
                          <a:solidFill>
                            <a:schemeClr val="bg1"/>
                          </a:solidFill>
                          <a:effectLst/>
                        </a:rPr>
                        <a:t>Proportion (in %)</a:t>
                      </a:r>
                      <a:endParaRPr lang="fr-FR" sz="14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5.73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8.24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11.49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900"/>
                        </a:spcAft>
                      </a:pPr>
                      <a:r>
                        <a:rPr lang="en-US" sz="1400" kern="1200" dirty="0">
                          <a:effectLst/>
                        </a:rPr>
                        <a:t>15.15</a:t>
                      </a:r>
                      <a:endParaRPr lang="fr-FR" sz="1400" kern="12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868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48557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AD87D2-64CB-4CE4-8FA2-6771BC45D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Random access results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86964EB-4088-4DDA-982B-958AAD88C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62236"/>
              </p:ext>
            </p:extLst>
          </p:nvPr>
        </p:nvGraphicFramePr>
        <p:xfrm>
          <a:off x="2713383" y="1663612"/>
          <a:ext cx="6599584" cy="353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859">
                  <a:extLst>
                    <a:ext uri="{9D8B030D-6E8A-4147-A177-3AD203B41FA5}">
                      <a16:colId xmlns:a16="http://schemas.microsoft.com/office/drawing/2014/main" val="4188725024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18096358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450385478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67115423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2696253525"/>
                    </a:ext>
                  </a:extLst>
                </a:gridCol>
                <a:gridCol w="1076145">
                  <a:extLst>
                    <a:ext uri="{9D8B030D-6E8A-4147-A177-3AD203B41FA5}">
                      <a16:colId xmlns:a16="http://schemas.microsoft.com/office/drawing/2014/main" val="53508327"/>
                    </a:ext>
                  </a:extLst>
                </a:gridCol>
              </a:tblGrid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Class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EncT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err="1">
                          <a:solidFill>
                            <a:schemeClr val="bg1"/>
                          </a:solidFill>
                          <a:effectLst/>
                        </a:rPr>
                        <a:t>DecT</a:t>
                      </a:r>
                      <a:endParaRPr lang="fr-FR" sz="1800" b="1" kern="1200" dirty="0">
                        <a:solidFill>
                          <a:schemeClr val="bg1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5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543168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748070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062023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4143999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774604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720502"/>
                  </a:ext>
                </a:extLst>
              </a:tr>
              <a:tr h="4639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669684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285356"/>
                  </a:ext>
                </a:extLst>
              </a:tr>
              <a:tr h="3833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8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4056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B5F21-30A9-4620-8D85-8808A9D9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Operations in worst case 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F070F-826C-425F-AA4D-22CDFC915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For each pixel in template (W + H + 1 pixels)</a:t>
            </a:r>
          </a:p>
          <a:p>
            <a:pPr lvl="1"/>
            <a:r>
              <a:rPr lang="en-US" dirty="0"/>
              <a:t>Sobel: (2 shifts, 3 subtractions, 2 additions) * 2</a:t>
            </a:r>
          </a:p>
          <a:p>
            <a:pPr lvl="1"/>
            <a:r>
              <a:rPr lang="en-US" dirty="0"/>
              <a:t>Norm: 2 abs, 1 addition</a:t>
            </a:r>
          </a:p>
          <a:p>
            <a:pPr lvl="1"/>
            <a:r>
              <a:rPr lang="en-US" dirty="0"/>
              <a:t>Angle computation:</a:t>
            </a:r>
          </a:p>
          <a:p>
            <a:pPr lvl="2"/>
            <a:r>
              <a:rPr lang="en-US" dirty="0"/>
              <a:t>5 multiplications</a:t>
            </a:r>
          </a:p>
          <a:p>
            <a:pPr lvl="2"/>
            <a:r>
              <a:rPr lang="en-US" dirty="0"/>
              <a:t>5 additions</a:t>
            </a:r>
          </a:p>
          <a:p>
            <a:pPr lvl="2"/>
            <a:r>
              <a:rPr lang="en-US" dirty="0"/>
              <a:t>1 division</a:t>
            </a:r>
          </a:p>
          <a:p>
            <a:pPr lvl="1"/>
            <a:r>
              <a:rPr lang="en-US" dirty="0"/>
              <a:t>Conversion of angle to mode: 2 addition, 1 subtraction, 1 multiplication</a:t>
            </a:r>
          </a:p>
          <a:p>
            <a:pPr lvl="1"/>
            <a:r>
              <a:rPr lang="en-US" dirty="0"/>
              <a:t>Histogram update: 1 addition</a:t>
            </a:r>
          </a:p>
          <a:p>
            <a:pPr lvl="2"/>
            <a:endParaRPr lang="en-US" dirty="0"/>
          </a:p>
          <a:p>
            <a:r>
              <a:rPr lang="en-US" dirty="0"/>
              <a:t>Total per pixel</a:t>
            </a:r>
          </a:p>
          <a:p>
            <a:pPr lvl="1"/>
            <a:r>
              <a:rPr lang="en-US" dirty="0"/>
              <a:t>Addition: 13</a:t>
            </a:r>
          </a:p>
          <a:p>
            <a:pPr lvl="1"/>
            <a:r>
              <a:rPr lang="en-US" dirty="0"/>
              <a:t>Subtraction: 7</a:t>
            </a:r>
          </a:p>
          <a:p>
            <a:pPr lvl="1"/>
            <a:r>
              <a:rPr lang="en-US" dirty="0"/>
              <a:t>Shifts: 4</a:t>
            </a:r>
          </a:p>
          <a:p>
            <a:pPr lvl="1"/>
            <a:r>
              <a:rPr lang="en-US" dirty="0"/>
              <a:t>Multiplication: 6</a:t>
            </a:r>
          </a:p>
          <a:p>
            <a:pPr lvl="1"/>
            <a:r>
              <a:rPr lang="en-US" dirty="0"/>
              <a:t>Division: 1</a:t>
            </a:r>
          </a:p>
          <a:p>
            <a:pPr lvl="1"/>
            <a:r>
              <a:rPr lang="en-US" dirty="0"/>
              <a:t>Abs: 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9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A553"/>
                </a:solidFill>
              </a:rPr>
              <a:t>Outline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D7EFBC-99AE-40A2-A702-63B19B25A251}"/>
              </a:ext>
            </a:extLst>
          </p:cNvPr>
          <p:cNvSpPr txBox="1"/>
          <p:nvPr/>
        </p:nvSpPr>
        <p:spPr>
          <a:xfrm>
            <a:off x="360485" y="1011115"/>
            <a:ext cx="113684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800" dirty="0"/>
              <a:t>Description of the </a:t>
            </a:r>
            <a:r>
              <a:rPr lang="fr-FR" sz="2800" dirty="0" err="1"/>
              <a:t>proposed</a:t>
            </a:r>
            <a:r>
              <a:rPr lang="fr-FR" sz="2800" dirty="0"/>
              <a:t> </a:t>
            </a:r>
            <a:r>
              <a:rPr lang="fr-FR" sz="2800" dirty="0" err="1"/>
              <a:t>method</a:t>
            </a:r>
            <a:endParaRPr lang="fr-FR" sz="2800" dirty="0"/>
          </a:p>
          <a:p>
            <a:pPr marL="514350" indent="-514350">
              <a:buFont typeface="+mj-lt"/>
              <a:buAutoNum type="arabicPeriod"/>
            </a:pPr>
            <a:endParaRPr lang="fr-FR" sz="2800" dirty="0"/>
          </a:p>
          <a:p>
            <a:pPr marL="514350" indent="-514350">
              <a:buFont typeface="+mj-lt"/>
              <a:buAutoNum type="arabicPeriod"/>
            </a:pPr>
            <a:r>
              <a:rPr lang="fr-FR" sz="2800" dirty="0" err="1"/>
              <a:t>Experimental</a:t>
            </a:r>
            <a:r>
              <a:rPr lang="fr-FR" sz="2800" dirty="0"/>
              <a:t> </a:t>
            </a:r>
            <a:r>
              <a:rPr lang="fr-FR" sz="2800" dirty="0" err="1"/>
              <a:t>results</a:t>
            </a:r>
            <a:endParaRPr lang="fr-FR" sz="2800" dirty="0"/>
          </a:p>
          <a:p>
            <a:pPr marL="514350" indent="-514350">
              <a:buFont typeface="+mj-lt"/>
              <a:buAutoNum type="arabicPeriod"/>
            </a:pPr>
            <a:endParaRPr lang="fr-FR" sz="2800" dirty="0"/>
          </a:p>
          <a:p>
            <a:pPr marL="514350" indent="-514350">
              <a:buFont typeface="+mj-lt"/>
              <a:buAutoNum type="arabicPeriod"/>
            </a:pPr>
            <a:r>
              <a:rPr lang="fr-FR" sz="2800" dirty="0"/>
              <a:t>Conclusion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0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6383A2-E676-42A9-8248-12A2953771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Description of the 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3821624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4529D7-B298-4805-83E8-3D861AFF0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00B050"/>
                </a:solidFill>
              </a:rPr>
              <a:t>Basic concept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67BEE5-6F84-49EC-99EB-E34DC954F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just"/>
            <a:r>
              <a:rPr lang="en-US" dirty="0"/>
              <a:t>Our method consists of adding a </a:t>
            </a:r>
            <a:r>
              <a:rPr lang="en-US" b="1" dirty="0"/>
              <a:t>new intra coding mode</a:t>
            </a:r>
            <a:r>
              <a:rPr lang="en-US" dirty="0"/>
              <a:t> called DIMD for luma only</a:t>
            </a:r>
          </a:p>
          <a:p>
            <a:pPr marL="285750" indent="-285750" algn="just"/>
            <a:endParaRPr lang="en-US" dirty="0"/>
          </a:p>
          <a:p>
            <a:pPr marL="285750" indent="-285750" algn="just"/>
            <a:r>
              <a:rPr lang="en-US" dirty="0"/>
              <a:t>The operation referred consists of treating the </a:t>
            </a:r>
            <a:r>
              <a:rPr lang="en-US" b="1" dirty="0"/>
              <a:t>DIMD identically to other coding modes </a:t>
            </a:r>
            <a:r>
              <a:rPr lang="en-US" dirty="0"/>
              <a:t>and in case this mode presents the </a:t>
            </a:r>
            <a:r>
              <a:rPr lang="en-US" b="1" dirty="0"/>
              <a:t>cheapest encoding cost</a:t>
            </a:r>
            <a:r>
              <a:rPr lang="en-US" dirty="0"/>
              <a:t>, it will be chosen among the modes and its choice will be </a:t>
            </a:r>
            <a:r>
              <a:rPr lang="en-US" b="1" dirty="0"/>
              <a:t>reported to the decoder </a:t>
            </a:r>
            <a:r>
              <a:rPr lang="en-US" dirty="0"/>
              <a:t>by a flag </a:t>
            </a:r>
          </a:p>
          <a:p>
            <a:pPr marL="285750" indent="-285750" algn="just"/>
            <a:endParaRPr lang="fr-FR" dirty="0"/>
          </a:p>
          <a:p>
            <a:pPr marL="285750" indent="-285750" algn="just"/>
            <a:r>
              <a:rPr lang="en-US" dirty="0"/>
              <a:t>In DIMD mode, there is </a:t>
            </a:r>
            <a:r>
              <a:rPr lang="en-US" b="1" dirty="0"/>
              <a:t>no need to send the Intra prediction</a:t>
            </a:r>
            <a:r>
              <a:rPr lang="en-US" dirty="0"/>
              <a:t> mode. We propose a technique by </a:t>
            </a:r>
            <a:r>
              <a:rPr lang="en-US" b="1" dirty="0"/>
              <a:t>working on a causal zone </a:t>
            </a:r>
            <a:r>
              <a:rPr lang="en-US" dirty="0"/>
              <a:t>surrounding the current block, and </a:t>
            </a:r>
            <a:r>
              <a:rPr lang="en-US" b="1" dirty="0"/>
              <a:t>by normatively deriving</a:t>
            </a:r>
            <a:r>
              <a:rPr lang="en-US" dirty="0"/>
              <a:t> the best intra mode for the current block from this zone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71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8CA1CE-C4DD-495E-A221-12DE1AC87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solidFill>
                  <a:srgbClr val="00B050"/>
                </a:solidFill>
              </a:rPr>
              <a:t>Classical intra coding mode in VTM-2.0.1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3D9948-2234-4B5C-8C22-063B3C57D9C7}"/>
              </a:ext>
            </a:extLst>
          </p:cNvPr>
          <p:cNvSpPr/>
          <p:nvPr/>
        </p:nvSpPr>
        <p:spPr>
          <a:xfrm>
            <a:off x="4907764" y="2121899"/>
            <a:ext cx="2173856" cy="5520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SATD pre-selection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7DBCA4-AA12-4A91-994D-69F89F60A1E4}"/>
              </a:ext>
            </a:extLst>
          </p:cNvPr>
          <p:cNvSpPr/>
          <p:nvPr/>
        </p:nvSpPr>
        <p:spPr>
          <a:xfrm>
            <a:off x="4907764" y="3246204"/>
            <a:ext cx="2173856" cy="5520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RDO selection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A37F20-53B0-4DC0-B126-EF3D70F2413C}"/>
              </a:ext>
            </a:extLst>
          </p:cNvPr>
          <p:cNvSpPr/>
          <p:nvPr/>
        </p:nvSpPr>
        <p:spPr>
          <a:xfrm>
            <a:off x="4907764" y="4361893"/>
            <a:ext cx="2173856" cy="1003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Prediction and reconstruction using best mode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2EDE3B5-017C-4A05-B4E5-4AB01BC2820D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5994692" y="2673989"/>
            <a:ext cx="0" cy="5722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88D3CF4-48AF-43D4-8562-C6906086A4D9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5994692" y="3798294"/>
            <a:ext cx="0" cy="5635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9327B90D-EF0F-477B-9185-9D7EB2841889}"/>
              </a:ext>
            </a:extLst>
          </p:cNvPr>
          <p:cNvSpPr txBox="1"/>
          <p:nvPr/>
        </p:nvSpPr>
        <p:spPr>
          <a:xfrm>
            <a:off x="5994692" y="2833739"/>
            <a:ext cx="1622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/>
              <a:t>N modes for RD checks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B607808-8067-459C-AC10-27C7A69D7D8A}"/>
              </a:ext>
            </a:extLst>
          </p:cNvPr>
          <p:cNvSpPr txBox="1"/>
          <p:nvPr/>
        </p:nvSpPr>
        <p:spPr>
          <a:xfrm>
            <a:off x="5994692" y="3979443"/>
            <a:ext cx="1255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/>
              <a:t>Single best mode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EE1968C-BFC1-417A-8447-37B6F54A329B}"/>
              </a:ext>
            </a:extLst>
          </p:cNvPr>
          <p:cNvSpPr txBox="1"/>
          <p:nvPr/>
        </p:nvSpPr>
        <p:spPr>
          <a:xfrm>
            <a:off x="5994691" y="1545530"/>
            <a:ext cx="18417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/>
              <a:t>M modes for pre-selection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42E256DB-5C3A-4CE2-8D55-83A5CF737648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5994692" y="1379391"/>
            <a:ext cx="0" cy="7425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5572D634-576E-4576-85DF-09C201677EE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313205" y="5365431"/>
            <a:ext cx="681487" cy="5635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30EA008D-319D-4DC2-BA8A-D74B6C980193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5994692" y="5365431"/>
            <a:ext cx="690113" cy="5635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812E6-B9D3-4059-9305-9BF6667DE737}"/>
              </a:ext>
            </a:extLst>
          </p:cNvPr>
          <p:cNvSpPr/>
          <p:nvPr/>
        </p:nvSpPr>
        <p:spPr>
          <a:xfrm>
            <a:off x="4163015" y="5966434"/>
            <a:ext cx="1831676" cy="5520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Pixel residual coding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F271E6-E5AE-4D82-A946-4B43D5439CE4}"/>
              </a:ext>
            </a:extLst>
          </p:cNvPr>
          <p:cNvSpPr/>
          <p:nvPr/>
        </p:nvSpPr>
        <p:spPr>
          <a:xfrm>
            <a:off x="6530516" y="5933823"/>
            <a:ext cx="2173856" cy="5635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Intra prediction mode coding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C9D1E4-8C71-476C-8C3F-00CC49446C4E}"/>
              </a:ext>
            </a:extLst>
          </p:cNvPr>
          <p:cNvSpPr/>
          <p:nvPr/>
        </p:nvSpPr>
        <p:spPr>
          <a:xfrm>
            <a:off x="4907764" y="871707"/>
            <a:ext cx="2173856" cy="55209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Classical intra coding mode</a:t>
            </a:r>
          </a:p>
        </p:txBody>
      </p:sp>
    </p:spTree>
    <p:extLst>
      <p:ext uri="{BB962C8B-B14F-4D97-AF65-F5344CB8AC3E}">
        <p14:creationId xmlns:p14="http://schemas.microsoft.com/office/powerpoint/2010/main" val="720330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A2B8D-AC20-4525-A5D8-8C4CFC47D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Proposed DIMD mode and corresponding change to the classical intra coding mode</a:t>
            </a:r>
            <a:endParaRPr lang="fr-FR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4931B4A-C672-4332-BF35-4208E58BE7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32" y="1092048"/>
            <a:ext cx="9274629" cy="535577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bject 45">
            <a:extLst>
              <a:ext uri="{FF2B5EF4-FFF2-40B4-BE49-F238E27FC236}">
                <a16:creationId xmlns:a16="http://schemas.microsoft.com/office/drawing/2014/main" id="{32D4763D-5C8E-48FF-BD90-B2CFB9265B58}"/>
              </a:ext>
            </a:extLst>
          </p:cNvPr>
          <p:cNvSpPr/>
          <p:nvPr/>
        </p:nvSpPr>
        <p:spPr>
          <a:xfrm>
            <a:off x="6348547" y="1173040"/>
            <a:ext cx="170689" cy="5193791"/>
          </a:xfrm>
          <a:custGeom>
            <a:avLst/>
            <a:gdLst/>
            <a:ahLst/>
            <a:cxnLst/>
            <a:rect l="l" t="t" r="r" b="b"/>
            <a:pathLst>
              <a:path h="3600450">
                <a:moveTo>
                  <a:pt x="0" y="0"/>
                </a:moveTo>
                <a:lnTo>
                  <a:pt x="0" y="3600005"/>
                </a:lnTo>
              </a:path>
            </a:pathLst>
          </a:custGeom>
          <a:ln w="19812">
            <a:solidFill>
              <a:srgbClr val="7E7E7E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968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D303A-4816-405C-A82E-D3D0292CE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B050"/>
                </a:solidFill>
              </a:rPr>
              <a:t>Intra block decoding in VTM-2.0.1 and in the proposed method</a:t>
            </a:r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C539DF5-C360-4E44-A60E-FC64A9FDE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869927"/>
              </p:ext>
            </p:extLst>
          </p:nvPr>
        </p:nvGraphicFramePr>
        <p:xfrm>
          <a:off x="381647" y="1624718"/>
          <a:ext cx="4950823" cy="369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Bitmap Image" r:id="rId3" imgW="4847619" imgH="3924848" progId="Paint.Picture">
                  <p:embed/>
                </p:oleObj>
              </mc:Choice>
              <mc:Fallback>
                <p:oleObj name="Bitmap Image" r:id="rId3" imgW="4847619" imgH="3924848" progId="Paint.Picture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47" y="1624718"/>
                        <a:ext cx="4950823" cy="36927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E4856F5-3BB4-46E5-A568-467D0A7CA7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292960"/>
              </p:ext>
            </p:extLst>
          </p:nvPr>
        </p:nvGraphicFramePr>
        <p:xfrm>
          <a:off x="5946125" y="1658390"/>
          <a:ext cx="6026567" cy="4581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Bitmap Image" r:id="rId5" imgW="6066667" imgH="4800000" progId="Paint.Picture">
                  <p:embed/>
                </p:oleObj>
              </mc:Choice>
              <mc:Fallback>
                <p:oleObj name="Bitmap Image" r:id="rId5" imgW="6066667" imgH="4800000" progId="Paint.Picture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125" y="1658390"/>
                        <a:ext cx="6026567" cy="45810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bject 45">
            <a:extLst>
              <a:ext uri="{FF2B5EF4-FFF2-40B4-BE49-F238E27FC236}">
                <a16:creationId xmlns:a16="http://schemas.microsoft.com/office/drawing/2014/main" id="{D77DFA7D-7907-4E13-8C98-0703D20958A9}"/>
              </a:ext>
            </a:extLst>
          </p:cNvPr>
          <p:cNvSpPr/>
          <p:nvPr/>
        </p:nvSpPr>
        <p:spPr>
          <a:xfrm>
            <a:off x="5765497" y="1045372"/>
            <a:ext cx="170689" cy="5193791"/>
          </a:xfrm>
          <a:custGeom>
            <a:avLst/>
            <a:gdLst/>
            <a:ahLst/>
            <a:cxnLst/>
            <a:rect l="l" t="t" r="r" b="b"/>
            <a:pathLst>
              <a:path h="3600450">
                <a:moveTo>
                  <a:pt x="0" y="0"/>
                </a:moveTo>
                <a:lnTo>
                  <a:pt x="0" y="3600005"/>
                </a:lnTo>
              </a:path>
            </a:pathLst>
          </a:custGeom>
          <a:ln w="19812">
            <a:solidFill>
              <a:srgbClr val="7E7E7E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ADA18D-07EF-4706-B90C-FFE773C5D0DE}"/>
              </a:ext>
            </a:extLst>
          </p:cNvPr>
          <p:cNvSpPr/>
          <p:nvPr/>
        </p:nvSpPr>
        <p:spPr>
          <a:xfrm>
            <a:off x="1583482" y="892971"/>
            <a:ext cx="2130672" cy="428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VTM-2.0.1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2E4426-D23C-42C7-970C-455D66A9554D}"/>
              </a:ext>
            </a:extLst>
          </p:cNvPr>
          <p:cNvSpPr/>
          <p:nvPr/>
        </p:nvSpPr>
        <p:spPr>
          <a:xfrm>
            <a:off x="7663071" y="916524"/>
            <a:ext cx="2753138" cy="428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err="1">
                <a:solidFill>
                  <a:schemeClr val="tx1"/>
                </a:solidFill>
              </a:rPr>
              <a:t>Proposed</a:t>
            </a:r>
            <a:r>
              <a:rPr lang="fr-FR" sz="2400" b="1" dirty="0">
                <a:solidFill>
                  <a:schemeClr val="tx1"/>
                </a:solidFill>
              </a:rPr>
              <a:t> </a:t>
            </a:r>
            <a:r>
              <a:rPr lang="fr-FR" sz="2400" b="1" dirty="0" err="1">
                <a:solidFill>
                  <a:schemeClr val="tx1"/>
                </a:solidFill>
              </a:rPr>
              <a:t>method</a:t>
            </a:r>
            <a:endParaRPr lang="fr-FR" sz="2400" b="1" dirty="0">
              <a:solidFill>
                <a:schemeClr val="tx1"/>
              </a:solidFill>
            </a:endParaRPr>
          </a:p>
        </p:txBody>
      </p:sp>
      <p:cxnSp>
        <p:nvCxnSpPr>
          <p:cNvPr id="9" name="Straight Connector 16">
            <a:extLst>
              <a:ext uri="{FF2B5EF4-FFF2-40B4-BE49-F238E27FC236}">
                <a16:creationId xmlns:a16="http://schemas.microsoft.com/office/drawing/2014/main" id="{153FF310-E3D4-46E6-85C7-7C0E2639D037}"/>
              </a:ext>
            </a:extLst>
          </p:cNvPr>
          <p:cNvCxnSpPr>
            <a:cxnSpLocks/>
          </p:cNvCxnSpPr>
          <p:nvPr/>
        </p:nvCxnSpPr>
        <p:spPr>
          <a:xfrm flipH="1">
            <a:off x="233934" y="1348660"/>
            <a:ext cx="4829767" cy="1"/>
          </a:xfrm>
          <a:prstGeom prst="line">
            <a:avLst/>
          </a:prstGeom>
          <a:ln w="76200">
            <a:solidFill>
              <a:srgbClr val="00A5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6">
            <a:extLst>
              <a:ext uri="{FF2B5EF4-FFF2-40B4-BE49-F238E27FC236}">
                <a16:creationId xmlns:a16="http://schemas.microsoft.com/office/drawing/2014/main" id="{0C7B8A7E-6FD6-4B60-B1F2-E68BD52CDAE7}"/>
              </a:ext>
            </a:extLst>
          </p:cNvPr>
          <p:cNvCxnSpPr>
            <a:cxnSpLocks/>
          </p:cNvCxnSpPr>
          <p:nvPr/>
        </p:nvCxnSpPr>
        <p:spPr>
          <a:xfrm flipH="1">
            <a:off x="6590543" y="1382331"/>
            <a:ext cx="4829767" cy="1"/>
          </a:xfrm>
          <a:prstGeom prst="line">
            <a:avLst/>
          </a:prstGeom>
          <a:ln w="76200">
            <a:solidFill>
              <a:srgbClr val="00A5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72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0D00BF-AFBA-4DDB-B692-9633077B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solidFill>
                  <a:srgbClr val="00A553"/>
                </a:solidFill>
              </a:rPr>
              <a:t>Decoding</a:t>
            </a:r>
            <a:r>
              <a:rPr lang="fr-FR" dirty="0">
                <a:solidFill>
                  <a:srgbClr val="00A553"/>
                </a:solidFill>
              </a:rPr>
              <a:t> process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03F716D4-7194-4D4F-9DEE-98C9C4C75B82}"/>
              </a:ext>
            </a:extLst>
          </p:cNvPr>
          <p:cNvSpPr txBox="1">
            <a:spLocks/>
          </p:cNvSpPr>
          <p:nvPr/>
        </p:nvSpPr>
        <p:spPr>
          <a:xfrm>
            <a:off x="3644186" y="2010270"/>
            <a:ext cx="6471920" cy="411480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kern="0" dirty="0">
                <a:solidFill>
                  <a:sysClr val="windowText" lastClr="000000"/>
                </a:solidFill>
              </a:rPr>
              <a:t>
</a:t>
            </a:r>
            <a:endParaRPr lang="fr-FR" kern="0" dirty="0">
              <a:solidFill>
                <a:sysClr val="windowText" lastClr="000000"/>
              </a:solidFill>
            </a:endParaRPr>
          </a:p>
          <a:p>
            <a:r>
              <a:rPr lang="fr-FR" kern="0" dirty="0">
                <a:solidFill>
                  <a:sysClr val="windowText" lastClr="000000"/>
                </a:solidFill>
              </a:rPr>
              <a:t>		    </a:t>
            </a:r>
            <a:endParaRPr lang="fr-FR" sz="1400" kern="0" dirty="0">
              <a:solidFill>
                <a:sysClr val="windowText" lastClr="000000"/>
              </a:solidFill>
            </a:endParaRPr>
          </a:p>
          <a:p>
            <a:endParaRPr lang="fr-FR" kern="0" dirty="0">
              <a:solidFill>
                <a:sysClr val="windowText" lastClr="000000"/>
              </a:solidFill>
            </a:endParaRPr>
          </a:p>
          <a:p>
            <a:endParaRPr lang="fr-FR" kern="0" dirty="0">
              <a:solidFill>
                <a:sysClr val="windowText" lastClr="000000"/>
              </a:solidFill>
            </a:endParaRPr>
          </a:p>
          <a:p>
            <a:endParaRPr lang="fr-FR" kern="0" dirty="0">
              <a:solidFill>
                <a:sysClr val="windowText" lastClr="000000"/>
              </a:solidFill>
            </a:endParaRPr>
          </a:p>
          <a:p>
            <a:pPr algn="just"/>
            <a:endParaRPr lang="fr-FR" kern="0" dirty="0">
              <a:solidFill>
                <a:sysClr val="windowText" lastClr="000000"/>
              </a:solidFill>
            </a:endParaRPr>
          </a:p>
          <a:p>
            <a:endParaRPr lang="fr-FR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1600121-DA63-46EB-A5EB-7658930C939F}"/>
              </a:ext>
            </a:extLst>
          </p:cNvPr>
          <p:cNvCxnSpPr>
            <a:cxnSpLocks/>
          </p:cNvCxnSpPr>
          <p:nvPr/>
        </p:nvCxnSpPr>
        <p:spPr>
          <a:xfrm flipH="1">
            <a:off x="5294687" y="2001279"/>
            <a:ext cx="1016717" cy="344745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8961C207-A11F-4CA2-A0BF-2D244D8D8994}"/>
              </a:ext>
            </a:extLst>
          </p:cNvPr>
          <p:cNvCxnSpPr>
            <a:cxnSpLocks/>
          </p:cNvCxnSpPr>
          <p:nvPr/>
        </p:nvCxnSpPr>
        <p:spPr>
          <a:xfrm>
            <a:off x="6311404" y="2001279"/>
            <a:ext cx="906351" cy="319140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95C3C8C-6266-4210-92AA-C822AEB8FDB4}"/>
              </a:ext>
            </a:extLst>
          </p:cNvPr>
          <p:cNvSpPr/>
          <p:nvPr/>
        </p:nvSpPr>
        <p:spPr>
          <a:xfrm>
            <a:off x="6171714" y="1725977"/>
            <a:ext cx="279380" cy="241968"/>
          </a:xfrm>
          <a:prstGeom prst="rect">
            <a:avLst/>
          </a:prstGeom>
          <a:solidFill>
            <a:srgbClr val="00A553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EA91C051-EBFE-48B7-B499-E03BE555A2DC}"/>
              </a:ext>
            </a:extLst>
          </p:cNvPr>
          <p:cNvSpPr txBox="1">
            <a:spLocks/>
          </p:cNvSpPr>
          <p:nvPr/>
        </p:nvSpPr>
        <p:spPr>
          <a:xfrm>
            <a:off x="2194669" y="2272942"/>
            <a:ext cx="7546771" cy="5259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36576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			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dirty="0"/>
              <a:t>		              flag DIMD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dirty="0"/>
              <a:t>		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b="1" dirty="0"/>
              <a:t>		</a:t>
            </a:r>
            <a:endParaRPr lang="fr-FR" sz="1800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457200" indent="-457200"/>
            <a:endParaRPr lang="fr-FR" dirty="0"/>
          </a:p>
          <a:p>
            <a:pPr marL="457200" indent="-457200"/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                                               </a:t>
            </a:r>
            <a:endParaRPr lang="fr-FR" sz="1800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38516AF2-1437-4EBD-8539-8ECCA3A8B7EA}"/>
              </a:ext>
            </a:extLst>
          </p:cNvPr>
          <p:cNvCxnSpPr>
            <a:cxnSpLocks/>
          </p:cNvCxnSpPr>
          <p:nvPr/>
        </p:nvCxnSpPr>
        <p:spPr>
          <a:xfrm>
            <a:off x="5219037" y="2605144"/>
            <a:ext cx="0" cy="222901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èche : droite à entaille 27">
            <a:extLst>
              <a:ext uri="{FF2B5EF4-FFF2-40B4-BE49-F238E27FC236}">
                <a16:creationId xmlns:a16="http://schemas.microsoft.com/office/drawing/2014/main" id="{FFF61026-F6CC-4A7C-B060-D1A63F61B3F1}"/>
              </a:ext>
            </a:extLst>
          </p:cNvPr>
          <p:cNvSpPr/>
          <p:nvPr/>
        </p:nvSpPr>
        <p:spPr>
          <a:xfrm rot="5400000">
            <a:off x="5044807" y="2010856"/>
            <a:ext cx="348460" cy="151299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2F07DE5F-9022-48B0-8C76-F906B6B4DF3A}"/>
              </a:ext>
            </a:extLst>
          </p:cNvPr>
          <p:cNvCxnSpPr>
            <a:cxnSpLocks/>
          </p:cNvCxnSpPr>
          <p:nvPr/>
        </p:nvCxnSpPr>
        <p:spPr>
          <a:xfrm flipH="1">
            <a:off x="4379178" y="3126351"/>
            <a:ext cx="810009" cy="563228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9D7870C5-6AD5-42D9-B95A-61BAEB4E0809}"/>
              </a:ext>
            </a:extLst>
          </p:cNvPr>
          <p:cNvCxnSpPr>
            <a:cxnSpLocks/>
          </p:cNvCxnSpPr>
          <p:nvPr/>
        </p:nvCxnSpPr>
        <p:spPr>
          <a:xfrm>
            <a:off x="5200912" y="3135678"/>
            <a:ext cx="720008" cy="563228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3367AE16-894C-4B4C-94FC-E1A04A2CAD63}"/>
              </a:ext>
            </a:extLst>
          </p:cNvPr>
          <p:cNvSpPr txBox="1"/>
          <p:nvPr/>
        </p:nvSpPr>
        <p:spPr>
          <a:xfrm>
            <a:off x="2107095" y="3698905"/>
            <a:ext cx="308209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0</a:t>
            </a:r>
          </a:p>
          <a:p>
            <a:pPr algn="ctr"/>
            <a:endParaRPr lang="fr-FR" dirty="0"/>
          </a:p>
          <a:p>
            <a:pPr algn="ctr"/>
            <a:r>
              <a:rPr lang="en-US" dirty="0"/>
              <a:t>The intra mode is decoded from the bitstream</a:t>
            </a:r>
            <a:r>
              <a:rPr lang="en-US" sz="1400" dirty="0"/>
              <a:t>
</a:t>
            </a:r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FCE4F653-C7C7-47E6-8342-F3D5D0AC7190}"/>
              </a:ext>
            </a:extLst>
          </p:cNvPr>
          <p:cNvSpPr txBox="1"/>
          <p:nvPr/>
        </p:nvSpPr>
        <p:spPr>
          <a:xfrm>
            <a:off x="5855372" y="3674120"/>
            <a:ext cx="234233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1</a:t>
            </a:r>
          </a:p>
          <a:p>
            <a:pPr algn="ctr"/>
            <a:endParaRPr lang="fr-FR" dirty="0"/>
          </a:p>
          <a:p>
            <a:pPr algn="ctr"/>
            <a:r>
              <a:rPr lang="en-US" dirty="0"/>
              <a:t>The intra mode will be derived</a:t>
            </a:r>
            <a:r>
              <a:rPr lang="en-US" sz="1400" dirty="0"/>
              <a:t>
</a:t>
            </a:r>
            <a:endParaRPr lang="fr-FR" dirty="0"/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9C9906D6-223E-44B7-90C7-AE30CF1EF070}"/>
              </a:ext>
            </a:extLst>
          </p:cNvPr>
          <p:cNvCxnSpPr>
            <a:cxnSpLocks/>
          </p:cNvCxnSpPr>
          <p:nvPr/>
        </p:nvCxnSpPr>
        <p:spPr>
          <a:xfrm>
            <a:off x="6311404" y="2010270"/>
            <a:ext cx="0" cy="321935"/>
          </a:xfrm>
          <a:prstGeom prst="straightConnector1">
            <a:avLst/>
          </a:prstGeom>
          <a:ln>
            <a:solidFill>
              <a:srgbClr val="00A55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AF8394AA-B15A-4CF8-A3C2-B891B590D931}"/>
              </a:ext>
            </a:extLst>
          </p:cNvPr>
          <p:cNvSpPr/>
          <p:nvPr/>
        </p:nvSpPr>
        <p:spPr>
          <a:xfrm>
            <a:off x="4931191" y="2272942"/>
            <a:ext cx="2673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Intra             Inter          Skip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4160" y="169985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1" grpId="0"/>
      <p:bldP spid="32" grpId="0"/>
      <p:bldP spid="34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1820</Words>
  <Application>Microsoft Office PowerPoint</Application>
  <PresentationFormat>Widescreen</PresentationFormat>
  <Paragraphs>623</Paragraphs>
  <Slides>29</Slides>
  <Notes>1</Notes>
  <HiddenSlides>3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SimSun</vt:lpstr>
      <vt:lpstr>Arial</vt:lpstr>
      <vt:lpstr>Calibri</vt:lpstr>
      <vt:lpstr>Calibri Light</vt:lpstr>
      <vt:lpstr>Cambria Math</vt:lpstr>
      <vt:lpstr>Times New Roman</vt:lpstr>
      <vt:lpstr>Tw Cen MT</vt:lpstr>
      <vt:lpstr>Verdana</vt:lpstr>
      <vt:lpstr>Wingdings</vt:lpstr>
      <vt:lpstr>Thème Office</vt:lpstr>
      <vt:lpstr>Bitmap Image</vt:lpstr>
      <vt:lpstr>JVET-L0164 CE3-related: Decoder-side Intra Mode Derivation </vt:lpstr>
      <vt:lpstr>Highlights</vt:lpstr>
      <vt:lpstr>Outline </vt:lpstr>
      <vt:lpstr>Description of the proposed method</vt:lpstr>
      <vt:lpstr>Basic concept</vt:lpstr>
      <vt:lpstr>Classical intra coding mode in VTM-2.0.1</vt:lpstr>
      <vt:lpstr>Proposed DIMD mode and corresponding change to the classical intra coding mode</vt:lpstr>
      <vt:lpstr>Intra block decoding in VTM-2.0.1 and in the proposed method</vt:lpstr>
      <vt:lpstr>Decoding process</vt:lpstr>
      <vt:lpstr>Intra prediction mode derivation </vt:lpstr>
      <vt:lpstr>Gradient analysis</vt:lpstr>
      <vt:lpstr>Converting the angle to an intra prediction mode</vt:lpstr>
      <vt:lpstr>Building a histogram of gradients </vt:lpstr>
      <vt:lpstr>Deriving the intra prediction mode from the histogram</vt:lpstr>
      <vt:lpstr>Gradient analysis restriction</vt:lpstr>
      <vt:lpstr>Coding the DIMD flag</vt:lpstr>
      <vt:lpstr>Avoiding parsing dependency on reconstructed pixels</vt:lpstr>
      <vt:lpstr>Experimental results</vt:lpstr>
      <vt:lpstr>Results – all intra on top of VTM-2.0.1</vt:lpstr>
      <vt:lpstr>Results – DIMD applied only for blocks with WxH ≤ 128</vt:lpstr>
      <vt:lpstr>Results per sequence</vt:lpstr>
      <vt:lpstr>Selection of DIMD mode in an intra frame</vt:lpstr>
      <vt:lpstr>Additional results</vt:lpstr>
      <vt:lpstr>Conclusion</vt:lpstr>
      <vt:lpstr>Conclusion </vt:lpstr>
      <vt:lpstr>Thank you</vt:lpstr>
      <vt:lpstr>Proportion of bits dedicated for intra luma prediction mode signaling </vt:lpstr>
      <vt:lpstr>Random access results</vt:lpstr>
      <vt:lpstr>Operations in worst case scenario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DIMD (Decoder-side Intra Mode Derivation )</dc:title>
  <dc:creator>Anthony Nasrallah</dc:creator>
  <cp:lastModifiedBy>Elie Mora</cp:lastModifiedBy>
  <cp:revision>119</cp:revision>
  <dcterms:created xsi:type="dcterms:W3CDTF">2018-09-20T09:11:35Z</dcterms:created>
  <dcterms:modified xsi:type="dcterms:W3CDTF">2018-10-06T04:16:36Z</dcterms:modified>
</cp:coreProperties>
</file>