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7"/>
  </p:notesMasterIdLst>
  <p:handoutMasterIdLst>
    <p:handoutMasterId r:id="rId18"/>
  </p:handoutMasterIdLst>
  <p:sldIdLst>
    <p:sldId id="527" r:id="rId4"/>
    <p:sldId id="551" r:id="rId5"/>
    <p:sldId id="552" r:id="rId6"/>
    <p:sldId id="553" r:id="rId7"/>
    <p:sldId id="554" r:id="rId8"/>
    <p:sldId id="556" r:id="rId9"/>
    <p:sldId id="545" r:id="rId10"/>
    <p:sldId id="530" r:id="rId11"/>
    <p:sldId id="555" r:id="rId12"/>
    <p:sldId id="549" r:id="rId13"/>
    <p:sldId id="557" r:id="rId14"/>
    <p:sldId id="558" r:id="rId15"/>
    <p:sldId id="559" r:id="rId16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9999"/>
    <a:srgbClr val="CCFFCC"/>
    <a:srgbClr val="99FF99"/>
    <a:srgbClr val="003892"/>
    <a:srgbClr val="EAEAEA"/>
    <a:srgbClr val="1F419B"/>
    <a:srgbClr val="002664"/>
    <a:srgbClr val="BC45C7"/>
    <a:srgbClr val="01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2" autoAdjust="0"/>
    <p:restoredTop sz="94649" autoAdjust="0"/>
  </p:normalViewPr>
  <p:slideViewPr>
    <p:cSldViewPr snapToGrid="0">
      <p:cViewPr>
        <p:scale>
          <a:sx n="90" d="100"/>
          <a:sy n="90" d="100"/>
        </p:scale>
        <p:origin x="-1642" y="-42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JVET-L0161</a:t>
            </a:r>
            <a:br>
              <a:rPr lang="en-US" dirty="0" smtClean="0"/>
            </a:br>
            <a:r>
              <a:rPr lang="en-US" dirty="0"/>
              <a:t>AHG14: Normative Intra Refresh Proposal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Intra Refresh vs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66849"/>
              </p:ext>
            </p:extLst>
          </p:nvPr>
        </p:nvGraphicFramePr>
        <p:xfrm>
          <a:off x="1273627" y="1088561"/>
          <a:ext cx="6270175" cy="3102440"/>
        </p:xfrm>
        <a:graphic>
          <a:graphicData uri="http://schemas.openxmlformats.org/drawingml/2006/table">
            <a:tbl>
              <a:tblPr/>
              <a:tblGrid>
                <a:gridCol w="1742895"/>
                <a:gridCol w="905456"/>
                <a:gridCol w="905456"/>
                <a:gridCol w="905456"/>
                <a:gridCol w="905456"/>
                <a:gridCol w="905456"/>
              </a:tblGrid>
              <a:tr h="282040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Normative Intra Refresh Main10 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</a:t>
                      </a:r>
                      <a:r>
                        <a:rPr lang="fr-FR" sz="105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fr-F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Delay B Main 10 </a:t>
                      </a:r>
                      <a:r>
                        <a:rPr lang="fr-FR" sz="105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with</a:t>
                      </a:r>
                      <a:r>
                        <a:rPr lang="fr-F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Intra </a:t>
                      </a:r>
                      <a:r>
                        <a:rPr lang="fr-FR" sz="105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Period</a:t>
                      </a:r>
                      <a:r>
                        <a:rPr lang="fr-F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= 32</a:t>
                      </a:r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28,49%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45,62%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22,15%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23,59%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59,35%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85,49%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25,60%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49,91%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35,82%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43,76%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45,43%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idx="12"/>
          </p:nvPr>
        </p:nvGraphicFramePr>
        <p:xfrm>
          <a:off x="1711484" y="891381"/>
          <a:ext cx="5760720" cy="33528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seq_parameter_set_rbsp(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sps_seq_parameter_set_id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chroma_format_idc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if( chroma_format_idc  = =  3 )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	separate_colour_plane_flag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pic_width_in_luma_samples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pic_height_in_luma_samples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bit_depth_luma_minus8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bit_depth_chroma_minus8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log2_ctu_size_minus2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 b="1">
                          <a:effectLst/>
                          <a:latin typeface="Times New Roman"/>
                          <a:ea typeface="Malgun Gothic"/>
                        </a:rPr>
                        <a:t>	log2_min_qt_size_intra_slices_minus2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 b="1">
                          <a:effectLst/>
                          <a:latin typeface="Times New Roman"/>
                          <a:ea typeface="Malgun Gothic"/>
                        </a:rPr>
                        <a:t>	log2_min_qt_size_inter_slices_minus2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max_mtt_hierarchy_depth_inter</a:t>
                      </a: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_slices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max_mtt_hierarchy_depth_intra</a:t>
                      </a: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_slices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intra_refresh_enabled_flag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if( intra_refresh_enabled_flag  ){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intra_refresh_mode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intra_refresh_size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intra_refresh_delta_qp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rbsp_trailing_bits( 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90028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12</a:t>
            </a:fld>
            <a:endParaRPr lang="en-US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3949682844"/>
              </p:ext>
            </p:extLst>
          </p:nvPr>
        </p:nvGraphicFramePr>
        <p:xfrm>
          <a:off x="1760696" y="881961"/>
          <a:ext cx="5760720" cy="18288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slice_header(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slice_pic_parameter_set_id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slice_address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slice_type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 (  slice_type  !=  I 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log2_diff_ctu_max_bt_size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if (intra_refresh_enabled_flag  ){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intra_refresh_direction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intra_refresh_position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byte_alignment( 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154120"/>
              </p:ext>
            </p:extLst>
          </p:nvPr>
        </p:nvGraphicFramePr>
        <p:xfrm>
          <a:off x="1760831" y="3451058"/>
          <a:ext cx="5758815" cy="762000"/>
        </p:xfrm>
        <a:graphic>
          <a:graphicData uri="http://schemas.openxmlformats.org/drawingml/2006/table">
            <a:tbl>
              <a:tblPr/>
              <a:tblGrid>
                <a:gridCol w="5027295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coding_unit( x0, y0, 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cbWidth,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cbHeight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if( slice_type  !=  I 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&amp;&amp; !intra_refresh_cu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pred_mode_flag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_tradnl" sz="1000">
                          <a:effectLst/>
                          <a:latin typeface="Times New Roman"/>
                          <a:ea typeface="Malgun Gothic"/>
                        </a:rPr>
                        <a:t>…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s-ES_tradnl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53569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2"/>
          </p:nvPr>
        </p:nvSpPr>
        <p:spPr>
          <a:xfrm>
            <a:off x="609599" y="812043"/>
            <a:ext cx="8063023" cy="3504778"/>
          </a:xfrm>
        </p:spPr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 is derived at frame level according to </a:t>
            </a:r>
            <a:r>
              <a:rPr lang="en-US" sz="1800" b="1" dirty="0" err="1">
                <a:highlight>
                  <a:srgbClr val="FFFF00"/>
                </a:highlight>
                <a:latin typeface="Times New Roman"/>
                <a:ea typeface="Times New Roman"/>
              </a:rPr>
              <a:t>intra_refresh_position</a:t>
            </a:r>
            <a:r>
              <a:rPr lang="en-US" sz="1800" b="1" dirty="0">
                <a:highlight>
                  <a:srgbClr val="FFFF00"/>
                </a:highlight>
                <a:latin typeface="Times New Roman"/>
                <a:ea typeface="Times New Roman"/>
              </a:rPr>
              <a:t> value.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 is equal to 1 if the CU belongs to the Intra Refresh area.</a:t>
            </a:r>
            <a:endParaRPr lang="fr-FR" sz="1800" dirty="0">
              <a:latin typeface="Times New Roman"/>
              <a:ea typeface="Times New Roman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latin typeface="Times New Roman"/>
                <a:ea typeface="Times New Roman"/>
              </a:rPr>
              <a:t>….</a:t>
            </a:r>
            <a:endParaRPr lang="fr-FR" sz="18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Times New Roman"/>
              <a:buChar char="–"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Each sample p[ x ][ y ] is derived as follows: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If one or more of the following conditions are true, the sample p[ x ][ y ] is marked as "not available for intra prediction":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765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The variable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availableN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is equal to FALSE.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	–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CuPredMode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] is not equal to MODE_INTRA and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constrained_intra_pred_flag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is equal to 1.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		–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CuPredMode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 is not equal to MODE_INTRA and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  is equal to 1.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Otherwise, the sample p[ x ][ y ] is marked as "available for intra prediction" and the sample at the location (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xNbCmp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yNbCmp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) is assigned to p[ x ][ y ].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2050249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usually implemented by encoder-only modifications leading to significant efficiency losses as reported in </a:t>
            </a:r>
            <a:r>
              <a:rPr lang="en-US" smtClean="0"/>
              <a:t>JVET-L0160 (+32.6%).</a:t>
            </a:r>
            <a:endParaRPr lang="en-US" dirty="0" smtClean="0"/>
          </a:p>
          <a:p>
            <a:r>
              <a:rPr lang="en-US" dirty="0" smtClean="0"/>
              <a:t>Normative signalization and associated modifications are proposed in this contribution.</a:t>
            </a:r>
            <a:endParaRPr lang="en-US" dirty="0"/>
          </a:p>
          <a:p>
            <a:r>
              <a:rPr lang="en-US" dirty="0" smtClean="0"/>
              <a:t>Improvement of -5.25% over encoder-only solution are reported with the proposed (early) implementation.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Normative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0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nor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i="1" dirty="0" err="1"/>
              <a:t>cu_skip_flag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Disabling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Deblocking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at IR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	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=&gt; This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allows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partially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relax the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(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6 to 2 pixels).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2472807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PPS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intra_refresh_enabled_flag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intra_refresh_mode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intra_refresh_size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intra_refresh_delta_qp</a:t>
            </a:r>
            <a:r>
              <a:rPr lang="fr-FR" dirty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Slice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intra_refresh_direction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intra_refresh_position</a:t>
            </a:r>
            <a:r>
              <a:rPr lang="fr-FR" i="1" dirty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883047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Normative Intra Refresh Summary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075377"/>
              </p:ext>
            </p:extLst>
          </p:nvPr>
        </p:nvGraphicFramePr>
        <p:xfrm>
          <a:off x="2480869" y="697043"/>
          <a:ext cx="5314950" cy="401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Visio" r:id="rId3" imgW="7825481" imgH="5911110" progId="Visio.Drawing.11">
                  <p:embed/>
                </p:oleObj>
              </mc:Choice>
              <mc:Fallback>
                <p:oleObj name="Visio" r:id="rId3" imgW="7825481" imgH="59111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0869" y="697043"/>
                        <a:ext cx="5314950" cy="401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2612426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vs </a:t>
            </a:r>
            <a:r>
              <a:rPr lang="en-US" dirty="0" err="1" smtClean="0"/>
              <a:t>Enc</a:t>
            </a:r>
            <a:r>
              <a:rPr lang="en-US" dirty="0" smtClean="0"/>
              <a:t>-only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019863"/>
              </p:ext>
            </p:extLst>
          </p:nvPr>
        </p:nvGraphicFramePr>
        <p:xfrm>
          <a:off x="1388834" y="948724"/>
          <a:ext cx="6067881" cy="3401263"/>
        </p:xfrm>
        <a:graphic>
          <a:graphicData uri="http://schemas.openxmlformats.org/drawingml/2006/table">
            <a:tbl>
              <a:tblPr firstRow="1" firstCol="1" bandRow="1"/>
              <a:tblGrid>
                <a:gridCol w="1433908"/>
                <a:gridCol w="1053573"/>
                <a:gridCol w="1053573"/>
                <a:gridCol w="1052699"/>
                <a:gridCol w="737064"/>
                <a:gridCol w="737064"/>
              </a:tblGrid>
              <a:tr h="255586"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Normative Intra Refresh Main10 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5234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Enc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-only Intra Refresh Main10 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5558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-3,94%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-6,94%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20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016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840552"/>
            <a:ext cx="8754254" cy="3404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A normative support of Intra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has been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and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evaluated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Early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results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shows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of 5.25% over the encoder-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solution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in JVET-L0160.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More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improvements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expected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thanks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Handling of all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Filters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boundaries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,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Forced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CU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splits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,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Better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handling of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: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study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in an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AhG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a Tile-based solution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806684"/>
            <a:ext cx="87542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Split the Picture in vertical or horizontal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« 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dependent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/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independent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 »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combination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Pros: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Elegant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 design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which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beneficiate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available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Efficient handling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boundaries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dirty="0"/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Cons: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Non-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due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breaking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of CABAC and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Prediction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Lack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size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flexibility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since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aligned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to CTU. Possible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reduce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CTU size but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means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1715053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27482</TotalTime>
  <Words>585</Words>
  <Application>Microsoft Office PowerPoint</Application>
  <PresentationFormat>Affichage à l'écran (16:9)</PresentationFormat>
  <Paragraphs>242</Paragraphs>
  <Slides>13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1. VITEC_template_2016_Q3</vt:lpstr>
      <vt:lpstr>1. VITEC_Title_2016_Q3</vt:lpstr>
      <vt:lpstr>3. VITEC_ TY_2016_Q3</vt:lpstr>
      <vt:lpstr>Visio</vt:lpstr>
      <vt:lpstr>JVET-L0161 AHG14: Normative Intra Refresh Proposal</vt:lpstr>
      <vt:lpstr>Summary</vt:lpstr>
      <vt:lpstr>Proposal: Normative Intra Refresh</vt:lpstr>
      <vt:lpstr>New signalization</vt:lpstr>
      <vt:lpstr>Normative Intra Refresh Summary</vt:lpstr>
      <vt:lpstr>Results: Normative vs Enc-only Intra Refresh</vt:lpstr>
      <vt:lpstr>Conclusion</vt:lpstr>
      <vt:lpstr>Thank you</vt:lpstr>
      <vt:lpstr>On a Tile-based solution</vt:lpstr>
      <vt:lpstr>Results: Normative Intra Refresh vs 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481</cp:revision>
  <cp:lastPrinted>2012-02-08T21:07:19Z</cp:lastPrinted>
  <dcterms:created xsi:type="dcterms:W3CDTF">2012-03-01T15:39:10Z</dcterms:created>
  <dcterms:modified xsi:type="dcterms:W3CDTF">2018-10-10T09:31:53Z</dcterms:modified>
</cp:coreProperties>
</file>