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1"/>
    <p:sldMasterId id="2147483825" r:id="rId2"/>
    <p:sldMasterId id="2147483813" r:id="rId3"/>
  </p:sldMasterIdLst>
  <p:notesMasterIdLst>
    <p:notesMasterId r:id="rId15"/>
  </p:notesMasterIdLst>
  <p:handoutMasterIdLst>
    <p:handoutMasterId r:id="rId16"/>
  </p:handoutMasterIdLst>
  <p:sldIdLst>
    <p:sldId id="527" r:id="rId4"/>
    <p:sldId id="551" r:id="rId5"/>
    <p:sldId id="553" r:id="rId6"/>
    <p:sldId id="544" r:id="rId7"/>
    <p:sldId id="550" r:id="rId8"/>
    <p:sldId id="546" r:id="rId9"/>
    <p:sldId id="548" r:id="rId10"/>
    <p:sldId id="549" r:id="rId11"/>
    <p:sldId id="545" r:id="rId12"/>
    <p:sldId id="530" r:id="rId13"/>
    <p:sldId id="552" r:id="rId14"/>
  </p:sldIdLst>
  <p:sldSz cx="9144000" cy="5143500" type="screen16x9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324">
          <p15:clr>
            <a:srgbClr val="A4A3A4"/>
          </p15:clr>
        </p15:guide>
        <p15:guide id="2" pos="331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92"/>
    <a:srgbClr val="EAEAEA"/>
    <a:srgbClr val="1F419B"/>
    <a:srgbClr val="002664"/>
    <a:srgbClr val="BC45C7"/>
    <a:srgbClr val="010000"/>
    <a:srgbClr val="670825"/>
    <a:srgbClr val="1A286E"/>
    <a:srgbClr val="FAC8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22" autoAdjust="0"/>
    <p:restoredTop sz="94649" autoAdjust="0"/>
  </p:normalViewPr>
  <p:slideViewPr>
    <p:cSldViewPr snapToGrid="0">
      <p:cViewPr varScale="1">
        <p:scale>
          <a:sx n="112" d="100"/>
          <a:sy n="112" d="100"/>
        </p:scale>
        <p:origin x="-1018" y="-77"/>
      </p:cViewPr>
      <p:guideLst>
        <p:guide orient="horz" pos="1324"/>
        <p:guide pos="33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792" y="114"/>
      </p:cViewPr>
      <p:guideLst>
        <p:guide orient="horz" pos="3108"/>
        <p:guide pos="212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9B5A3B0-999B-453D-9533-66D63A8CA24F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53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8" y="739775"/>
            <a:ext cx="65801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B93365-BD4E-4A3B-AD3D-2607680E9C7E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119004"/>
            <a:ext cx="8534400" cy="447675"/>
          </a:xfrm>
          <a:prstGeom prst="rect">
            <a:avLst/>
          </a:prstGeom>
        </p:spPr>
        <p:txBody>
          <a:bodyPr/>
          <a:lstStyle>
            <a:lvl1pPr>
              <a:defRPr b="1"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1" y="890588"/>
            <a:ext cx="8594725" cy="36885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1639" y="52388"/>
            <a:ext cx="2147887" cy="452675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52388"/>
            <a:ext cx="6294438" cy="45267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1670" y="1324951"/>
            <a:ext cx="4790661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311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43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latin typeface="Frutiger LT Std 45 Light" panose="020B0402020204020204" pitchFamily="34" charset="0"/>
              </a:defRPr>
            </a:lvl1pPr>
            <a:lvl2pPr>
              <a:defRPr>
                <a:latin typeface="Frutiger LT Std 45 Light" panose="020B0402020204020204" pitchFamily="34" charset="0"/>
              </a:defRPr>
            </a:lvl2pPr>
            <a:lvl3pPr>
              <a:defRPr>
                <a:latin typeface="Frutiger LT Std 45 Light" panose="020B0402020204020204" pitchFamily="34" charset="0"/>
              </a:defRPr>
            </a:lvl3pPr>
            <a:lvl4pPr>
              <a:defRPr>
                <a:latin typeface="Frutiger LT Std 45 Light" panose="020B0402020204020204" pitchFamily="34" charset="0"/>
              </a:defRPr>
            </a:lvl4pPr>
            <a:lvl5pPr>
              <a:defRPr>
                <a:latin typeface="Frutiger LT Std 45 Light" panose="020B0402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50300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0" y="1818463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419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203" y="1550545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87 ExtraBlk Cn" panose="020B0906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612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0087" y="1749021"/>
            <a:ext cx="7865165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88018" y="1148316"/>
            <a:ext cx="5111750" cy="3446307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54" y="2759370"/>
            <a:ext cx="7772400" cy="1022350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754" y="1633833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6" y="177290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Frutiger LT Std 45 Light" panose="020B04020202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1" y="890588"/>
            <a:ext cx="4221163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890588"/>
            <a:ext cx="4221162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1" r:id="rId2"/>
    <p:sldLayoutId id="2147483810" r:id="rId3"/>
    <p:sldLayoutId id="2147483809" r:id="rId4"/>
    <p:sldLayoutId id="2147483808" r:id="rId5"/>
    <p:sldLayoutId id="2147483807" r:id="rId6"/>
    <p:sldLayoutId id="2147483806" r:id="rId7"/>
    <p:sldLayoutId id="2147483805" r:id="rId8"/>
    <p:sldLayoutId id="2147483804" r:id="rId9"/>
    <p:sldLayoutId id="2147483803" r:id="rId10"/>
    <p:sldLayoutId id="214748380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9pPr>
    </p:titleStyle>
    <p:bodyStyle>
      <a:lvl1pPr marL="355600" indent="-355600" algn="l" rtl="0" eaLnBrk="0" fontAlgn="base" hangingPunct="0">
        <a:spcBef>
          <a:spcPct val="40000"/>
        </a:spcBef>
        <a:spcAft>
          <a:spcPct val="0"/>
        </a:spcAft>
        <a:buClr>
          <a:srgbClr val="002664"/>
        </a:buClr>
        <a:buSzPct val="120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34963" algn="l" rtl="0" eaLnBrk="0" fontAlgn="base" hangingPunct="0">
        <a:spcBef>
          <a:spcPct val="25000"/>
        </a:spcBef>
        <a:spcAft>
          <a:spcPct val="0"/>
        </a:spcAft>
        <a:buClr>
          <a:srgbClr val="002664"/>
        </a:buClr>
        <a:buSzPct val="110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023938" indent="-330200" algn="l" rtl="0" eaLnBrk="0" fontAlgn="base" hangingPunct="0">
        <a:spcBef>
          <a:spcPct val="15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377950" indent="-352425" algn="l" rtl="0" eaLnBrk="0" fontAlgn="base" hangingPunct="0">
        <a:spcBef>
          <a:spcPct val="10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3495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8067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32639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7211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41783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2419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3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2" r:id="rId8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669" y="1168535"/>
            <a:ext cx="6264041" cy="1332109"/>
          </a:xfrm>
        </p:spPr>
        <p:txBody>
          <a:bodyPr/>
          <a:lstStyle/>
          <a:p>
            <a:r>
              <a:rPr lang="en-US" dirty="0" smtClean="0"/>
              <a:t>JVET-L0160</a:t>
            </a:r>
            <a:br>
              <a:rPr lang="en-US" dirty="0" smtClean="0"/>
            </a:br>
            <a:r>
              <a:rPr lang="en-US" dirty="0"/>
              <a:t>AHG14: Intra Refresh Test conditions and Anchors generation Proposal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479323" y="3900387"/>
            <a:ext cx="16009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Jean-Marc Thiesse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Didier </a:t>
            </a:r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Nicholson</a:t>
            </a:r>
          </a:p>
          <a:p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David </a:t>
            </a:r>
            <a:r>
              <a:rPr lang="fr-FR" sz="1400" dirty="0" err="1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Gommelet</a:t>
            </a:r>
            <a:endParaRPr lang="fr-FR" sz="14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561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03385" y="3051013"/>
            <a:ext cx="7899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The research leading to this work has been supported by the FUI23 EFIGI project, </a:t>
            </a:r>
            <a:r>
              <a:rPr lang="en-US" sz="12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BPIFrance</a:t>
            </a:r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 and Region Ile de France.</a:t>
            </a:r>
            <a:endParaRPr lang="fr-FR" sz="12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1" y="3328012"/>
            <a:ext cx="1173582" cy="54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562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fr-FR" dirty="0" smtClean="0"/>
              <a:t>Basis: </a:t>
            </a:r>
            <a:r>
              <a:rPr lang="fr-FR" dirty="0" err="1" smtClean="0"/>
              <a:t>Low</a:t>
            </a:r>
            <a:r>
              <a:rPr lang="fr-FR" dirty="0" smtClean="0"/>
              <a:t>-Delay B configuration</a:t>
            </a:r>
          </a:p>
          <a:p>
            <a:r>
              <a:rPr lang="fr-FR" dirty="0" err="1" smtClean="0"/>
              <a:t>Without</a:t>
            </a:r>
            <a:r>
              <a:rPr lang="fr-FR" dirty="0" smtClean="0"/>
              <a:t> pyramidal B structure</a:t>
            </a:r>
          </a:p>
          <a:p>
            <a:r>
              <a:rPr lang="fr-FR" dirty="0" smtClean="0"/>
              <a:t>Intra </a:t>
            </a:r>
            <a:r>
              <a:rPr lang="fr-FR" dirty="0" err="1" smtClean="0"/>
              <a:t>Refresh</a:t>
            </a:r>
            <a:r>
              <a:rPr lang="fr-FR" dirty="0" smtClean="0"/>
              <a:t> </a:t>
            </a:r>
            <a:r>
              <a:rPr lang="fr-FR" dirty="0" err="1" smtClean="0"/>
              <a:t>period</a:t>
            </a:r>
            <a:r>
              <a:rPr lang="fr-FR" dirty="0" smtClean="0"/>
              <a:t> of 32 (as </a:t>
            </a:r>
            <a:r>
              <a:rPr lang="fr-FR" dirty="0" err="1" smtClean="0"/>
              <a:t>Random</a:t>
            </a:r>
            <a:r>
              <a:rPr lang="fr-FR" dirty="0" smtClean="0"/>
              <a:t> Access)</a:t>
            </a:r>
          </a:p>
          <a:p>
            <a:r>
              <a:rPr lang="fr-FR" dirty="0" smtClean="0"/>
              <a:t>To deal </a:t>
            </a:r>
            <a:r>
              <a:rPr lang="fr-FR" dirty="0" err="1" smtClean="0"/>
              <a:t>with</a:t>
            </a:r>
            <a:r>
              <a:rPr lang="fr-FR" dirty="0" smtClean="0"/>
              <a:t> first Intra </a:t>
            </a:r>
            <a:r>
              <a:rPr lang="fr-FR" dirty="0" err="1" smtClean="0"/>
              <a:t>picture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PSNR and </a:t>
            </a:r>
            <a:r>
              <a:rPr lang="fr-FR" dirty="0" err="1" smtClean="0"/>
              <a:t>bitrates</a:t>
            </a:r>
            <a:r>
              <a:rPr lang="fr-FR" dirty="0" smtClean="0"/>
              <a:t> </a:t>
            </a:r>
            <a:r>
              <a:rPr lang="fr-FR" dirty="0" err="1" smtClean="0"/>
              <a:t>computed</a:t>
            </a:r>
            <a:r>
              <a:rPr lang="fr-FR" dirty="0" smtClean="0"/>
              <a:t> </a:t>
            </a:r>
            <a:r>
              <a:rPr lang="fr-FR" dirty="0" err="1" smtClean="0"/>
              <a:t>after</a:t>
            </a:r>
            <a:r>
              <a:rPr lang="fr-FR" dirty="0" smtClean="0"/>
              <a:t> first </a:t>
            </a:r>
            <a:r>
              <a:rPr lang="fr-FR" dirty="0" err="1" smtClean="0"/>
              <a:t>refresh</a:t>
            </a:r>
            <a:r>
              <a:rPr lang="fr-FR" dirty="0" smtClean="0"/>
              <a:t> (Pic 33)</a:t>
            </a:r>
          </a:p>
          <a:p>
            <a:pPr lvl="1"/>
            <a:r>
              <a:rPr lang="fr-FR" dirty="0" smtClean="0"/>
              <a:t>Or 1st </a:t>
            </a:r>
            <a:r>
              <a:rPr lang="fr-FR" dirty="0" err="1" smtClean="0"/>
              <a:t>picture</a:t>
            </a:r>
            <a:r>
              <a:rPr lang="fr-FR" dirty="0" smtClean="0"/>
              <a:t> </a:t>
            </a:r>
            <a:r>
              <a:rPr lang="fr-FR" dirty="0" err="1" smtClean="0"/>
              <a:t>repeated</a:t>
            </a:r>
            <a:r>
              <a:rPr lang="fr-FR" dirty="0" smtClean="0"/>
              <a:t> 33 times and </a:t>
            </a:r>
            <a:r>
              <a:rPr lang="fr-FR" dirty="0" err="1" smtClean="0"/>
              <a:t>then</a:t>
            </a:r>
            <a:r>
              <a:rPr lang="fr-FR" dirty="0" smtClean="0"/>
              <a:t> PSNR </a:t>
            </a:r>
            <a:r>
              <a:rPr lang="fr-FR" dirty="0" err="1" smtClean="0"/>
              <a:t>computed</a:t>
            </a:r>
            <a:r>
              <a:rPr lang="fr-FR" dirty="0" smtClean="0"/>
              <a:t> </a:t>
            </a:r>
            <a:r>
              <a:rPr lang="fr-FR" dirty="0" err="1" smtClean="0"/>
              <a:t>starting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Pic 33 (for </a:t>
            </a:r>
            <a:r>
              <a:rPr lang="fr-FR" dirty="0" err="1" smtClean="0"/>
              <a:t>same</a:t>
            </a:r>
            <a:r>
              <a:rPr lang="fr-FR" dirty="0" smtClean="0"/>
              <a:t> </a:t>
            </a:r>
            <a:r>
              <a:rPr lang="fr-FR" dirty="0" err="1" smtClean="0"/>
              <a:t>amount</a:t>
            </a:r>
            <a:r>
              <a:rPr lang="fr-FR" dirty="0" smtClean="0"/>
              <a:t> of </a:t>
            </a:r>
            <a:r>
              <a:rPr lang="fr-FR" dirty="0" err="1" smtClean="0"/>
              <a:t>pictures</a:t>
            </a:r>
            <a:r>
              <a:rPr lang="fr-FR" dirty="0" smtClean="0"/>
              <a:t> as </a:t>
            </a:r>
            <a:r>
              <a:rPr lang="fr-FR" dirty="0" err="1" smtClean="0"/>
              <a:t>others</a:t>
            </a:r>
            <a:r>
              <a:rPr lang="fr-FR" dirty="0" smtClean="0"/>
              <a:t> tests)</a:t>
            </a:r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 : </a:t>
            </a:r>
            <a:r>
              <a:rPr lang="en-US" dirty="0" smtClean="0"/>
              <a:t>Test condition for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900110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Intra Refresh is a classical technology addressing:</a:t>
            </a:r>
          </a:p>
          <a:p>
            <a:pPr lvl="1"/>
            <a:r>
              <a:rPr lang="en-US" dirty="0" smtClean="0"/>
              <a:t>Low-latency by removing of sizeable I picture while keeping random accessibility of stream</a:t>
            </a:r>
          </a:p>
          <a:p>
            <a:pPr lvl="1"/>
            <a:r>
              <a:rPr lang="en-US" dirty="0" smtClean="0"/>
              <a:t>And/or error resilience.</a:t>
            </a:r>
          </a:p>
          <a:p>
            <a:r>
              <a:rPr lang="en-US" dirty="0" smtClean="0"/>
              <a:t>Usually implemented by encoder-only modifications leading to significant efficiency losses.</a:t>
            </a:r>
          </a:p>
          <a:p>
            <a:r>
              <a:rPr lang="en-US" dirty="0" smtClean="0"/>
              <a:t>JVET-K0212 proposed a normative approach to handle Intra Refresh =&gt; </a:t>
            </a:r>
            <a:r>
              <a:rPr lang="en-US" dirty="0" err="1" smtClean="0"/>
              <a:t>AhG</a:t>
            </a:r>
            <a:r>
              <a:rPr lang="en-US" dirty="0" smtClean="0"/>
              <a:t> 14 was established at Ljubljana.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247439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This contribution addresses AhG14 first mandates:</a:t>
            </a:r>
          </a:p>
          <a:p>
            <a:pPr lvl="1"/>
            <a:r>
              <a:rPr lang="en-US" dirty="0" smtClean="0"/>
              <a:t>Proposition of test conditions for studying Intra Refresh.</a:t>
            </a:r>
          </a:p>
          <a:p>
            <a:pPr lvl="1"/>
            <a:r>
              <a:rPr lang="en-US" dirty="0" smtClean="0"/>
              <a:t>Proposition of an encoder-only Intra Refresh.</a:t>
            </a:r>
          </a:p>
          <a:p>
            <a:pPr lvl="1"/>
            <a:r>
              <a:rPr lang="en-US" dirty="0" smtClean="0"/>
              <a:t>Characterization of the solution.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881266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The </a:t>
            </a:r>
            <a:r>
              <a:rPr lang="en-CA" dirty="0"/>
              <a:t>software modifications to support Intra Refresh tool at the encoder-level in VTM software include:</a:t>
            </a:r>
            <a:endParaRPr lang="fr-FR" dirty="0"/>
          </a:p>
          <a:p>
            <a:pPr lvl="1"/>
            <a:r>
              <a:rPr lang="en-US" dirty="0"/>
              <a:t>Intra prediction mode forced </a:t>
            </a:r>
            <a:r>
              <a:rPr lang="en-US" dirty="0" smtClean="0"/>
              <a:t>on </a:t>
            </a:r>
            <a:r>
              <a:rPr lang="en-US" dirty="0"/>
              <a:t>column basis.</a:t>
            </a:r>
            <a:endParaRPr lang="fr-FR" dirty="0"/>
          </a:p>
          <a:p>
            <a:pPr lvl="1"/>
            <a:r>
              <a:rPr lang="en-US" dirty="0"/>
              <a:t>Constrained Intra Prediction </a:t>
            </a:r>
            <a:r>
              <a:rPr lang="en-US" dirty="0" smtClean="0"/>
              <a:t>enabled.</a:t>
            </a:r>
            <a:endParaRPr lang="fr-FR" dirty="0"/>
          </a:p>
          <a:p>
            <a:pPr lvl="1"/>
            <a:r>
              <a:rPr lang="en-US" dirty="0"/>
              <a:t>Motion vectors </a:t>
            </a:r>
            <a:r>
              <a:rPr lang="en-US" dirty="0" smtClean="0"/>
              <a:t>constrained (6 pixels due to filters).</a:t>
            </a:r>
            <a:endParaRPr lang="fr-FR" dirty="0"/>
          </a:p>
          <a:p>
            <a:pPr lvl="1"/>
            <a:r>
              <a:rPr lang="en-US" dirty="0"/>
              <a:t>Removing of former reference pictures </a:t>
            </a:r>
            <a:r>
              <a:rPr lang="en-US" dirty="0" smtClean="0"/>
              <a:t>at re-looping.</a:t>
            </a:r>
            <a:endParaRPr lang="fr-FR" dirty="0"/>
          </a:p>
          <a:p>
            <a:pPr lvl="1"/>
            <a:r>
              <a:rPr lang="en-US" dirty="0"/>
              <a:t>Disabling of </a:t>
            </a:r>
            <a:r>
              <a:rPr lang="en-US" dirty="0" smtClean="0"/>
              <a:t>ALF of CTU </a:t>
            </a:r>
            <a:r>
              <a:rPr lang="en-US" dirty="0"/>
              <a:t>including Intra refresh pixels.</a:t>
            </a:r>
            <a:endParaRPr lang="fr-FR" dirty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Encoder-only Intra Refresh proposal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  <p:pic>
        <p:nvPicPr>
          <p:cNvPr id="8" name="Imag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124" y="810224"/>
            <a:ext cx="5429250" cy="104775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09541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additional parameters added to the configuration file are as follows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fr-FR" dirty="0"/>
          </a:p>
          <a:p>
            <a:pPr marL="357187" lvl="1" indent="0">
              <a:buNone/>
            </a:pPr>
            <a:r>
              <a:rPr lang="en-US" sz="1600" dirty="0" err="1" smtClean="0"/>
              <a:t>IntraRefreshType</a:t>
            </a:r>
            <a:r>
              <a:rPr lang="en-US" sz="1600" dirty="0" smtClean="0"/>
              <a:t>  : 1			# Intra Refresh type flag 0: 						disable, 1: </a:t>
            </a:r>
            <a:r>
              <a:rPr lang="en-US" sz="1600" dirty="0" err="1" smtClean="0"/>
              <a:t>enc</a:t>
            </a:r>
            <a:r>
              <a:rPr lang="en-US" sz="1600" dirty="0" smtClean="0"/>
              <a:t>-only, 2: normative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IntraRefreshStart</a:t>
            </a:r>
            <a:r>
              <a:rPr lang="en-US" sz="1600" dirty="0"/>
              <a:t> </a:t>
            </a:r>
            <a:r>
              <a:rPr lang="en-US" sz="1600" dirty="0" smtClean="0"/>
              <a:t> : 0			# Position of the first column of 					Intra refresh (in pixels)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IntraRefreshDirection</a:t>
            </a:r>
            <a:r>
              <a:rPr lang="en-US" sz="1600" dirty="0"/>
              <a:t> </a:t>
            </a:r>
            <a:r>
              <a:rPr lang="en-US" sz="1600" dirty="0" smtClean="0"/>
              <a:t> : 0		# Direction of Intra Refresh 0: 					left to right, 1: right to left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IntraRefreshPeriod</a:t>
            </a:r>
            <a:r>
              <a:rPr lang="en-US" sz="1600" dirty="0" smtClean="0"/>
              <a:t> : 32			# Period of the Intra Refresh</a:t>
            </a:r>
            <a:endParaRPr lang="fr-FR" sz="1600" dirty="0" smtClean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modifications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144825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fr-FR" dirty="0" smtClean="0"/>
              <a:t>Basis: </a:t>
            </a:r>
            <a:r>
              <a:rPr lang="fr-FR" dirty="0" err="1" smtClean="0"/>
              <a:t>Low</a:t>
            </a:r>
            <a:r>
              <a:rPr lang="fr-FR" dirty="0" smtClean="0"/>
              <a:t>-Delay B Main10 configuration</a:t>
            </a:r>
          </a:p>
          <a:p>
            <a:r>
              <a:rPr lang="fr-FR" dirty="0" err="1" smtClean="0"/>
              <a:t>Without</a:t>
            </a:r>
            <a:r>
              <a:rPr lang="fr-FR" dirty="0" smtClean="0"/>
              <a:t> pyramidal B structure</a:t>
            </a:r>
          </a:p>
          <a:p>
            <a:r>
              <a:rPr lang="fr-FR" dirty="0" smtClean="0"/>
              <a:t>QP offset = +1</a:t>
            </a:r>
          </a:p>
          <a:p>
            <a:r>
              <a:rPr lang="fr-FR" dirty="0" smtClean="0"/>
              <a:t>Intra </a:t>
            </a:r>
            <a:r>
              <a:rPr lang="fr-FR" dirty="0" err="1" smtClean="0"/>
              <a:t>Refresh</a:t>
            </a:r>
            <a:r>
              <a:rPr lang="fr-FR" dirty="0" smtClean="0"/>
              <a:t> </a:t>
            </a:r>
            <a:r>
              <a:rPr lang="fr-FR" dirty="0" err="1" smtClean="0"/>
              <a:t>period</a:t>
            </a:r>
            <a:r>
              <a:rPr lang="fr-FR" dirty="0" smtClean="0"/>
              <a:t> of 32 (as </a:t>
            </a:r>
            <a:r>
              <a:rPr lang="fr-FR" dirty="0" err="1" smtClean="0"/>
              <a:t>Random</a:t>
            </a:r>
            <a:r>
              <a:rPr lang="fr-FR" dirty="0" smtClean="0"/>
              <a:t> Access)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Reference for losses characterization:</a:t>
            </a:r>
          </a:p>
          <a:p>
            <a:r>
              <a:rPr lang="en-US" dirty="0" smtClean="0"/>
              <a:t>Same with an Intra period of 32 (I picture)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condition for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6896862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=&gt;</a:t>
            </a:r>
            <a:r>
              <a:rPr lang="fr-FR" dirty="0" err="1" smtClean="0"/>
              <a:t>Losses</a:t>
            </a:r>
            <a:r>
              <a:rPr lang="fr-FR" dirty="0" smtClean="0"/>
              <a:t> </a:t>
            </a:r>
            <a:r>
              <a:rPr lang="fr-FR" dirty="0" err="1" smtClean="0"/>
              <a:t>already</a:t>
            </a:r>
            <a:r>
              <a:rPr lang="fr-FR" dirty="0" smtClean="0"/>
              <a:t> </a:t>
            </a:r>
            <a:r>
              <a:rPr lang="fr-FR" dirty="0" err="1" smtClean="0"/>
              <a:t>comes</a:t>
            </a:r>
            <a:r>
              <a:rPr lang="fr-FR" dirty="0" smtClean="0"/>
              <a:t> by forcing Intra </a:t>
            </a:r>
            <a:r>
              <a:rPr lang="fr-FR" dirty="0" err="1" smtClean="0"/>
              <a:t>CUs</a:t>
            </a:r>
            <a:r>
              <a:rPr lang="fr-FR" dirty="0" smtClean="0"/>
              <a:t> (motion </a:t>
            </a:r>
            <a:r>
              <a:rPr lang="fr-FR" dirty="0" err="1" smtClean="0"/>
              <a:t>dependencies</a:t>
            </a:r>
            <a:r>
              <a:rPr lang="fr-FR" dirty="0" smtClean="0"/>
              <a:t> break and </a:t>
            </a:r>
            <a:r>
              <a:rPr lang="fr-FR" dirty="0" err="1" smtClean="0"/>
              <a:t>less</a:t>
            </a:r>
            <a:r>
              <a:rPr lang="fr-FR" dirty="0" smtClean="0"/>
              <a:t> efficient Intra)</a:t>
            </a:r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Intra Refresh without constraints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00726"/>
              </p:ext>
            </p:extLst>
          </p:nvPr>
        </p:nvGraphicFramePr>
        <p:xfrm>
          <a:off x="1973178" y="808466"/>
          <a:ext cx="5079007" cy="2564810"/>
        </p:xfrm>
        <a:graphic>
          <a:graphicData uri="http://schemas.openxmlformats.org/drawingml/2006/table">
            <a:tbl>
              <a:tblPr firstRow="1" firstCol="1" bandRow="1"/>
              <a:tblGrid>
                <a:gridCol w="1200226"/>
                <a:gridCol w="812348"/>
                <a:gridCol w="811617"/>
                <a:gridCol w="811617"/>
                <a:gridCol w="874555"/>
                <a:gridCol w="568644"/>
              </a:tblGrid>
              <a:tr h="215587">
                <a:tc>
                  <a:txBody>
                    <a:bodyPr/>
                    <a:lstStyle/>
                    <a:p>
                      <a:endParaRPr lang="fr-FR" sz="11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Low delay B Intra Refresh Main10 </a:t>
                      </a:r>
                      <a:endParaRPr lang="fr-FR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6969">
                <a:tc>
                  <a:txBody>
                    <a:bodyPr/>
                    <a:lstStyle/>
                    <a:p>
                      <a:endParaRPr lang="fr-FR" sz="11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b="1" dirty="0" smtClean="0">
                          <a:effectLst/>
                        </a:rPr>
                        <a:t>Over </a:t>
                      </a:r>
                      <a:r>
                        <a:rPr lang="fr-FR" sz="1050" b="1" baseline="0" dirty="0" smtClean="0">
                          <a:effectLst/>
                        </a:rPr>
                        <a:t> </a:t>
                      </a:r>
                      <a:r>
                        <a:rPr lang="fr-FR" sz="1050" b="1" dirty="0" smtClean="0">
                          <a:effectLst/>
                        </a:rPr>
                        <a:t>Non-</a:t>
                      </a:r>
                      <a:r>
                        <a:rPr lang="fr-FR" sz="1050" b="1" dirty="0" err="1" smtClean="0">
                          <a:effectLst/>
                        </a:rPr>
                        <a:t>hierarchical</a:t>
                      </a:r>
                      <a:endParaRPr lang="fr-FR" sz="1050" b="1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b="1" dirty="0" smtClean="0">
                          <a:effectLst/>
                        </a:rPr>
                        <a:t> </a:t>
                      </a:r>
                      <a:r>
                        <a:rPr lang="fr-FR" sz="1050" b="1" dirty="0" err="1" smtClean="0">
                          <a:effectLst/>
                        </a:rPr>
                        <a:t>Low</a:t>
                      </a:r>
                      <a:r>
                        <a:rPr lang="fr-FR" sz="1050" b="1" dirty="0" smtClean="0">
                          <a:effectLst/>
                        </a:rPr>
                        <a:t> </a:t>
                      </a:r>
                      <a:r>
                        <a:rPr lang="fr-FR" sz="1050" b="1" dirty="0" err="1" smtClean="0">
                          <a:effectLst/>
                        </a:rPr>
                        <a:t>delay</a:t>
                      </a:r>
                      <a:r>
                        <a:rPr lang="fr-FR" sz="1050" b="1" dirty="0" smtClean="0">
                          <a:effectLst/>
                        </a:rPr>
                        <a:t> B Main 10 </a:t>
                      </a:r>
                      <a:r>
                        <a:rPr lang="fr-FR" sz="1050" b="1" dirty="0" err="1" smtClean="0">
                          <a:effectLst/>
                        </a:rPr>
                        <a:t>with</a:t>
                      </a:r>
                      <a:r>
                        <a:rPr lang="fr-FR" sz="1050" b="1" dirty="0" smtClean="0">
                          <a:effectLst/>
                        </a:rPr>
                        <a:t> Intra </a:t>
                      </a:r>
                      <a:r>
                        <a:rPr lang="fr-FR" sz="1050" b="1" dirty="0" err="1" smtClean="0">
                          <a:effectLst/>
                        </a:rPr>
                        <a:t>period</a:t>
                      </a:r>
                      <a:r>
                        <a:rPr lang="fr-FR" sz="1050" b="1" dirty="0" smtClean="0">
                          <a:effectLst/>
                        </a:rPr>
                        <a:t> = 32</a:t>
                      </a:r>
                      <a:endParaRPr lang="fr-FR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15587">
                <a:tc>
                  <a:txBody>
                    <a:bodyPr/>
                    <a:lstStyle/>
                    <a:p>
                      <a:endParaRPr lang="fr-FR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5,98%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6,92%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7,37%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133%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16,46%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15,95%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20,39%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143%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5,92%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11,44%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12,52%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130%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11,85%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12,24%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12,60%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148%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652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712777"/>
            <a:ext cx="8063023" cy="2697209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pPr>
              <a:buFont typeface="Symbol"/>
              <a:buChar char="Þ"/>
            </a:pPr>
            <a:r>
              <a:rPr lang="fr-FR" dirty="0" smtClean="0"/>
              <a:t> </a:t>
            </a:r>
            <a:r>
              <a:rPr lang="fr-FR" dirty="0" err="1" smtClean="0"/>
              <a:t>Significant</a:t>
            </a:r>
            <a:r>
              <a:rPr lang="fr-FR" dirty="0" smtClean="0"/>
              <a:t> </a:t>
            </a:r>
            <a:r>
              <a:rPr lang="fr-FR" dirty="0" err="1" smtClean="0"/>
              <a:t>losses</a:t>
            </a:r>
            <a:r>
              <a:rPr lang="fr-FR" dirty="0" smtClean="0"/>
              <a:t>, </a:t>
            </a:r>
            <a:r>
              <a:rPr lang="fr-FR" dirty="0" err="1" smtClean="0"/>
              <a:t>especially</a:t>
            </a:r>
            <a:r>
              <a:rPr lang="fr-FR" dirty="0" smtClean="0"/>
              <a:t> for </a:t>
            </a:r>
            <a:r>
              <a:rPr lang="fr-FR" dirty="0" err="1" smtClean="0"/>
              <a:t>low</a:t>
            </a:r>
            <a:r>
              <a:rPr lang="fr-FR" dirty="0" smtClean="0"/>
              <a:t> motion </a:t>
            </a:r>
            <a:r>
              <a:rPr lang="fr-FR" dirty="0" err="1" smtClean="0"/>
              <a:t>sequences</a:t>
            </a:r>
            <a:r>
              <a:rPr lang="fr-FR" dirty="0" smtClean="0"/>
              <a:t>.</a:t>
            </a:r>
          </a:p>
          <a:p>
            <a:pPr marL="0" indent="0">
              <a:buNone/>
            </a:pPr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 </a:t>
            </a:r>
            <a:r>
              <a:rPr lang="fr-FR" dirty="0" err="1" smtClean="0"/>
              <a:t>very</a:t>
            </a:r>
            <a:r>
              <a:rPr lang="fr-FR" dirty="0" smtClean="0"/>
              <a:t> </a:t>
            </a:r>
            <a:r>
              <a:rPr lang="fr-FR" dirty="0" err="1" smtClean="0"/>
              <a:t>much</a:t>
            </a:r>
            <a:r>
              <a:rPr lang="fr-FR" dirty="0" smtClean="0"/>
              <a:t> to Fujitsu for </a:t>
            </a:r>
            <a:r>
              <a:rPr lang="fr-FR" dirty="0" err="1" smtClean="0"/>
              <a:t>crosschecking</a:t>
            </a:r>
            <a:r>
              <a:rPr lang="fr-FR" dirty="0" smtClean="0"/>
              <a:t> (JVET-L0637) and feedbacks =&gt; </a:t>
            </a:r>
            <a:r>
              <a:rPr lang="fr-FR" dirty="0" err="1" smtClean="0"/>
              <a:t>random</a:t>
            </a:r>
            <a:r>
              <a:rPr lang="fr-FR" dirty="0" smtClean="0"/>
              <a:t> </a:t>
            </a:r>
            <a:r>
              <a:rPr lang="fr-FR" dirty="0" err="1" smtClean="0"/>
              <a:t>accessibility</a:t>
            </a:r>
            <a:r>
              <a:rPr lang="fr-FR" dirty="0" smtClean="0"/>
              <a:t> OK.</a:t>
            </a:r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Intra Refresh with constraints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698408"/>
              </p:ext>
            </p:extLst>
          </p:nvPr>
        </p:nvGraphicFramePr>
        <p:xfrm>
          <a:off x="2153651" y="744179"/>
          <a:ext cx="5018855" cy="2532936"/>
        </p:xfrm>
        <a:graphic>
          <a:graphicData uri="http://schemas.openxmlformats.org/drawingml/2006/table">
            <a:tbl>
              <a:tblPr firstRow="1" firstCol="1" bandRow="1"/>
              <a:tblGrid>
                <a:gridCol w="1186012"/>
                <a:gridCol w="802728"/>
                <a:gridCol w="802004"/>
                <a:gridCol w="802004"/>
                <a:gridCol w="864198"/>
                <a:gridCol w="561909"/>
              </a:tblGrid>
              <a:tr h="210959">
                <a:tc>
                  <a:txBody>
                    <a:bodyPr/>
                    <a:lstStyle/>
                    <a:p>
                      <a:endParaRPr lang="fr-FR" sz="11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Low delay B Intra Refresh Main10 </a:t>
                      </a:r>
                      <a:endParaRPr lang="fr-FR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84810">
                <a:tc>
                  <a:txBody>
                    <a:bodyPr/>
                    <a:lstStyle/>
                    <a:p>
                      <a:endParaRPr lang="fr-FR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b="1" dirty="0" smtClean="0">
                          <a:effectLst/>
                        </a:rPr>
                        <a:t>Over </a:t>
                      </a:r>
                      <a:r>
                        <a:rPr lang="fr-FR" sz="1050" b="1" baseline="0" dirty="0" smtClean="0">
                          <a:effectLst/>
                        </a:rPr>
                        <a:t> </a:t>
                      </a:r>
                      <a:r>
                        <a:rPr lang="fr-FR" sz="1050" b="1" dirty="0" smtClean="0">
                          <a:effectLst/>
                        </a:rPr>
                        <a:t>Non-</a:t>
                      </a:r>
                      <a:r>
                        <a:rPr lang="fr-FR" sz="1050" b="1" dirty="0" err="1" smtClean="0">
                          <a:effectLst/>
                        </a:rPr>
                        <a:t>hierarchical</a:t>
                      </a:r>
                      <a:endParaRPr lang="fr-FR" sz="1050" b="1" dirty="0" smtClean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b="1" dirty="0" smtClean="0">
                          <a:effectLst/>
                        </a:rPr>
                        <a:t> </a:t>
                      </a:r>
                      <a:r>
                        <a:rPr lang="fr-FR" sz="1050" b="1" dirty="0" err="1" smtClean="0">
                          <a:effectLst/>
                        </a:rPr>
                        <a:t>Low</a:t>
                      </a:r>
                      <a:r>
                        <a:rPr lang="fr-FR" sz="1050" b="1" dirty="0" smtClean="0">
                          <a:effectLst/>
                        </a:rPr>
                        <a:t> </a:t>
                      </a:r>
                      <a:r>
                        <a:rPr lang="fr-FR" sz="1050" b="1" dirty="0" err="1" smtClean="0">
                          <a:effectLst/>
                        </a:rPr>
                        <a:t>delay</a:t>
                      </a:r>
                      <a:r>
                        <a:rPr lang="fr-FR" sz="1050" b="1" dirty="0" smtClean="0">
                          <a:effectLst/>
                        </a:rPr>
                        <a:t> B Main 10 </a:t>
                      </a:r>
                      <a:r>
                        <a:rPr lang="fr-FR" sz="1050" b="1" dirty="0" err="1" smtClean="0">
                          <a:effectLst/>
                        </a:rPr>
                        <a:t>with</a:t>
                      </a:r>
                      <a:r>
                        <a:rPr lang="fr-FR" sz="1050" b="1" dirty="0" smtClean="0">
                          <a:effectLst/>
                        </a:rPr>
                        <a:t> Intra </a:t>
                      </a:r>
                      <a:r>
                        <a:rPr lang="fr-FR" sz="1050" b="1" dirty="0" err="1" smtClean="0">
                          <a:effectLst/>
                        </a:rPr>
                        <a:t>period</a:t>
                      </a:r>
                      <a:r>
                        <a:rPr lang="fr-FR" sz="1050" b="1" dirty="0" smtClean="0">
                          <a:effectLst/>
                        </a:rPr>
                        <a:t> = 32</a:t>
                      </a:r>
                      <a:endParaRPr lang="fr-FR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10959">
                <a:tc>
                  <a:txBody>
                    <a:bodyPr/>
                    <a:lstStyle/>
                    <a:p>
                      <a:endParaRPr lang="fr-FR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1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22,14%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32,03%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34,76%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130%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71,91%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98,70%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108,36%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159%</a:t>
                      </a: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24,57%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41,63%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46,01%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140%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53,14%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58,97%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effectLst/>
                          <a:latin typeface="Arial"/>
                          <a:ea typeface="Times New Roman"/>
                        </a:rPr>
                        <a:t>61,11%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164%</a:t>
                      </a:r>
                      <a:endParaRPr lang="fr-F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4235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implementation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of encoder-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 and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associated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t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esting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conditions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Performance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characterized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 of 20% in </a:t>
            </a: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average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on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classical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sequences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and 60% for  Class E and F.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One quarter of the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comes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forcing Intra CU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itself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.</a:t>
            </a:r>
            <a:endParaRPr lang="fr-FR" sz="1600" dirty="0" smtClean="0">
              <a:latin typeface="Frutiger LT Std 45 Light" panose="020B0402020204020204" pitchFamily="34" charset="0"/>
              <a:cs typeface="+mn-cs"/>
            </a:endParaRPr>
          </a:p>
          <a:p>
            <a:pPr marL="285750" indent="-285750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/>
              <a:buChar char="Þ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 solution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desirable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bring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low-latency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functionnality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reduced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on VVC.</a:t>
            </a:r>
          </a:p>
          <a:p>
            <a:pPr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1200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Recommendation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add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 the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proposed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 test conditions to CTC.</a:t>
            </a:r>
            <a:endParaRPr lang="fr-FR" sz="1200" b="1" dirty="0" smtClean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integrate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encoder-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modfications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within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VTM software.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further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improve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propsed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implementation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(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assessment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of Intra mode restrictions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instead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of CIP)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12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468847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 VITEC_template_2016_Q3">
  <a:themeElements>
    <a:clrScheme name="VITEC_template_Nov2011_4x3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0000FF"/>
      </a:folHlink>
    </a:clrScheme>
    <a:fontScheme name="VITEC_template_Nov2011_4x3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VITEC_template_Nov2011_4x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. VITEC_Title_2016_Q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. VITEC_ TY_2016_Q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26464</TotalTime>
  <Words>630</Words>
  <Application>Microsoft Office PowerPoint</Application>
  <PresentationFormat>Affichage à l'écran (16:9)</PresentationFormat>
  <Paragraphs>174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11</vt:i4>
      </vt:variant>
    </vt:vector>
  </HeadingPairs>
  <TitlesOfParts>
    <vt:vector size="14" baseType="lpstr">
      <vt:lpstr>1. VITEC_template_2016_Q3</vt:lpstr>
      <vt:lpstr>1. VITEC_Title_2016_Q3</vt:lpstr>
      <vt:lpstr>3. VITEC_ TY_2016_Q3</vt:lpstr>
      <vt:lpstr>JVET-L0160 AHG14: Intra Refresh Test conditions and Anchors generation Proposal</vt:lpstr>
      <vt:lpstr>Background</vt:lpstr>
      <vt:lpstr>Summary</vt:lpstr>
      <vt:lpstr>Encoder-only Intra Refresh proposal</vt:lpstr>
      <vt:lpstr>Software modifications</vt:lpstr>
      <vt:lpstr>Test condition for Intra Refresh</vt:lpstr>
      <vt:lpstr>Results: Intra Refresh without constraints</vt:lpstr>
      <vt:lpstr>Results: Intra Refresh with constraints</vt:lpstr>
      <vt:lpstr>Conclusion</vt:lpstr>
      <vt:lpstr>Thank you</vt:lpstr>
      <vt:lpstr>Update : Test condition for Intra Refresh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>rose.moody@vitec.com</dc:creator>
  <cp:lastModifiedBy>Jean-Marc Thiesse</cp:lastModifiedBy>
  <cp:revision>452</cp:revision>
  <cp:lastPrinted>2012-02-08T21:07:19Z</cp:lastPrinted>
  <dcterms:created xsi:type="dcterms:W3CDTF">2012-03-01T15:39:10Z</dcterms:created>
  <dcterms:modified xsi:type="dcterms:W3CDTF">2018-10-07T04:18:30Z</dcterms:modified>
</cp:coreProperties>
</file>