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6" r:id="rId2"/>
    <p:sldId id="376" r:id="rId3"/>
    <p:sldId id="363" r:id="rId4"/>
    <p:sldId id="373" r:id="rId5"/>
    <p:sldId id="365" r:id="rId6"/>
    <p:sldId id="374" r:id="rId7"/>
    <p:sldId id="375" r:id="rId8"/>
    <p:sldId id="383" r:id="rId9"/>
  </p:sldIdLst>
  <p:sldSz cx="9144000" cy="6858000" type="screen4x3"/>
  <p:notesSz cx="9874250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E2C0D7E5-8404-4900-94C9-D21D7113D6D5}">
          <p14:sldIdLst>
            <p14:sldId id="256"/>
            <p14:sldId id="376"/>
            <p14:sldId id="363"/>
            <p14:sldId id="373"/>
            <p14:sldId id="365"/>
            <p14:sldId id="374"/>
            <p14:sldId id="375"/>
            <p14:sldId id="3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336699"/>
    <a:srgbClr val="FF7C80"/>
    <a:srgbClr val="99CCFF"/>
    <a:srgbClr val="CCCCFF"/>
    <a:srgbClr val="FFFFCC"/>
    <a:srgbClr val="CCFF99"/>
    <a:srgbClr val="E5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2FB78C-26D0-4767-A2D3-B33F928BE212}" v="407" dt="2018-10-01T11:19:28.9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9539" autoAdjust="0"/>
  </p:normalViewPr>
  <p:slideViewPr>
    <p:cSldViewPr snapToGrid="0">
      <p:cViewPr varScale="1">
        <p:scale>
          <a:sx n="111" d="100"/>
          <a:sy n="111" d="100"/>
        </p:scale>
        <p:origin x="180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6" d="100"/>
          <a:sy n="116" d="100"/>
        </p:scale>
        <p:origin x="21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92027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309C7-73B6-4D28-A659-A579A19ABE78}" type="datetimeFigureOut">
              <a:rPr lang="ko-KR" altLang="en-US" smtClean="0"/>
              <a:pPr/>
              <a:t>2018-10-01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92027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905B4-F1D2-4285-B9C3-70CF0519F2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48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92803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r">
              <a:defRPr sz="1200"/>
            </a:lvl1pPr>
          </a:lstStyle>
          <a:p>
            <a:fld id="{E648E7F1-200C-4A69-805F-2844A46257D0}" type="datetimeFigureOut">
              <a:rPr lang="ko-KR" altLang="en-US" smtClean="0"/>
              <a:pPr/>
              <a:t>2018-10-01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55" tIns="45478" rIns="90955" bIns="4547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6965" y="3229032"/>
            <a:ext cx="7900321" cy="3058683"/>
          </a:xfrm>
          <a:prstGeom prst="rect">
            <a:avLst/>
          </a:prstGeom>
        </p:spPr>
        <p:txBody>
          <a:bodyPr vert="horz" lIns="90955" tIns="45478" rIns="90955" bIns="4547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92803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r">
              <a:defRPr sz="1200"/>
            </a:lvl1pPr>
          </a:lstStyle>
          <a:p>
            <a:fld id="{14E2BD8D-2467-4F32-B08E-200AAA9D0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3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4024313"/>
            <a:ext cx="9144000" cy="2136775"/>
          </a:xfrm>
          <a:prstGeom prst="rect">
            <a:avLst/>
          </a:prstGeom>
          <a:gradFill flip="none" rotWithShape="1">
            <a:gsLst>
              <a:gs pos="0">
                <a:srgbClr val="C0C0C0">
                  <a:alpha val="99000"/>
                </a:srgbClr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9335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2286000"/>
          <a:ext cx="91440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4" imgW="7619048" imgH="1460317" progId="">
                  <p:embed/>
                </p:oleObj>
              </mc:Choice>
              <mc:Fallback>
                <p:oleObj name="Image" r:id="rId4" imgW="7619048" imgH="1460317" progId="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86000"/>
                        <a:ext cx="914400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gradFill rotWithShape="0">
            <a:gsLst>
              <a:gs pos="0">
                <a:srgbClr val="C0C0C0"/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0" y="4038600"/>
            <a:ext cx="9144000" cy="209550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335EB72-9D2F-4C55-B88A-FE7E180F0AA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85998"/>
            <a:ext cx="2281561" cy="1752602"/>
          </a:xfrm>
          <a:prstGeom prst="rect">
            <a:avLst/>
          </a:prstGeom>
        </p:spPr>
      </p:pic>
      <p:pic>
        <p:nvPicPr>
          <p:cNvPr id="9" name="그림 35" descr="ui_3_03.jpg">
            <a:extLst>
              <a:ext uri="{FF2B5EF4-FFF2-40B4-BE49-F238E27FC236}">
                <a16:creationId xmlns:a16="http://schemas.microsoft.com/office/drawing/2014/main" id="{244DB07E-6DEC-41B2-BB8E-D968B7ABC02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34339" y="6186433"/>
            <a:ext cx="22844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각종양식\연구원CI\ci_jpg\wordmark.jpg">
            <a:extLst>
              <a:ext uri="{FF2B5EF4-FFF2-40B4-BE49-F238E27FC236}">
                <a16:creationId xmlns:a16="http://schemas.microsoft.com/office/drawing/2014/main" id="{BA9A652B-F67B-4297-A9AD-78FE961A3A0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903" y="6257786"/>
            <a:ext cx="1571353" cy="32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200" b="0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rgbClr val="FF0000"/>
              </a:solidFill>
              <a:ea typeface="+mn-ea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fld id="{341E8387-E846-44E3-8FA7-020855FFBDDD}" type="datetimeFigureOut">
              <a:rPr lang="ko-KR" altLang="en-US" smtClean="0"/>
              <a:pPr/>
              <a:t>2018-10-01</a:t>
            </a:fld>
            <a:endParaRPr lang="ko-KR" altLang="en-US"/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04DBEAA-373A-4879-AF69-E984611B7518}" type="slidenum">
              <a:rPr lang="ko-KR" altLang="en-US" sz="1200" kern="0">
                <a:solidFill>
                  <a:srgbClr val="333399"/>
                </a:solidFill>
                <a:latin typeface="Times New Roman" pitchFamily="18" charset="0"/>
                <a:ea typeface="휴먼견출고딕" pitchFamily="18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ko-KR" sz="1200" kern="0">
              <a:solidFill>
                <a:srgbClr val="333399"/>
              </a:solidFill>
              <a:latin typeface="Times New Roman" pitchFamily="18" charset="0"/>
              <a:ea typeface="휴먼견출고딕" pitchFamily="18" charset="-127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 descr="워드마크">
            <a:extLst>
              <a:ext uri="{FF2B5EF4-FFF2-40B4-BE49-F238E27FC236}">
                <a16:creationId xmlns:a16="http://schemas.microsoft.com/office/drawing/2014/main" id="{A0526789-2AAF-4908-AE78-0E22DAF706C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1487" y="6638842"/>
            <a:ext cx="736574" cy="15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50004" y="462652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600"/>
              </a:spcAft>
              <a:defRPr/>
            </a:pPr>
            <a:endParaRPr lang="en-US" altLang="ko-KR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25798" y="2472118"/>
            <a:ext cx="69182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Most Frequent Mode (MFM)</a:t>
            </a:r>
            <a:br>
              <a:rPr lang="en-US" altLang="ko-KR" sz="40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</a:br>
            <a:r>
              <a:rPr lang="en-US" altLang="ko-KR" sz="40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for Intra Mode Coding</a:t>
            </a:r>
            <a:endParaRPr lang="ko-KR" altLang="en-US" sz="4000" b="1" dirty="0">
              <a:solidFill>
                <a:schemeClr val="bg1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795FA-199E-49F9-A595-8A2A06A8CD75}"/>
              </a:ext>
            </a:extLst>
          </p:cNvPr>
          <p:cNvSpPr txBox="1"/>
          <p:nvPr/>
        </p:nvSpPr>
        <p:spPr>
          <a:xfrm>
            <a:off x="2225798" y="1923691"/>
            <a:ext cx="1454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JVET-L0155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3D3E84D-6A5F-4B0F-ABBB-711EAD3FB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0"/>
            <a:ext cx="6400801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The 12</a:t>
            </a:r>
            <a:r>
              <a:rPr lang="en-US" altLang="ko-KR" sz="1600" b="1" kern="0" baseline="3000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</a:t>
            </a: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 JVET Meeting</a:t>
            </a:r>
            <a:endParaRPr kumimoji="0" lang="en-US" altLang="ko-KR" sz="1600" b="1" kern="0" dirty="0">
              <a:solidFill>
                <a:srgbClr val="0058B0"/>
              </a:solidFill>
              <a:latin typeface="맑은 고딕"/>
              <a:ea typeface="맑은 고딕"/>
              <a:cs typeface="+mj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A6ADAA2-6407-414B-B2D4-A4BD72063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358" y="4638243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altLang="ko-KR" sz="2000" b="1" kern="0" dirty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Oct. 2018</a:t>
            </a:r>
          </a:p>
          <a:p>
            <a:pPr lvl="0" algn="ctr" defTabSz="3027619" latinLnBrk="0">
              <a:spcAft>
                <a:spcPts val="600"/>
              </a:spcAft>
            </a:pP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Yong-</a:t>
            </a:r>
            <a:r>
              <a:rPr lang="en-US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Uk</a:t>
            </a: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Yoon, Do-</a:t>
            </a:r>
            <a:r>
              <a:rPr lang="en-US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Hyeon</a:t>
            </a: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Park, Jae-</a:t>
            </a:r>
            <a:r>
              <a:rPr lang="en-US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Gon</a:t>
            </a: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Kim</a:t>
            </a:r>
          </a:p>
          <a:p>
            <a:pPr lvl="0" algn="ctr" defTabSz="3027619" latinLnBrk="0">
              <a:spcAft>
                <a:spcPts val="600"/>
              </a:spcAft>
            </a:pPr>
            <a:r>
              <a:rPr lang="en-CA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Jinho</a:t>
            </a:r>
            <a:r>
              <a:rPr lang="en-CA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Lee, </a:t>
            </a:r>
            <a:r>
              <a:rPr lang="en-CA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Jungwon</a:t>
            </a:r>
            <a:r>
              <a:rPr lang="en-CA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Kang</a:t>
            </a:r>
            <a:endParaRPr lang="ko-KR" altLang="en-US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Most Frequent Mode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470900" cy="4954438"/>
          </a:xfrm>
        </p:spPr>
        <p:txBody>
          <a:bodyPr/>
          <a:lstStyle/>
          <a:p>
            <a:r>
              <a:rPr lang="en-US" altLang="ko-KR" dirty="0"/>
              <a:t>Background</a:t>
            </a:r>
          </a:p>
          <a:p>
            <a:pPr lvl="1"/>
            <a:r>
              <a:rPr lang="en-US" altLang="ko-KR" dirty="0"/>
              <a:t>The MPM efficiently</a:t>
            </a:r>
            <a:r>
              <a:rPr lang="ko-KR" altLang="en-US" dirty="0"/>
              <a:t> </a:t>
            </a:r>
            <a:r>
              <a:rPr lang="en-US" altLang="ko-KR" dirty="0"/>
              <a:t>represents the intra mode of the current block with the neighbor modes as candidates</a:t>
            </a:r>
          </a:p>
          <a:p>
            <a:pPr lvl="2"/>
            <a:r>
              <a:rPr lang="en-US" altLang="ko-KR" dirty="0"/>
              <a:t>Assuming that the current block is highly correlated with the neighboring blocks in terms of prediction mode</a:t>
            </a:r>
          </a:p>
          <a:p>
            <a:pPr lvl="1"/>
            <a:r>
              <a:rPr lang="en-US" altLang="ko-KR" dirty="0"/>
              <a:t>The MPM is signaled with MPM_FLAG (1-bin) and MPM_IDX (1~2-bins)</a:t>
            </a:r>
          </a:p>
          <a:p>
            <a:pPr lvl="1"/>
            <a:r>
              <a:rPr lang="en-US" altLang="ko-KR" dirty="0"/>
              <a:t>Since the number of intra mode is increased to 67,</a:t>
            </a:r>
          </a:p>
          <a:p>
            <a:pPr lvl="2"/>
            <a:r>
              <a:rPr lang="en-US" altLang="ko-KR" dirty="0"/>
              <a:t>The MPM candidates derived from two locations may not be enough to accommodate diverse modes</a:t>
            </a:r>
          </a:p>
          <a:p>
            <a:pPr lvl="1"/>
            <a:r>
              <a:rPr lang="en-US" altLang="ko-KR" dirty="0"/>
              <a:t>Observations</a:t>
            </a:r>
          </a:p>
          <a:p>
            <a:pPr lvl="2"/>
            <a:r>
              <a:rPr lang="en-US" altLang="ko-KR" dirty="0"/>
              <a:t>One or two modes are likely to be dominant in the selected mode distribution</a:t>
            </a:r>
          </a:p>
          <a:p>
            <a:pPr lvl="2"/>
            <a:r>
              <a:rPr lang="en-US" altLang="ko-KR" dirty="0"/>
              <a:t>The more the same mode exists in the neighboring blocks,</a:t>
            </a:r>
          </a:p>
          <a:p>
            <a:pPr lvl="3"/>
            <a:r>
              <a:rPr lang="en-US" altLang="ko-KR" dirty="0"/>
              <a:t>The more the intra mode of current block is the same mode with the neighboring mode</a:t>
            </a:r>
          </a:p>
          <a:p>
            <a:pPr lvl="2"/>
            <a:endParaRPr lang="en-US" altLang="ko-KR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715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Most Frequent Mode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432800" cy="4954438"/>
          </a:xfrm>
        </p:spPr>
        <p:txBody>
          <a:bodyPr/>
          <a:lstStyle/>
          <a:p>
            <a:r>
              <a:rPr lang="en-US" altLang="ko-KR" dirty="0"/>
              <a:t>Most</a:t>
            </a:r>
            <a:r>
              <a:rPr lang="ko-KR" altLang="en-US" dirty="0"/>
              <a:t> </a:t>
            </a:r>
            <a:r>
              <a:rPr lang="en-US" altLang="ko-KR" dirty="0"/>
              <a:t>Frequent</a:t>
            </a:r>
            <a:r>
              <a:rPr lang="ko-KR" altLang="en-US" dirty="0"/>
              <a:t> </a:t>
            </a:r>
            <a:r>
              <a:rPr lang="en-US" altLang="ko-KR" dirty="0"/>
              <a:t>Mode (MFM)</a:t>
            </a:r>
          </a:p>
          <a:p>
            <a:pPr lvl="1"/>
            <a:r>
              <a:rPr lang="en-US" altLang="ko-KR" dirty="0"/>
              <a:t>Derive one intra mode from the five neighboring blocks which are the same positions for MERGE derivation</a:t>
            </a:r>
          </a:p>
          <a:p>
            <a:pPr lvl="2"/>
            <a:r>
              <a:rPr lang="en-US" altLang="ko-KR" dirty="0">
                <a:sym typeface="Wingdings" panose="05000000000000000000" pitchFamily="2" charset="2"/>
              </a:rPr>
              <a:t>The MFM is the most frequent mode at the derivation positions</a:t>
            </a:r>
          </a:p>
          <a:p>
            <a:pPr lvl="1"/>
            <a:r>
              <a:rPr lang="en-US" altLang="ko-KR" dirty="0">
                <a:sym typeface="Wingdings" panose="05000000000000000000" pitchFamily="2" charset="2"/>
              </a:rPr>
              <a:t>To select among the same frequent modes and avoid redundancy in the MPM derivation</a:t>
            </a:r>
          </a:p>
          <a:p>
            <a:pPr lvl="2"/>
            <a:r>
              <a:rPr lang="en-US" altLang="ko-KR" dirty="0">
                <a:sym typeface="Wingdings" panose="05000000000000000000" pitchFamily="2" charset="2"/>
              </a:rPr>
              <a:t>The search order is defined</a:t>
            </a:r>
          </a:p>
          <a:p>
            <a:pPr lvl="3"/>
            <a:r>
              <a:rPr lang="en-US" altLang="ko-KR" dirty="0">
                <a:sym typeface="Wingdings" panose="05000000000000000000" pitchFamily="2" charset="2"/>
              </a:rPr>
              <a:t>L → A → LB → AR → AL</a:t>
            </a:r>
          </a:p>
          <a:p>
            <a:pPr lvl="1"/>
            <a:r>
              <a:rPr lang="en-US" altLang="ko-KR" dirty="0">
                <a:sym typeface="Wingdings" panose="05000000000000000000" pitchFamily="2" charset="2"/>
              </a:rPr>
              <a:t>The MPM candidates list order</a:t>
            </a:r>
          </a:p>
          <a:p>
            <a:pPr lvl="2"/>
            <a:r>
              <a:rPr lang="en-US" altLang="ko-KR" dirty="0">
                <a:sym typeface="Wingdings" panose="05000000000000000000" pitchFamily="2" charset="2"/>
              </a:rPr>
              <a:t>L → A → </a:t>
            </a:r>
            <a:r>
              <a:rPr lang="en-US" altLang="ko-KR" dirty="0">
                <a:solidFill>
                  <a:srgbClr val="0070C0"/>
                </a:solidFill>
                <a:sym typeface="Wingdings" panose="05000000000000000000" pitchFamily="2" charset="2"/>
              </a:rPr>
              <a:t>Planar → DC </a:t>
            </a:r>
            <a:r>
              <a:rPr lang="en-US" altLang="ko-KR" dirty="0">
                <a:sym typeface="Wingdings" panose="05000000000000000000" pitchFamily="2" charset="2"/>
              </a:rPr>
              <a:t>→ LB → AR → AL</a:t>
            </a:r>
          </a:p>
          <a:p>
            <a:pPr lvl="1"/>
            <a:r>
              <a:rPr lang="en-US" altLang="ko-KR" dirty="0">
                <a:sym typeface="Wingdings" panose="05000000000000000000" pitchFamily="2" charset="2"/>
              </a:rPr>
              <a:t>The selected MFM is signaled by </a:t>
            </a:r>
            <a:r>
              <a:rPr lang="en-US" altLang="ko-KR" i="1" dirty="0">
                <a:solidFill>
                  <a:srgbClr val="0070C0"/>
                </a:solidFill>
                <a:sym typeface="Wingdings" panose="05000000000000000000" pitchFamily="2" charset="2"/>
              </a:rPr>
              <a:t>MFM_FLAG</a:t>
            </a:r>
          </a:p>
          <a:p>
            <a:pPr lvl="2"/>
            <a:r>
              <a:rPr lang="en-US" altLang="ko-KR" dirty="0">
                <a:sym typeface="Wingdings" panose="05000000000000000000" pitchFamily="2" charset="2"/>
              </a:rPr>
              <a:t>If </a:t>
            </a:r>
            <a:r>
              <a:rPr lang="en-US" altLang="ko-KR" i="1" dirty="0">
                <a:sym typeface="Wingdings" panose="05000000000000000000" pitchFamily="2" charset="2"/>
              </a:rPr>
              <a:t>MFM_FLAG </a:t>
            </a:r>
            <a:r>
              <a:rPr lang="en-US" altLang="ko-KR" dirty="0">
                <a:sym typeface="Wingdings" panose="05000000000000000000" pitchFamily="2" charset="2"/>
              </a:rPr>
              <a:t>is false, parse </a:t>
            </a:r>
            <a:r>
              <a:rPr lang="en-US" altLang="ko-KR" i="1" dirty="0">
                <a:sym typeface="Wingdings" panose="05000000000000000000" pitchFamily="2" charset="2"/>
              </a:rPr>
              <a:t>MPM_FLAG</a:t>
            </a:r>
          </a:p>
          <a:p>
            <a:pPr lvl="3"/>
            <a:r>
              <a:rPr lang="en-US" altLang="ko-KR" dirty="0">
                <a:sym typeface="Wingdings" panose="05000000000000000000" pitchFamily="2" charset="2"/>
              </a:rPr>
              <a:t>The remaining modes (63) are coded by TB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0270A2CB-5A99-4F62-B191-0B6F81A2F6E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466" y="3869266"/>
            <a:ext cx="2419869" cy="22556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3492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Most Frequent Mode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600536" cy="4954438"/>
          </a:xfrm>
        </p:spPr>
        <p:txBody>
          <a:bodyPr/>
          <a:lstStyle/>
          <a:p>
            <a:r>
              <a:rPr lang="en-US" altLang="ko-KR" dirty="0"/>
              <a:t>Examples of MFM derivation</a:t>
            </a:r>
          </a:p>
          <a:p>
            <a:pPr lvl="1"/>
            <a:r>
              <a:rPr lang="en-US" altLang="ko-KR" dirty="0"/>
              <a:t>If there are multiple modes with the same occurrence </a:t>
            </a:r>
          </a:p>
          <a:p>
            <a:pPr lvl="2"/>
            <a:r>
              <a:rPr lang="en-US" altLang="ko-KR" dirty="0"/>
              <a:t>A priority is given in the order of the search order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06EDFBF-3813-4316-B825-091F08FC962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621" y="2886688"/>
            <a:ext cx="5234512" cy="2311846"/>
          </a:xfrm>
          <a:prstGeom prst="rect">
            <a:avLst/>
          </a:prstGeom>
          <a:noFill/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A52651D1-56DD-4BD2-BC08-FAA34B67385F}"/>
              </a:ext>
            </a:extLst>
          </p:cNvPr>
          <p:cNvSpPr/>
          <p:nvPr/>
        </p:nvSpPr>
        <p:spPr>
          <a:xfrm>
            <a:off x="1399840" y="5503334"/>
            <a:ext cx="41261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L → A → LB → AR → AL</a:t>
            </a:r>
          </a:p>
        </p:txBody>
      </p:sp>
    </p:spTree>
    <p:extLst>
      <p:ext uri="{BB962C8B-B14F-4D97-AF65-F5344CB8AC3E}">
        <p14:creationId xmlns:p14="http://schemas.microsoft.com/office/powerpoint/2010/main" val="656794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Experiment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600536" cy="4954438"/>
          </a:xfrm>
        </p:spPr>
        <p:txBody>
          <a:bodyPr/>
          <a:lstStyle/>
          <a:p>
            <a:r>
              <a:rPr lang="en-US" altLang="ko-KR" dirty="0"/>
              <a:t>Experiment results</a:t>
            </a:r>
          </a:p>
          <a:p>
            <a:pPr lvl="1"/>
            <a:r>
              <a:rPr lang="en-US" altLang="ko-KR" dirty="0"/>
              <a:t>VTM configuration over BMS 2.0.1</a:t>
            </a:r>
          </a:p>
          <a:p>
            <a:pPr lvl="1"/>
            <a:r>
              <a:rPr lang="en-US" altLang="ko-KR" dirty="0"/>
              <a:t>In VTM 2.0.1, the number of MPM RD-check is determined according to the neighboring modes condition below:</a:t>
            </a:r>
          </a:p>
          <a:p>
            <a:pPr lvl="2"/>
            <a:r>
              <a:rPr lang="en-US" altLang="ko-KR" dirty="0"/>
              <a:t>(Above == Left) ? 1 : 2</a:t>
            </a:r>
          </a:p>
          <a:p>
            <a:pPr lvl="1"/>
            <a:r>
              <a:rPr lang="en-US" altLang="ko-KR" dirty="0"/>
              <a:t>Three tests include </a:t>
            </a:r>
            <a:r>
              <a:rPr lang="en-US" altLang="ko-KR" dirty="0">
                <a:solidFill>
                  <a:srgbClr val="0070C0"/>
                </a:solidFill>
              </a:rPr>
              <a:t>the MFM in default </a:t>
            </a:r>
            <a:r>
              <a:rPr lang="en-US" altLang="ko-KR" dirty="0"/>
              <a:t>in the RD-check list and adjust the number of RD-checks for the MPM </a:t>
            </a:r>
          </a:p>
          <a:p>
            <a:pPr lvl="2"/>
            <a:r>
              <a:rPr lang="en-US" altLang="ko-KR" dirty="0"/>
              <a:t>Test 1: MFM &amp; (Above == Left) ? 0 : 1 for MPM</a:t>
            </a:r>
          </a:p>
          <a:p>
            <a:pPr lvl="3"/>
            <a:r>
              <a:rPr lang="en-US" altLang="ko-KR" dirty="0"/>
              <a:t>The same with the current number of RD-check in VTM 2.0.1</a:t>
            </a:r>
          </a:p>
          <a:p>
            <a:pPr lvl="2"/>
            <a:r>
              <a:rPr lang="en-US" altLang="ko-KR" dirty="0"/>
              <a:t>Test 2: MFM &amp; (Above == Left) ? 1 : 1 for MPM</a:t>
            </a:r>
          </a:p>
          <a:p>
            <a:pPr lvl="3"/>
            <a:r>
              <a:rPr lang="en-US" altLang="ko-KR" dirty="0"/>
              <a:t>MPM 0 are included in default in RD-check list</a:t>
            </a:r>
          </a:p>
          <a:p>
            <a:pPr lvl="2"/>
            <a:r>
              <a:rPr lang="en-US" altLang="ko-KR" dirty="0"/>
              <a:t>Test 3: MFM &amp; (Above == Left) ? 1 : 2 for MPM</a:t>
            </a:r>
          </a:p>
          <a:p>
            <a:pPr lvl="3"/>
            <a:r>
              <a:rPr lang="en-US" altLang="ko-KR" dirty="0"/>
              <a:t>Add 1 or 2 MPMs in RD-check list</a:t>
            </a:r>
          </a:p>
        </p:txBody>
      </p:sp>
    </p:spTree>
    <p:extLst>
      <p:ext uri="{BB962C8B-B14F-4D97-AF65-F5344CB8AC3E}">
        <p14:creationId xmlns:p14="http://schemas.microsoft.com/office/powerpoint/2010/main" val="1993683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Experiment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600536" cy="4954438"/>
          </a:xfrm>
        </p:spPr>
        <p:txBody>
          <a:bodyPr/>
          <a:lstStyle/>
          <a:p>
            <a:pPr lvl="1"/>
            <a:r>
              <a:rPr lang="en-US" altLang="ko-KR" dirty="0"/>
              <a:t>Test 1: (Above == Left) ? 0 : 1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sz="1200" dirty="0"/>
          </a:p>
          <a:p>
            <a:pPr lvl="1"/>
            <a:r>
              <a:rPr lang="en-US" altLang="ko-KR" dirty="0"/>
              <a:t>Test 2: (Above == Left) ? 1 : 1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91D5A65-71A7-488C-B33B-57351BF2F2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713243"/>
              </p:ext>
            </p:extLst>
          </p:nvPr>
        </p:nvGraphicFramePr>
        <p:xfrm>
          <a:off x="2114548" y="1955860"/>
          <a:ext cx="5334003" cy="1924050"/>
        </p:xfrm>
        <a:graphic>
          <a:graphicData uri="http://schemas.openxmlformats.org/drawingml/2006/table">
            <a:tbl>
              <a:tblPr/>
              <a:tblGrid>
                <a:gridCol w="1266568">
                  <a:extLst>
                    <a:ext uri="{9D8B030D-6E8A-4147-A177-3AD203B41FA5}">
                      <a16:colId xmlns:a16="http://schemas.microsoft.com/office/drawing/2014/main" val="116688142"/>
                    </a:ext>
                  </a:extLst>
                </a:gridCol>
                <a:gridCol w="813487">
                  <a:extLst>
                    <a:ext uri="{9D8B030D-6E8A-4147-A177-3AD203B41FA5}">
                      <a16:colId xmlns:a16="http://schemas.microsoft.com/office/drawing/2014/main" val="84564026"/>
                    </a:ext>
                  </a:extLst>
                </a:gridCol>
                <a:gridCol w="813487">
                  <a:extLst>
                    <a:ext uri="{9D8B030D-6E8A-4147-A177-3AD203B41FA5}">
                      <a16:colId xmlns:a16="http://schemas.microsoft.com/office/drawing/2014/main" val="970986627"/>
                    </a:ext>
                  </a:extLst>
                </a:gridCol>
                <a:gridCol w="813487">
                  <a:extLst>
                    <a:ext uri="{9D8B030D-6E8A-4147-A177-3AD203B41FA5}">
                      <a16:colId xmlns:a16="http://schemas.microsoft.com/office/drawing/2014/main" val="2193138094"/>
                    </a:ext>
                  </a:extLst>
                </a:gridCol>
                <a:gridCol w="813487">
                  <a:extLst>
                    <a:ext uri="{9D8B030D-6E8A-4147-A177-3AD203B41FA5}">
                      <a16:colId xmlns:a16="http://schemas.microsoft.com/office/drawing/2014/main" val="2600260225"/>
                    </a:ext>
                  </a:extLst>
                </a:gridCol>
                <a:gridCol w="813487">
                  <a:extLst>
                    <a:ext uri="{9D8B030D-6E8A-4147-A177-3AD203B41FA5}">
                      <a16:colId xmlns:a16="http://schemas.microsoft.com/office/drawing/2014/main" val="14888539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BMS-2.0.1 (VTM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cfg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03439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1196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602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553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272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447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0089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951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971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00501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1D104875-AEE1-4FA4-8B0E-9D33DFE9E5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162409"/>
              </p:ext>
            </p:extLst>
          </p:nvPr>
        </p:nvGraphicFramePr>
        <p:xfrm>
          <a:off x="2114548" y="4476750"/>
          <a:ext cx="5334003" cy="1924050"/>
        </p:xfrm>
        <a:graphic>
          <a:graphicData uri="http://schemas.openxmlformats.org/drawingml/2006/table">
            <a:tbl>
              <a:tblPr/>
              <a:tblGrid>
                <a:gridCol w="1266568">
                  <a:extLst>
                    <a:ext uri="{9D8B030D-6E8A-4147-A177-3AD203B41FA5}">
                      <a16:colId xmlns:a16="http://schemas.microsoft.com/office/drawing/2014/main" val="534805728"/>
                    </a:ext>
                  </a:extLst>
                </a:gridCol>
                <a:gridCol w="813487">
                  <a:extLst>
                    <a:ext uri="{9D8B030D-6E8A-4147-A177-3AD203B41FA5}">
                      <a16:colId xmlns:a16="http://schemas.microsoft.com/office/drawing/2014/main" val="2054499553"/>
                    </a:ext>
                  </a:extLst>
                </a:gridCol>
                <a:gridCol w="813487">
                  <a:extLst>
                    <a:ext uri="{9D8B030D-6E8A-4147-A177-3AD203B41FA5}">
                      <a16:colId xmlns:a16="http://schemas.microsoft.com/office/drawing/2014/main" val="1523862795"/>
                    </a:ext>
                  </a:extLst>
                </a:gridCol>
                <a:gridCol w="813487">
                  <a:extLst>
                    <a:ext uri="{9D8B030D-6E8A-4147-A177-3AD203B41FA5}">
                      <a16:colId xmlns:a16="http://schemas.microsoft.com/office/drawing/2014/main" val="2537890137"/>
                    </a:ext>
                  </a:extLst>
                </a:gridCol>
                <a:gridCol w="813487">
                  <a:extLst>
                    <a:ext uri="{9D8B030D-6E8A-4147-A177-3AD203B41FA5}">
                      <a16:colId xmlns:a16="http://schemas.microsoft.com/office/drawing/2014/main" val="748176017"/>
                    </a:ext>
                  </a:extLst>
                </a:gridCol>
                <a:gridCol w="813487">
                  <a:extLst>
                    <a:ext uri="{9D8B030D-6E8A-4147-A177-3AD203B41FA5}">
                      <a16:colId xmlns:a16="http://schemas.microsoft.com/office/drawing/2014/main" val="36367963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BMS-2.0.1 (VTM </a:t>
                      </a:r>
                      <a:r>
                        <a:rPr lang="en-US" altLang="ko-K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cfg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76445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8565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7190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6668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7625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819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6364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7711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29059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9232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9668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Experiment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600536" cy="4954438"/>
          </a:xfrm>
        </p:spPr>
        <p:txBody>
          <a:bodyPr/>
          <a:lstStyle/>
          <a:p>
            <a:pPr lvl="1"/>
            <a:r>
              <a:rPr lang="en-US" altLang="ko-KR" dirty="0"/>
              <a:t>Test 3: (Above == Left) ? 1 : 2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6081F8E8-0E55-48E0-B959-1F0F7BFFA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904152"/>
              </p:ext>
            </p:extLst>
          </p:nvPr>
        </p:nvGraphicFramePr>
        <p:xfrm>
          <a:off x="2114549" y="1981739"/>
          <a:ext cx="5419728" cy="1924050"/>
        </p:xfrm>
        <a:graphic>
          <a:graphicData uri="http://schemas.openxmlformats.org/drawingml/2006/table">
            <a:tbl>
              <a:tblPr/>
              <a:tblGrid>
                <a:gridCol w="1286923">
                  <a:extLst>
                    <a:ext uri="{9D8B030D-6E8A-4147-A177-3AD203B41FA5}">
                      <a16:colId xmlns:a16="http://schemas.microsoft.com/office/drawing/2014/main" val="2145539240"/>
                    </a:ext>
                  </a:extLst>
                </a:gridCol>
                <a:gridCol w="826561">
                  <a:extLst>
                    <a:ext uri="{9D8B030D-6E8A-4147-A177-3AD203B41FA5}">
                      <a16:colId xmlns:a16="http://schemas.microsoft.com/office/drawing/2014/main" val="2528553919"/>
                    </a:ext>
                  </a:extLst>
                </a:gridCol>
                <a:gridCol w="826561">
                  <a:extLst>
                    <a:ext uri="{9D8B030D-6E8A-4147-A177-3AD203B41FA5}">
                      <a16:colId xmlns:a16="http://schemas.microsoft.com/office/drawing/2014/main" val="1878005793"/>
                    </a:ext>
                  </a:extLst>
                </a:gridCol>
                <a:gridCol w="826561">
                  <a:extLst>
                    <a:ext uri="{9D8B030D-6E8A-4147-A177-3AD203B41FA5}">
                      <a16:colId xmlns:a16="http://schemas.microsoft.com/office/drawing/2014/main" val="2897502527"/>
                    </a:ext>
                  </a:extLst>
                </a:gridCol>
                <a:gridCol w="826561">
                  <a:extLst>
                    <a:ext uri="{9D8B030D-6E8A-4147-A177-3AD203B41FA5}">
                      <a16:colId xmlns:a16="http://schemas.microsoft.com/office/drawing/2014/main" val="2837341151"/>
                    </a:ext>
                  </a:extLst>
                </a:gridCol>
                <a:gridCol w="826561">
                  <a:extLst>
                    <a:ext uri="{9D8B030D-6E8A-4147-A177-3AD203B41FA5}">
                      <a16:colId xmlns:a16="http://schemas.microsoft.com/office/drawing/2014/main" val="1927317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BMS-2.0.1 (VTM </a:t>
                      </a:r>
                      <a:r>
                        <a:rPr lang="en-US" altLang="ko-K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cfg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1834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396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937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1002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503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021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139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908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581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851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805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Conclusions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600536" cy="4954438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altLang="ko-KR" dirty="0"/>
              <a:t>Proposed MFM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The MFM is derived from neighbors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Signaled with MFM_FLAG (1 bin)</a:t>
            </a:r>
          </a:p>
          <a:p>
            <a:pPr>
              <a:spcBef>
                <a:spcPts val="300"/>
              </a:spcBef>
            </a:pPr>
            <a:r>
              <a:rPr lang="en-US" altLang="ko-KR" dirty="0"/>
              <a:t>Coding gain in BD-rate for AI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Three tests </a:t>
            </a:r>
            <a:r>
              <a:rPr lang="en-US" altLang="ko-KR" dirty="0">
                <a:solidFill>
                  <a:srgbClr val="0070C0"/>
                </a:solidFill>
              </a:rPr>
              <a:t>include the MFM in default </a:t>
            </a:r>
            <a:r>
              <a:rPr lang="en-US" altLang="ko-KR" dirty="0"/>
              <a:t>in the RD-check list and adjust the number of RD-checks for the MPM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Test 1: including MFM &amp; (Above == Left) ? </a:t>
            </a:r>
            <a:r>
              <a:rPr lang="en-US" altLang="ko-KR" dirty="0">
                <a:solidFill>
                  <a:srgbClr val="0070C0"/>
                </a:solidFill>
              </a:rPr>
              <a:t>0 : 1 </a:t>
            </a:r>
            <a:r>
              <a:rPr lang="en-US" altLang="ko-KR" dirty="0"/>
              <a:t>for MPM</a:t>
            </a:r>
          </a:p>
          <a:p>
            <a:pPr lvl="3">
              <a:spcBef>
                <a:spcPts val="300"/>
              </a:spcBef>
            </a:pPr>
            <a:r>
              <a:rPr lang="en-US" altLang="ko-KR" dirty="0"/>
              <a:t>0.28% gains, 100%/100% encoding/decoding time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Test 2: including MFM &amp; (Above == Left) ? </a:t>
            </a:r>
            <a:r>
              <a:rPr lang="en-US" altLang="ko-KR" dirty="0">
                <a:solidFill>
                  <a:srgbClr val="0070C0"/>
                </a:solidFill>
              </a:rPr>
              <a:t>1 : 1 </a:t>
            </a:r>
            <a:r>
              <a:rPr lang="en-US" altLang="ko-KR" dirty="0"/>
              <a:t>for MPM</a:t>
            </a:r>
          </a:p>
          <a:p>
            <a:pPr lvl="3">
              <a:spcBef>
                <a:spcPts val="300"/>
              </a:spcBef>
            </a:pPr>
            <a:r>
              <a:rPr lang="en-US" altLang="ko-KR" dirty="0"/>
              <a:t>0.35% gains, 103%/100% encoding/decoding time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Test 3: including MFM &amp; (Above == Left) ? </a:t>
            </a:r>
            <a:r>
              <a:rPr lang="en-US" altLang="ko-KR" dirty="0">
                <a:solidFill>
                  <a:srgbClr val="0070C0"/>
                </a:solidFill>
              </a:rPr>
              <a:t>1 : 2 </a:t>
            </a:r>
            <a:r>
              <a:rPr lang="en-US" altLang="ko-KR" dirty="0"/>
              <a:t>for MPM</a:t>
            </a:r>
          </a:p>
          <a:p>
            <a:pPr lvl="3">
              <a:spcBef>
                <a:spcPts val="300"/>
              </a:spcBef>
            </a:pPr>
            <a:r>
              <a:rPr lang="en-US" altLang="ko-KR" dirty="0"/>
              <a:t>0.48% gains, 111%/101% encoding/decoding time</a:t>
            </a:r>
          </a:p>
          <a:p>
            <a:pPr>
              <a:spcBef>
                <a:spcPts val="300"/>
              </a:spcBef>
            </a:pPr>
            <a:r>
              <a:rPr lang="en-US" altLang="ko-KR" dirty="0"/>
              <a:t>Suggest to study this contribution in the intra mode coding CE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Meaningful coding gain without decoding run time increase</a:t>
            </a:r>
          </a:p>
          <a:p>
            <a:pPr lvl="1">
              <a:spcBef>
                <a:spcPts val="300"/>
              </a:spcBef>
            </a:pPr>
            <a:endParaRPr lang="en-US" altLang="ko-KR" dirty="0"/>
          </a:p>
          <a:p>
            <a:pPr lvl="1">
              <a:spcBef>
                <a:spcPts val="300"/>
              </a:spcBef>
            </a:pPr>
            <a:endParaRPr lang="en-US" altLang="ko-KR" dirty="0"/>
          </a:p>
          <a:p>
            <a:pPr lvl="1">
              <a:spcBef>
                <a:spcPts val="300"/>
              </a:spcBef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82503498"/>
      </p:ext>
    </p:extLst>
  </p:cSld>
  <p:clrMapOvr>
    <a:masterClrMapping/>
  </p:clrMapOvr>
</p:sld>
</file>

<file path=ppt/theme/theme1.xml><?xml version="1.0" encoding="utf-8"?>
<a:theme xmlns:a="http://schemas.openxmlformats.org/drawingml/2006/main" name="1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lnDef>
  </a:objectDefaults>
  <a:extraClrSchemeLst>
    <a:extraClrScheme>
      <a:clrScheme name="모자이크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1025</Words>
  <Application>Microsoft Office PowerPoint</Application>
  <PresentationFormat>화면 슬라이드 쇼(4:3)</PresentationFormat>
  <Paragraphs>235</Paragraphs>
  <Slides>8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9" baseType="lpstr">
      <vt:lpstr>Meiryo UI</vt:lpstr>
      <vt:lpstr>굴림</vt:lpstr>
      <vt:lpstr>맑은 고딕</vt:lpstr>
      <vt:lpstr>휴먼견출고딕</vt:lpstr>
      <vt:lpstr>Arial</vt:lpstr>
      <vt:lpstr>Symbol</vt:lpstr>
      <vt:lpstr>Tahoma</vt:lpstr>
      <vt:lpstr>Times New Roman</vt:lpstr>
      <vt:lpstr>Wingdings</vt:lpstr>
      <vt:lpstr>1_모자이크</vt:lpstr>
      <vt:lpstr>Image</vt:lpstr>
      <vt:lpstr>PowerPoint 프레젠테이션</vt:lpstr>
      <vt:lpstr>Most Frequent Mode</vt:lpstr>
      <vt:lpstr>Most Frequent Mode</vt:lpstr>
      <vt:lpstr>Most Frequent Mode</vt:lpstr>
      <vt:lpstr>Experiment Results</vt:lpstr>
      <vt:lpstr>Experiment Results</vt:lpstr>
      <vt:lpstr>Experiment Results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2016-12-12T04:22:20Z</dcterms:created>
  <dcterms:modified xsi:type="dcterms:W3CDTF">2018-10-01T11:19:29Z</dcterms:modified>
</cp:coreProperties>
</file>