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4"/>
  </p:sldMasterIdLst>
  <p:notesMasterIdLst>
    <p:notesMasterId r:id="rId16"/>
  </p:notesMasterIdLst>
  <p:sldIdLst>
    <p:sldId id="268" r:id="rId5"/>
    <p:sldId id="281" r:id="rId6"/>
    <p:sldId id="272" r:id="rId7"/>
    <p:sldId id="274" r:id="rId8"/>
    <p:sldId id="279" r:id="rId9"/>
    <p:sldId id="283" r:id="rId10"/>
    <p:sldId id="278" r:id="rId11"/>
    <p:sldId id="276" r:id="rId12"/>
    <p:sldId id="270" r:id="rId13"/>
    <p:sldId id="282" r:id="rId14"/>
    <p:sldId id="284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9" orient="horz" pos="169">
          <p15:clr>
            <a:srgbClr val="A4A3A4"/>
          </p15:clr>
        </p15:guide>
        <p15:guide id="10" pos="2880">
          <p15:clr>
            <a:srgbClr val="A4A3A4"/>
          </p15:clr>
        </p15:guide>
        <p15:guide id="11" pos="198" userDrawn="1">
          <p15:clr>
            <a:srgbClr val="A4A3A4"/>
          </p15:clr>
        </p15:guide>
        <p15:guide id="12" pos="5562" userDrawn="1">
          <p15:clr>
            <a:srgbClr val="A4A3A4"/>
          </p15:clr>
        </p15:guide>
        <p15:guide id="13" orient="horz" pos="637" userDrawn="1">
          <p15:clr>
            <a:srgbClr val="A4A3A4"/>
          </p15:clr>
        </p15:guide>
        <p15:guide id="14" orient="horz" pos="746" userDrawn="1">
          <p15:clr>
            <a:srgbClr val="A4A3A4"/>
          </p15:clr>
        </p15:guide>
        <p15:guide id="15" orient="horz" pos="1619" userDrawn="1">
          <p15:clr>
            <a:srgbClr val="A4A3A4"/>
          </p15:clr>
        </p15:guide>
        <p15:guide id="16" orient="horz" pos="2866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D200"/>
    <a:srgbClr val="FFFFFF"/>
    <a:srgbClr val="A885D8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 autoAdjust="0"/>
    <p:restoredTop sz="94171" autoAdjust="0"/>
  </p:normalViewPr>
  <p:slideViewPr>
    <p:cSldViewPr showGuides="1">
      <p:cViewPr varScale="1">
        <p:scale>
          <a:sx n="89" d="100"/>
          <a:sy n="89" d="100"/>
        </p:scale>
        <p:origin x="-396" y="-102"/>
      </p:cViewPr>
      <p:guideLst>
        <p:guide orient="horz" pos="169"/>
        <p:guide orient="horz" pos="637"/>
        <p:guide orient="horz" pos="746"/>
        <p:guide orient="horz" pos="1619"/>
        <p:guide orient="horz" pos="2866"/>
        <p:guide pos="2880"/>
        <p:guide pos="198"/>
        <p:guide pos="5562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1" d="100"/>
          <a:sy n="81" d="100"/>
        </p:scale>
        <p:origin x="38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14F63557-65CD-470F-8999-4C3C411BE899}" type="datetimeFigureOut">
              <a:rPr lang="en-GB" smtClean="0"/>
              <a:pPr/>
              <a:t>08/10/2018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885932DF-9606-4758-A2B5-AF1153FB1ABB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180000" bIns="45720" rtlCol="0"/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230188" marR="0" lvl="1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Second level</a:t>
            </a:r>
          </a:p>
          <a:p>
            <a:pPr marL="360363" marR="0" lvl="2" indent="-147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522288" marR="0" lvl="3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668338" marR="0" lvl="4" indent="-146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Fifth level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822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2075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1pPr>
    <a:lvl2pPr marL="2301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Wingdings" panose="05000000000000000000" pitchFamily="2" charset="2"/>
      <a:buChar char="§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2pPr>
    <a:lvl3pPr marL="360363" marR="0" indent="-147638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3pPr>
    <a:lvl4pPr marL="5222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4pPr>
    <a:lvl5pPr marL="668338" marR="0" indent="-14605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101630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JVET-L0078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30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470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8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6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0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07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5" r:id="rId3"/>
    <p:sldLayoutId id="2147483664" r:id="rId4"/>
    <p:sldLayoutId id="2147483661" r:id="rId5"/>
    <p:sldLayoutId id="2147483662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326" y="268289"/>
            <a:ext cx="5265786" cy="2301874"/>
          </a:xfrm>
        </p:spPr>
        <p:txBody>
          <a:bodyPr/>
          <a:lstStyle/>
          <a:p>
            <a:r>
              <a:rPr lang="fr-FR" sz="4800" dirty="0" smtClean="0"/>
              <a:t>JVET-L0078 </a:t>
            </a:r>
            <a:br>
              <a:rPr lang="fr-FR" sz="4800" dirty="0" smtClean="0"/>
            </a:br>
            <a:r>
              <a:rPr lang="fr-FR" dirty="0" smtClean="0"/>
              <a:t>Block DPCM for </a:t>
            </a:r>
            <a:r>
              <a:rPr lang="fr-FR" dirty="0" err="1" smtClean="0"/>
              <a:t>Screen</a:t>
            </a:r>
            <a:r>
              <a:rPr lang="fr-FR" dirty="0" smtClean="0"/>
              <a:t> Content </a:t>
            </a:r>
            <a:r>
              <a:rPr lang="fr-FR" dirty="0" err="1" smtClean="0"/>
              <a:t>Coding</a:t>
            </a:r>
            <a:endParaRPr lang="fr-FR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0687" y="3189770"/>
            <a:ext cx="4831185" cy="966156"/>
          </a:xfrm>
        </p:spPr>
        <p:txBody>
          <a:bodyPr/>
          <a:lstStyle/>
          <a:p>
            <a:r>
              <a:rPr lang="fr-FR" dirty="0" smtClean="0"/>
              <a:t>M. Abdoli, G. </a:t>
            </a:r>
            <a:r>
              <a:rPr lang="fr-FR" dirty="0" err="1" smtClean="0"/>
              <a:t>Clare</a:t>
            </a:r>
            <a:r>
              <a:rPr lang="fr-FR" dirty="0" smtClean="0"/>
              <a:t>, F. Henry, P. Philippe</a:t>
            </a:r>
          </a:p>
        </p:txBody>
      </p:sp>
    </p:spTree>
    <p:extLst>
      <p:ext uri="{BB962C8B-B14F-4D97-AF65-F5344CB8AC3E}">
        <p14:creationId xmlns:p14="http://schemas.microsoft.com/office/powerpoint/2010/main" val="27531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Summary</a:t>
            </a:r>
            <a:r>
              <a:rPr lang="fr-FR" dirty="0" smtClean="0"/>
              <a:t> of all </a:t>
            </a:r>
            <a:r>
              <a:rPr lang="fr-FR" dirty="0" err="1" smtClean="0"/>
              <a:t>results</a:t>
            </a:r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120476"/>
              </p:ext>
            </p:extLst>
          </p:nvPr>
        </p:nvGraphicFramePr>
        <p:xfrm>
          <a:off x="1043604" y="1251524"/>
          <a:ext cx="6552732" cy="2616370"/>
        </p:xfrm>
        <a:graphic>
          <a:graphicData uri="http://schemas.openxmlformats.org/drawingml/2006/table">
            <a:tbl>
              <a:tblPr/>
              <a:tblGrid>
                <a:gridCol w="1368152"/>
                <a:gridCol w="1384326"/>
                <a:gridCol w="646852"/>
                <a:gridCol w="646852"/>
                <a:gridCol w="646852"/>
                <a:gridCol w="646852"/>
                <a:gridCol w="606423"/>
                <a:gridCol w="606423"/>
              </a:tblGrid>
              <a:tr h="288032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Intra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</a:t>
                      </a:r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Access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3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Y-BDR </a:t>
                      </a:r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</a:t>
                      </a:r>
                    </a:p>
                  </a:txBody>
                  <a:tcPr marL="6755" marR="6755" marT="675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Y-BDR </a:t>
                      </a:r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</a:t>
                      </a:r>
                    </a:p>
                  </a:txBody>
                  <a:tcPr marL="6755" marR="6755" marT="675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7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BDPCM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14,0%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-7,4%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449" marR="17449" marT="17449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7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BMS (</a:t>
                      </a:r>
                      <a:r>
                        <a:rPr lang="fr-FR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cfg</a:t>
                      </a:r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Palette (HEVC)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-23,3%</a:t>
                      </a:r>
                    </a:p>
                  </a:txBody>
                  <a:tcPr marL="11906" marR="11906" marT="11906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13,8%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7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BMS (</a:t>
                      </a:r>
                      <a:r>
                        <a:rPr lang="fr-FR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cfg</a:t>
                      </a:r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IBC (HEVC)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-35,2%</a:t>
                      </a:r>
                    </a:p>
                  </a:txBody>
                  <a:tcPr marL="11906" marR="11906" marT="11906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25,0%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7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BMS (</a:t>
                      </a:r>
                      <a:r>
                        <a:rPr lang="fr-FR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cfg</a:t>
                      </a:r>
                      <a:r>
                        <a:rPr lang="fr-FR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 + Palette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-28,9%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164%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18,4%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7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Palette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+BDCPM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7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IBC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+BDCPM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-1,1%</a:t>
                      </a: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-1.1%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868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Performance </a:t>
            </a:r>
            <a:r>
              <a:rPr lang="fr-FR" dirty="0" err="1" smtClean="0"/>
              <a:t>comparisons</a:t>
            </a:r>
            <a:r>
              <a:rPr lang="fr-FR" dirty="0" smtClean="0"/>
              <a:t> </a:t>
            </a:r>
            <a:r>
              <a:rPr lang="fr-FR" dirty="0" err="1" smtClean="0"/>
              <a:t>against</a:t>
            </a:r>
            <a:r>
              <a:rPr lang="fr-FR" dirty="0" smtClean="0"/>
              <a:t> CPR(1CTU) + Palette (CE15.1)</a:t>
            </a:r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743697"/>
              </p:ext>
            </p:extLst>
          </p:nvPr>
        </p:nvGraphicFramePr>
        <p:xfrm>
          <a:off x="1403648" y="791295"/>
          <a:ext cx="2880320" cy="1082351"/>
        </p:xfrm>
        <a:graphic>
          <a:graphicData uri="http://schemas.openxmlformats.org/drawingml/2006/table">
            <a:tbl>
              <a:tblPr/>
              <a:tblGrid>
                <a:gridCol w="450050"/>
                <a:gridCol w="720080"/>
                <a:gridCol w="540060"/>
                <a:gridCol w="540060"/>
                <a:gridCol w="630070"/>
              </a:tblGrid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-1,89%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-1,22%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-15,60%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-9,14%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-8,62%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-26,25%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-33,37%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74%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-15,70%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14,0%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1875"/>
              </p:ext>
            </p:extLst>
          </p:nvPr>
        </p:nvGraphicFramePr>
        <p:xfrm>
          <a:off x="1403648" y="2672719"/>
          <a:ext cx="2880320" cy="1097200"/>
        </p:xfrm>
        <a:graphic>
          <a:graphicData uri="http://schemas.openxmlformats.org/drawingml/2006/table">
            <a:tbl>
              <a:tblPr/>
              <a:tblGrid>
                <a:gridCol w="450050"/>
                <a:gridCol w="720080"/>
                <a:gridCol w="540060"/>
                <a:gridCol w="540060"/>
                <a:gridCol w="630070"/>
              </a:tblGrid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-2,75%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AOV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-37,81%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-32,45%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Desktop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-54,93%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14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Console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-54,78%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-30,94%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-28,9%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164%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899592" y="555526"/>
            <a:ext cx="26164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VTM, Test BDPCM</a:t>
            </a:r>
            <a:endParaRPr lang="fr-FR" sz="1400" dirty="0"/>
          </a:p>
        </p:txBody>
      </p:sp>
      <p:sp>
        <p:nvSpPr>
          <p:cNvPr id="13" name="Rectangle 12"/>
          <p:cNvSpPr/>
          <p:nvPr/>
        </p:nvSpPr>
        <p:spPr>
          <a:xfrm>
            <a:off x="899592" y="2427734"/>
            <a:ext cx="46041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BMS, Test CPR (1CTU) + Palette CE15.1 *  </a:t>
            </a:r>
            <a:endParaRPr lang="fr-FR" sz="1400" dirty="0"/>
          </a:p>
        </p:txBody>
      </p:sp>
      <p:sp>
        <p:nvSpPr>
          <p:cNvPr id="8" name="Rectangle 7"/>
          <p:cNvSpPr/>
          <p:nvPr/>
        </p:nvSpPr>
        <p:spPr>
          <a:xfrm>
            <a:off x="899592" y="4083918"/>
            <a:ext cx="67826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smtClean="0"/>
              <a:t>* </a:t>
            </a:r>
            <a:r>
              <a:rPr lang="fr-FR" sz="1400" dirty="0" err="1" smtClean="0"/>
              <a:t>Combination</a:t>
            </a:r>
            <a:r>
              <a:rPr lang="fr-FR" sz="1400" dirty="0" smtClean="0"/>
              <a:t> </a:t>
            </a:r>
            <a:r>
              <a:rPr lang="fr-FR" sz="1400" dirty="0" err="1" smtClean="0"/>
              <a:t>provided</a:t>
            </a:r>
            <a:r>
              <a:rPr lang="fr-FR" sz="1400" dirty="0" smtClean="0"/>
              <a:t> by </a:t>
            </a:r>
            <a:r>
              <a:rPr lang="fr-FR" sz="1400" dirty="0" err="1" smtClean="0"/>
              <a:t>Qualcomm</a:t>
            </a:r>
            <a:r>
              <a:rPr lang="fr-FR" sz="1400" dirty="0" smtClean="0"/>
              <a:t> and </a:t>
            </a:r>
            <a:r>
              <a:rPr lang="fr-FR" sz="1400" dirty="0" err="1" smtClean="0"/>
              <a:t>Alibaba</a:t>
            </a:r>
            <a:r>
              <a:rPr lang="fr-FR" sz="1400" dirty="0" smtClean="0"/>
              <a:t> to CE15 participants  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435692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We</a:t>
            </a:r>
            <a:r>
              <a:rPr lang="fr-FR" dirty="0" smtClean="0"/>
              <a:t> propose a « new » </a:t>
            </a:r>
            <a:r>
              <a:rPr lang="fr-FR" dirty="0" err="1" smtClean="0"/>
              <a:t>method</a:t>
            </a:r>
            <a:r>
              <a:rPr lang="fr-FR" dirty="0" smtClean="0"/>
              <a:t> to encode a block</a:t>
            </a:r>
          </a:p>
          <a:p>
            <a:pPr lvl="1"/>
            <a:r>
              <a:rPr lang="fr-FR" dirty="0" smtClean="0"/>
              <a:t>Block-DPCM (or BDPCM) </a:t>
            </a:r>
            <a:r>
              <a:rPr lang="fr-FR" dirty="0" err="1" smtClean="0"/>
              <a:t>consists</a:t>
            </a:r>
            <a:r>
              <a:rPr lang="fr-FR" dirty="0" smtClean="0"/>
              <a:t> of a </a:t>
            </a:r>
            <a:r>
              <a:rPr lang="fr-FR" dirty="0" err="1" smtClean="0"/>
              <a:t>straighforward</a:t>
            </a:r>
            <a:r>
              <a:rPr lang="fr-FR" dirty="0" smtClean="0"/>
              <a:t> DPCM at CU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1"/>
            <a:endParaRPr lang="fr-FR" dirty="0" smtClean="0"/>
          </a:p>
          <a:p>
            <a:r>
              <a:rPr lang="fr-FR" dirty="0" err="1" smtClean="0"/>
              <a:t>Fast</a:t>
            </a:r>
            <a:r>
              <a:rPr lang="fr-FR" dirty="0" smtClean="0"/>
              <a:t> </a:t>
            </a:r>
            <a:r>
              <a:rPr lang="fr-FR" dirty="0" err="1" smtClean="0"/>
              <a:t>encoding</a:t>
            </a:r>
            <a:r>
              <a:rPr lang="fr-FR" dirty="0" smtClean="0"/>
              <a:t> of </a:t>
            </a:r>
            <a:r>
              <a:rPr lang="fr-FR" dirty="0" err="1" smtClean="0"/>
              <a:t>Screen</a:t>
            </a:r>
            <a:r>
              <a:rPr lang="fr-FR" dirty="0" smtClean="0"/>
              <a:t> Content</a:t>
            </a:r>
          </a:p>
          <a:p>
            <a:pPr lvl="1"/>
            <a:r>
              <a:rPr lang="fr-FR" dirty="0" err="1" smtClean="0"/>
              <a:t>Typical</a:t>
            </a:r>
            <a:r>
              <a:rPr lang="fr-FR" dirty="0" smtClean="0"/>
              <a:t> use case: </a:t>
            </a:r>
            <a:r>
              <a:rPr lang="fr-FR" dirty="0" err="1" smtClean="0"/>
              <a:t>eSport</a:t>
            </a:r>
            <a:r>
              <a:rPr lang="fr-FR" dirty="0" smtClean="0"/>
              <a:t> (</a:t>
            </a:r>
            <a:r>
              <a:rPr lang="fr-FR" dirty="0" err="1" smtClean="0"/>
              <a:t>Live+SCC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704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718418"/>
            <a:ext cx="8515350" cy="3365500"/>
          </a:xfrm>
        </p:spPr>
        <p:txBody>
          <a:bodyPr/>
          <a:lstStyle/>
          <a:p>
            <a:r>
              <a:rPr lang="fr-FR" dirty="0" err="1" smtClean="0"/>
              <a:t>Signalling</a:t>
            </a:r>
            <a:endParaRPr lang="fr-FR" dirty="0" smtClean="0"/>
          </a:p>
          <a:p>
            <a:pPr lvl="1"/>
            <a:r>
              <a:rPr lang="fr-FR" dirty="0" smtClean="0"/>
              <a:t>For </a:t>
            </a:r>
            <a:r>
              <a:rPr lang="fr-FR" dirty="0" err="1" smtClean="0"/>
              <a:t>each</a:t>
            </a:r>
            <a:r>
              <a:rPr lang="fr-FR" dirty="0" smtClean="0"/>
              <a:t> Intra </a:t>
            </a:r>
            <a:r>
              <a:rPr lang="fr-FR" dirty="0" err="1"/>
              <a:t>l</a:t>
            </a:r>
            <a:r>
              <a:rPr lang="fr-FR" dirty="0" err="1" smtClean="0"/>
              <a:t>uma</a:t>
            </a:r>
            <a:r>
              <a:rPr lang="fr-FR" dirty="0" smtClean="0"/>
              <a:t> block </a:t>
            </a:r>
            <a:r>
              <a:rPr lang="fr-FR" dirty="0" err="1" smtClean="0"/>
              <a:t>smaller</a:t>
            </a:r>
            <a:r>
              <a:rPr lang="fr-FR" dirty="0" smtClean="0"/>
              <a:t> </a:t>
            </a:r>
            <a:r>
              <a:rPr lang="fr-FR" dirty="0" err="1" smtClean="0"/>
              <a:t>than</a:t>
            </a:r>
            <a:r>
              <a:rPr lang="fr-FR" dirty="0" smtClean="0"/>
              <a:t> 32x32 (inclusive) a </a:t>
            </a:r>
            <a:r>
              <a:rPr lang="fr-FR" b="1" dirty="0" err="1" smtClean="0"/>
              <a:t>bdpcm_flag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coded</a:t>
            </a:r>
            <a:r>
              <a:rPr lang="fr-FR" dirty="0" smtClean="0"/>
              <a:t> </a:t>
            </a:r>
            <a:r>
              <a:rPr lang="fr-FR" dirty="0" err="1" smtClean="0"/>
              <a:t>indicating</a:t>
            </a:r>
            <a:r>
              <a:rPr lang="fr-FR" dirty="0" smtClean="0"/>
              <a:t> the use of BDPCM</a:t>
            </a:r>
          </a:p>
          <a:p>
            <a:endParaRPr lang="fr-FR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Principle</a:t>
            </a:r>
            <a:endParaRPr lang="fr-FR" dirty="0"/>
          </a:p>
        </p:txBody>
      </p:sp>
      <p:grpSp>
        <p:nvGrpSpPr>
          <p:cNvPr id="89" name="Groupe 88"/>
          <p:cNvGrpSpPr/>
          <p:nvPr/>
        </p:nvGrpSpPr>
        <p:grpSpPr>
          <a:xfrm>
            <a:off x="755576" y="1564218"/>
            <a:ext cx="2592288" cy="2807732"/>
            <a:chOff x="755576" y="1564218"/>
            <a:chExt cx="2592288" cy="2807732"/>
          </a:xfrm>
        </p:grpSpPr>
        <p:sp>
          <p:nvSpPr>
            <p:cNvPr id="14" name="Rectangle 13"/>
            <p:cNvSpPr/>
            <p:nvPr/>
          </p:nvSpPr>
          <p:spPr>
            <a:xfrm>
              <a:off x="1043608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331640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619672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907704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195736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483768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771800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059832" y="206769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043608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331640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619672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600" b="1" dirty="0" smtClean="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907704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600" b="1" dirty="0" smtClean="0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195736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483768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771800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059832" y="235572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043608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331640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619672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600" b="1" dirty="0" smtClean="0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907704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600" dirty="0" smtClean="0">
                  <a:solidFill>
                    <a:srgbClr val="000000"/>
                  </a:solidFill>
                </a:rPr>
                <a:t>X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195736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483768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771800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059832" y="264375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043608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331640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619672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907704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195736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483768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771800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059832" y="2931790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043608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331640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619672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907704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195736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483768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2771800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3059832" y="3219822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043608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331640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619672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907704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2195736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2483768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771800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059832" y="3507854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1043608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331640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619672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907704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2195736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2483768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2771800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3059832" y="3795886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1043608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331640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619672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907704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2195736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2483768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2771800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3059832" y="4083918"/>
              <a:ext cx="288032" cy="288032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755576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043608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331640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619672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907704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195736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483768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771800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59832" y="177966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55576" y="2067694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55576" y="2355726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55576" y="2643758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755576" y="2931790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55576" y="3219822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755576" y="3507854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55576" y="3795886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755576" y="4083918"/>
              <a:ext cx="288032" cy="288032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16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ZoneTexte 84"/>
            <p:cNvSpPr txBox="1"/>
            <p:nvPr/>
          </p:nvSpPr>
          <p:spPr>
            <a:xfrm>
              <a:off x="971600" y="1564218"/>
              <a:ext cx="2253822" cy="215444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r>
                <a:rPr lang="fr-FR" sz="1400" dirty="0" err="1" smtClean="0"/>
                <a:t>Unfiltered</a:t>
              </a:r>
              <a:r>
                <a:rPr lang="fr-FR" sz="1400" dirty="0" smtClean="0"/>
                <a:t> </a:t>
              </a:r>
              <a:r>
                <a:rPr lang="fr-FR" sz="1400" dirty="0" err="1" smtClean="0"/>
                <a:t>reference</a:t>
              </a:r>
              <a:r>
                <a:rPr lang="fr-FR" sz="1400" dirty="0" smtClean="0"/>
                <a:t> pixels</a:t>
              </a:r>
            </a:p>
          </p:txBody>
        </p:sp>
      </p:grpSp>
      <p:sp>
        <p:nvSpPr>
          <p:cNvPr id="87" name="ZoneTexte 86"/>
          <p:cNvSpPr txBox="1"/>
          <p:nvPr/>
        </p:nvSpPr>
        <p:spPr>
          <a:xfrm>
            <a:off x="4283969" y="1779662"/>
            <a:ext cx="4608512" cy="344709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hangingPunct="0"/>
            <a:r>
              <a:rPr lang="en-CA" sz="1400" dirty="0" smtClean="0"/>
              <a:t>Prediction (from JPEG-LS):     </a:t>
            </a:r>
            <a:r>
              <a:rPr lang="en-CA" sz="1400" dirty="0"/>
              <a:t>	</a:t>
            </a:r>
            <a:endParaRPr lang="en-CA" sz="1400" dirty="0" smtClean="0"/>
          </a:p>
          <a:p>
            <a:pPr hangingPunct="0"/>
            <a:r>
              <a:rPr lang="en-CA" sz="1400" dirty="0"/>
              <a:t>	</a:t>
            </a:r>
            <a:r>
              <a:rPr lang="en-CA" sz="1400" dirty="0" smtClean="0"/>
              <a:t>	min(A,B</a:t>
            </a:r>
            <a:r>
              <a:rPr lang="en-CA" sz="1400" dirty="0"/>
              <a:t>) if </a:t>
            </a:r>
            <a:r>
              <a:rPr lang="en-CA" sz="1400" dirty="0" err="1"/>
              <a:t>C≥max</a:t>
            </a:r>
            <a:r>
              <a:rPr lang="en-CA" sz="1400" dirty="0"/>
              <a:t>(A,B)</a:t>
            </a:r>
            <a:endParaRPr lang="fr-FR" sz="1400" dirty="0"/>
          </a:p>
          <a:p>
            <a:pPr hangingPunct="0"/>
            <a:r>
              <a:rPr lang="en-CA" sz="1400" dirty="0"/>
              <a:t>	 </a:t>
            </a:r>
            <a:r>
              <a:rPr lang="en-CA" sz="1400" dirty="0" smtClean="0"/>
              <a:t>   P(X</a:t>
            </a:r>
            <a:r>
              <a:rPr lang="en-CA" sz="1400" dirty="0"/>
              <a:t>) = </a:t>
            </a:r>
            <a:r>
              <a:rPr lang="en-CA" sz="1400" dirty="0" smtClean="0"/>
              <a:t>	max(A,B</a:t>
            </a:r>
            <a:r>
              <a:rPr lang="en-CA" sz="1400" dirty="0"/>
              <a:t>) if </a:t>
            </a:r>
            <a:r>
              <a:rPr lang="en-CA" sz="1400" dirty="0" err="1"/>
              <a:t>C≤min</a:t>
            </a:r>
            <a:r>
              <a:rPr lang="en-CA" sz="1400" dirty="0"/>
              <a:t>(A,B)</a:t>
            </a:r>
            <a:endParaRPr lang="fr-FR" sz="1400" dirty="0"/>
          </a:p>
          <a:p>
            <a:pPr hangingPunct="0"/>
            <a:r>
              <a:rPr lang="en-CA" sz="1400" dirty="0"/>
              <a:t>	</a:t>
            </a:r>
            <a:r>
              <a:rPr lang="en-CA" sz="1400" dirty="0" smtClean="0"/>
              <a:t>	A+B-C otherwise</a:t>
            </a:r>
          </a:p>
          <a:p>
            <a:pPr hangingPunct="0"/>
            <a:endParaRPr lang="en-CA" sz="1400" dirty="0" smtClean="0"/>
          </a:p>
          <a:p>
            <a:pPr hangingPunct="0"/>
            <a:r>
              <a:rPr lang="en-CA" sz="1400" b="1" dirty="0" smtClean="0"/>
              <a:t>Quantization</a:t>
            </a:r>
            <a:r>
              <a:rPr lang="en-CA" sz="1400" dirty="0" smtClean="0"/>
              <a:t>:</a:t>
            </a:r>
          </a:p>
          <a:p>
            <a:pPr hangingPunct="0"/>
            <a:r>
              <a:rPr lang="en-CA" sz="1400" dirty="0" smtClean="0"/>
              <a:t>X-P(X) quantized with the regular </a:t>
            </a:r>
            <a:r>
              <a:rPr lang="en-CA" sz="1400" dirty="0" err="1" smtClean="0"/>
              <a:t>quantizer</a:t>
            </a:r>
            <a:r>
              <a:rPr lang="en-CA" sz="1400" dirty="0" smtClean="0"/>
              <a:t> (similar to Transform Skip)</a:t>
            </a:r>
          </a:p>
          <a:p>
            <a:pPr hangingPunct="0"/>
            <a:endParaRPr lang="en-CA" sz="1400" dirty="0"/>
          </a:p>
          <a:p>
            <a:pPr hangingPunct="0"/>
            <a:r>
              <a:rPr lang="fr-FR" sz="1400" b="1" dirty="0" err="1" smtClean="0"/>
              <a:t>Residual</a:t>
            </a:r>
            <a:r>
              <a:rPr lang="fr-FR" sz="1400" b="1" dirty="0" smtClean="0"/>
              <a:t> </a:t>
            </a:r>
            <a:r>
              <a:rPr lang="fr-FR" sz="1400" b="1" dirty="0" err="1" smtClean="0"/>
              <a:t>coding</a:t>
            </a:r>
            <a:r>
              <a:rPr lang="fr-FR" sz="1400" b="1" dirty="0" smtClean="0"/>
              <a:t>: </a:t>
            </a:r>
          </a:p>
          <a:p>
            <a:pPr hangingPunct="0"/>
            <a:r>
              <a:rPr lang="fr-FR" sz="1400" dirty="0" smtClean="0"/>
              <a:t>CBF</a:t>
            </a:r>
          </a:p>
          <a:p>
            <a:pPr hangingPunct="0"/>
            <a:r>
              <a:rPr lang="fr-FR" sz="1400" dirty="0" err="1" smtClean="0"/>
              <a:t>Unary</a:t>
            </a:r>
            <a:r>
              <a:rPr lang="fr-FR" sz="1400" dirty="0" smtClean="0"/>
              <a:t> </a:t>
            </a:r>
            <a:r>
              <a:rPr lang="fr-FR" sz="1400" dirty="0" err="1" smtClean="0"/>
              <a:t>binarization</a:t>
            </a:r>
            <a:endParaRPr lang="fr-FR" sz="1400" dirty="0" smtClean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400" dirty="0" smtClean="0"/>
              <a:t>3 </a:t>
            </a:r>
            <a:r>
              <a:rPr lang="fr-FR" sz="1400" dirty="0" err="1" smtClean="0"/>
              <a:t>contexts</a:t>
            </a:r>
            <a:r>
              <a:rPr lang="fr-FR" sz="1400" dirty="0" smtClean="0"/>
              <a:t> for the first bit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400" dirty="0" smtClean="0"/>
              <a:t>1 </a:t>
            </a:r>
            <a:r>
              <a:rPr lang="fr-FR" sz="1400" dirty="0" err="1" smtClean="0"/>
              <a:t>context</a:t>
            </a:r>
            <a:r>
              <a:rPr lang="fr-FR" sz="1400" dirty="0" smtClean="0"/>
              <a:t> for </a:t>
            </a:r>
            <a:r>
              <a:rPr lang="fr-FR" sz="1400" dirty="0" err="1" smtClean="0"/>
              <a:t>each</a:t>
            </a:r>
            <a:r>
              <a:rPr lang="fr-FR" sz="1400" dirty="0" smtClean="0"/>
              <a:t> bit </a:t>
            </a:r>
            <a:r>
              <a:rPr lang="fr-FR" sz="1400" dirty="0" err="1" smtClean="0"/>
              <a:t>from</a:t>
            </a:r>
            <a:r>
              <a:rPr lang="fr-FR" sz="1400" dirty="0" smtClean="0"/>
              <a:t> 2nd to 13th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400" dirty="0" smtClean="0"/>
              <a:t>1 </a:t>
            </a:r>
            <a:r>
              <a:rPr lang="fr-FR" sz="1400" dirty="0" err="1" smtClean="0"/>
              <a:t>context</a:t>
            </a:r>
            <a:r>
              <a:rPr lang="fr-FR" sz="1400" dirty="0" smtClean="0"/>
              <a:t> for </a:t>
            </a:r>
            <a:r>
              <a:rPr lang="fr-FR" sz="1400" dirty="0" err="1" smtClean="0"/>
              <a:t>remaining</a:t>
            </a:r>
            <a:r>
              <a:rPr lang="fr-FR" sz="1400" dirty="0" smtClean="0"/>
              <a:t> bits</a:t>
            </a:r>
            <a:endParaRPr lang="fr-FR" sz="1400" dirty="0"/>
          </a:p>
          <a:p>
            <a:endParaRPr lang="fr-FR" sz="1400" dirty="0" err="1" smtClean="0"/>
          </a:p>
        </p:txBody>
      </p:sp>
      <p:sp>
        <p:nvSpPr>
          <p:cNvPr id="86" name="Accolade ouvrante 85"/>
          <p:cNvSpPr/>
          <p:nvPr/>
        </p:nvSpPr>
        <p:spPr>
          <a:xfrm>
            <a:off x="6006685" y="2067694"/>
            <a:ext cx="72008" cy="504056"/>
          </a:xfrm>
          <a:prstGeom prst="leftBrace">
            <a:avLst/>
          </a:prstGeom>
          <a:ln w="15875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Flèche droite 87"/>
          <p:cNvSpPr/>
          <p:nvPr/>
        </p:nvSpPr>
        <p:spPr>
          <a:xfrm flipH="1">
            <a:off x="3563888" y="2499742"/>
            <a:ext cx="504056" cy="936104"/>
          </a:xfrm>
          <a:prstGeom prst="right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83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86" grpId="0" animBg="1"/>
      <p:bldP spid="8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Performance of BDPCM on SCC</a:t>
            </a:r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528168"/>
              </p:ext>
            </p:extLst>
          </p:nvPr>
        </p:nvGraphicFramePr>
        <p:xfrm>
          <a:off x="251519" y="2924398"/>
          <a:ext cx="4221493" cy="1591567"/>
        </p:xfrm>
        <a:graphic>
          <a:graphicData uri="http://schemas.openxmlformats.org/drawingml/2006/table">
            <a:tbl>
              <a:tblPr/>
              <a:tblGrid>
                <a:gridCol w="659609"/>
                <a:gridCol w="1055373"/>
                <a:gridCol w="791530"/>
                <a:gridCol w="791530"/>
                <a:gridCol w="923451"/>
              </a:tblGrid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-1,89%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-1,22%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-15,60%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-9,14%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-8,62%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-26,25%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-33,37%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74%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-15,70%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72%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89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-14,0%</a:t>
                      </a: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82%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Espace réservé du contenu 1"/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</p:spPr>
        <p:txBody>
          <a:bodyPr/>
          <a:lstStyle/>
          <a:p>
            <a:r>
              <a:rPr lang="fr-FR" dirty="0" err="1" smtClean="0"/>
              <a:t>Tested</a:t>
            </a:r>
            <a:r>
              <a:rPr lang="fr-FR" dirty="0" smtClean="0"/>
              <a:t> configurations</a:t>
            </a:r>
          </a:p>
          <a:p>
            <a:pPr lvl="1"/>
            <a:r>
              <a:rPr lang="fr-FR" dirty="0" smtClean="0"/>
              <a:t>All Intra and </a:t>
            </a:r>
            <a:r>
              <a:rPr lang="fr-FR" dirty="0" err="1" smtClean="0"/>
              <a:t>Random</a:t>
            </a:r>
            <a:r>
              <a:rPr lang="fr-FR" dirty="0" smtClean="0"/>
              <a:t> Access</a:t>
            </a:r>
          </a:p>
          <a:p>
            <a:pPr lvl="1"/>
            <a:r>
              <a:rPr lang="fr-FR" dirty="0" smtClean="0"/>
              <a:t>Encoder </a:t>
            </a:r>
            <a:r>
              <a:rPr lang="fr-FR" dirty="0" err="1" smtClean="0"/>
              <a:t>implementation</a:t>
            </a:r>
            <a:endParaRPr lang="fr-FR" dirty="0" smtClean="0"/>
          </a:p>
          <a:p>
            <a:pPr lvl="2"/>
            <a:r>
              <a:rPr lang="fr-FR" dirty="0" smtClean="0"/>
              <a:t>No RDOQ </a:t>
            </a:r>
            <a:r>
              <a:rPr lang="fr-FR" dirty="0" err="1" smtClean="0"/>
              <a:t>inside</a:t>
            </a:r>
            <a:r>
              <a:rPr lang="fr-FR" dirty="0" smtClean="0"/>
              <a:t> BDPCM block (but RDOQ </a:t>
            </a:r>
            <a:r>
              <a:rPr lang="fr-FR" dirty="0" err="1" smtClean="0"/>
              <a:t>is</a:t>
            </a:r>
            <a:r>
              <a:rPr lang="fr-FR" dirty="0" smtClean="0"/>
              <a:t> on for </a:t>
            </a:r>
            <a:r>
              <a:rPr lang="fr-FR" dirty="0" err="1" smtClean="0"/>
              <a:t>regular</a:t>
            </a:r>
            <a:r>
              <a:rPr lang="fr-FR" smtClean="0"/>
              <a:t> blocks</a:t>
            </a:r>
            <a:r>
              <a:rPr lang="fr-FR" dirty="0" smtClean="0"/>
              <a:t>)</a:t>
            </a:r>
          </a:p>
          <a:p>
            <a:pPr marL="0" lvl="2" indent="0">
              <a:buNone/>
            </a:pPr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/>
          </a:p>
          <a:p>
            <a:endParaRPr lang="fr-FR" dirty="0"/>
          </a:p>
          <a:p>
            <a:endParaRPr lang="fr-FR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1331640" y="2355726"/>
            <a:ext cx="2014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400" dirty="0" err="1" smtClean="0"/>
              <a:t>Ref</a:t>
            </a:r>
            <a:r>
              <a:rPr lang="fr-FR" sz="1400" dirty="0" smtClean="0"/>
              <a:t> VTM, Test BDPCM</a:t>
            </a:r>
          </a:p>
          <a:p>
            <a:pPr algn="ctr"/>
            <a:r>
              <a:rPr lang="fr-FR" sz="1400" dirty="0" smtClean="0"/>
              <a:t>All Intra</a:t>
            </a:r>
            <a:endParaRPr lang="fr-FR" sz="1400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976382"/>
              </p:ext>
            </p:extLst>
          </p:nvPr>
        </p:nvGraphicFramePr>
        <p:xfrm>
          <a:off x="4670990" y="2929559"/>
          <a:ext cx="4221490" cy="1604511"/>
        </p:xfrm>
        <a:graphic>
          <a:graphicData uri="http://schemas.openxmlformats.org/drawingml/2006/table">
            <a:tbl>
              <a:tblPr/>
              <a:tblGrid>
                <a:gridCol w="659608"/>
                <a:gridCol w="1055373"/>
                <a:gridCol w="791529"/>
                <a:gridCol w="791529"/>
                <a:gridCol w="923451"/>
              </a:tblGrid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977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-0,6%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-12,8%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-6,5%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-2,4%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-15,6%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-10,0%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02"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-11,2%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</a:p>
                  </a:txBody>
                  <a:tcPr marL="13960" marR="13960" marT="139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89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900" marR="9900" marT="99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-7,4%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  <a:endParaRPr lang="fr-FR" sz="1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7449" marR="17449" marT="174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725763" y="2355726"/>
            <a:ext cx="2014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400" dirty="0" err="1" smtClean="0"/>
              <a:t>Ref</a:t>
            </a:r>
            <a:r>
              <a:rPr lang="fr-FR" sz="1400" dirty="0" smtClean="0"/>
              <a:t> VTM, Test BDPCM</a:t>
            </a:r>
          </a:p>
          <a:p>
            <a:pPr algn="ctr"/>
            <a:r>
              <a:rPr lang="fr-FR" sz="1400" dirty="0" err="1" smtClean="0"/>
              <a:t>Random</a:t>
            </a:r>
            <a:r>
              <a:rPr lang="fr-FR" sz="1400" dirty="0" smtClean="0"/>
              <a:t> Access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27689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Performance </a:t>
            </a:r>
            <a:r>
              <a:rPr lang="fr-FR" dirty="0" err="1" smtClean="0"/>
              <a:t>comparisons</a:t>
            </a:r>
            <a:r>
              <a:rPr lang="fr-FR" dirty="0" smtClean="0"/>
              <a:t> </a:t>
            </a:r>
            <a:r>
              <a:rPr lang="fr-FR" dirty="0" err="1" smtClean="0"/>
              <a:t>against</a:t>
            </a:r>
            <a:r>
              <a:rPr lang="fr-FR" dirty="0" smtClean="0"/>
              <a:t> HEVC SCC </a:t>
            </a:r>
            <a:r>
              <a:rPr lang="fr-FR" dirty="0" err="1" smtClean="0"/>
              <a:t>tools</a:t>
            </a:r>
            <a:r>
              <a:rPr lang="fr-FR" dirty="0" smtClean="0"/>
              <a:t> (All Intra </a:t>
            </a:r>
            <a:r>
              <a:rPr lang="fr-FR" dirty="0" err="1" smtClean="0"/>
              <a:t>only</a:t>
            </a:r>
            <a:r>
              <a:rPr lang="fr-FR" dirty="0" smtClean="0"/>
              <a:t>)</a:t>
            </a:r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343947"/>
              </p:ext>
            </p:extLst>
          </p:nvPr>
        </p:nvGraphicFramePr>
        <p:xfrm>
          <a:off x="1403648" y="791295"/>
          <a:ext cx="2880320" cy="1082351"/>
        </p:xfrm>
        <a:graphic>
          <a:graphicData uri="http://schemas.openxmlformats.org/drawingml/2006/table">
            <a:tbl>
              <a:tblPr/>
              <a:tblGrid>
                <a:gridCol w="450050"/>
                <a:gridCol w="720080"/>
                <a:gridCol w="540060"/>
                <a:gridCol w="540060"/>
                <a:gridCol w="630070"/>
              </a:tblGrid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-1,89%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-1,22%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-15,60%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-9,14%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-8,62%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-26,25%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-33,37%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74%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-15,70%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14,0%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033429"/>
              </p:ext>
            </p:extLst>
          </p:nvPr>
        </p:nvGraphicFramePr>
        <p:xfrm>
          <a:off x="1403648" y="2204834"/>
          <a:ext cx="2880320" cy="1078291"/>
        </p:xfrm>
        <a:graphic>
          <a:graphicData uri="http://schemas.openxmlformats.org/drawingml/2006/table">
            <a:tbl>
              <a:tblPr/>
              <a:tblGrid>
                <a:gridCol w="450050"/>
                <a:gridCol w="720080"/>
                <a:gridCol w="540060"/>
                <a:gridCol w="540060"/>
                <a:gridCol w="630070"/>
              </a:tblGrid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-2,19%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-1,14%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-30,99%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68%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-15,03%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-15,96%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-44,10%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136%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58%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-46,74%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-30,00%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143%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64%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-23,3%</a:t>
                      </a: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126%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81%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802751"/>
              </p:ext>
            </p:extLst>
          </p:nvPr>
        </p:nvGraphicFramePr>
        <p:xfrm>
          <a:off x="1403648" y="3634790"/>
          <a:ext cx="2880320" cy="1097200"/>
        </p:xfrm>
        <a:graphic>
          <a:graphicData uri="http://schemas.openxmlformats.org/drawingml/2006/table">
            <a:tbl>
              <a:tblPr/>
              <a:tblGrid>
                <a:gridCol w="450050"/>
                <a:gridCol w="720080"/>
                <a:gridCol w="540060"/>
                <a:gridCol w="540060"/>
                <a:gridCol w="630070"/>
              </a:tblGrid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-3,31%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161%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-3,29%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-47,13%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-16,62%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198%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-47,97%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152%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-68,61%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130%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73%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14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-60,67%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115%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78%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-33,98%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179%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-35,2%</a:t>
                      </a: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161%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91%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971941"/>
              </p:ext>
            </p:extLst>
          </p:nvPr>
        </p:nvGraphicFramePr>
        <p:xfrm>
          <a:off x="4788024" y="3647357"/>
          <a:ext cx="2880320" cy="1032905"/>
        </p:xfrm>
        <a:graphic>
          <a:graphicData uri="http://schemas.openxmlformats.org/drawingml/2006/table">
            <a:tbl>
              <a:tblPr/>
              <a:tblGrid>
                <a:gridCol w="432048"/>
                <a:gridCol w="720080"/>
                <a:gridCol w="576064"/>
                <a:gridCol w="576064"/>
                <a:gridCol w="576064"/>
              </a:tblGrid>
              <a:tr h="8081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06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-0,53%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1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-0,39%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56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-2,40%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1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-1,86%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-0,10%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69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-1,15%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82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-0,55%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9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-1,55%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95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899592" y="555526"/>
            <a:ext cx="26164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VTM, Test BDPCM</a:t>
            </a:r>
            <a:endParaRPr lang="fr-FR" sz="1400" dirty="0"/>
          </a:p>
        </p:txBody>
      </p:sp>
      <p:sp>
        <p:nvSpPr>
          <p:cNvPr id="12" name="Rectangle 11"/>
          <p:cNvSpPr/>
          <p:nvPr/>
        </p:nvSpPr>
        <p:spPr>
          <a:xfrm>
            <a:off x="899592" y="1971428"/>
            <a:ext cx="35108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BMS, Test Palette </a:t>
            </a:r>
            <a:r>
              <a:rPr lang="fr-FR" sz="1400" dirty="0" err="1" smtClean="0"/>
              <a:t>from</a:t>
            </a:r>
            <a:r>
              <a:rPr lang="fr-FR" sz="1400" dirty="0" smtClean="0"/>
              <a:t> HEVC</a:t>
            </a:r>
            <a:endParaRPr lang="fr-FR" sz="1400" dirty="0"/>
          </a:p>
        </p:txBody>
      </p:sp>
      <p:sp>
        <p:nvSpPr>
          <p:cNvPr id="13" name="Rectangle 12"/>
          <p:cNvSpPr/>
          <p:nvPr/>
        </p:nvSpPr>
        <p:spPr>
          <a:xfrm>
            <a:off x="899592" y="3389805"/>
            <a:ext cx="32239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BMS, Test IBC </a:t>
            </a:r>
            <a:r>
              <a:rPr lang="fr-FR" sz="1400" dirty="0" err="1" smtClean="0"/>
              <a:t>from</a:t>
            </a:r>
            <a:r>
              <a:rPr lang="fr-FR" sz="1400" dirty="0" smtClean="0"/>
              <a:t> HEVC</a:t>
            </a:r>
            <a:endParaRPr lang="fr-FR" sz="1400" dirty="0"/>
          </a:p>
        </p:txBody>
      </p:sp>
      <p:sp>
        <p:nvSpPr>
          <p:cNvPr id="14" name="Rectangle 13"/>
          <p:cNvSpPr/>
          <p:nvPr/>
        </p:nvSpPr>
        <p:spPr>
          <a:xfrm>
            <a:off x="4247928" y="1971427"/>
            <a:ext cx="35365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Palette, Test </a:t>
            </a:r>
            <a:r>
              <a:rPr lang="fr-FR" sz="1400" dirty="0" err="1" smtClean="0"/>
              <a:t>Palette+BDPCM</a:t>
            </a:r>
            <a:endParaRPr lang="fr-FR" sz="1400" dirty="0"/>
          </a:p>
        </p:txBody>
      </p:sp>
      <p:sp>
        <p:nvSpPr>
          <p:cNvPr id="15" name="Rectangle 14"/>
          <p:cNvSpPr/>
          <p:nvPr/>
        </p:nvSpPr>
        <p:spPr>
          <a:xfrm>
            <a:off x="4245739" y="3411588"/>
            <a:ext cx="29626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IBC, Test IBC+BDPCM</a:t>
            </a:r>
            <a:endParaRPr lang="fr-FR" sz="1400" dirty="0"/>
          </a:p>
        </p:txBody>
      </p:sp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483689"/>
              </p:ext>
            </p:extLst>
          </p:nvPr>
        </p:nvGraphicFramePr>
        <p:xfrm>
          <a:off x="4788024" y="2207197"/>
          <a:ext cx="2880320" cy="1133056"/>
        </p:xfrm>
        <a:graphic>
          <a:graphicData uri="http://schemas.openxmlformats.org/drawingml/2006/table">
            <a:tbl>
              <a:tblPr/>
              <a:tblGrid>
                <a:gridCol w="432048"/>
                <a:gridCol w="720080"/>
                <a:gridCol w="576064"/>
                <a:gridCol w="576064"/>
                <a:gridCol w="576064"/>
              </a:tblGrid>
              <a:tr h="8081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5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-0,65%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1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56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1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71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492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-0,91%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-1,08%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21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54" marR="4754" marT="47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-1,31%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4754" marR="4754" marT="47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21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1,2%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604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Performance </a:t>
            </a:r>
            <a:r>
              <a:rPr lang="fr-FR" dirty="0" err="1" smtClean="0"/>
              <a:t>comparisons</a:t>
            </a:r>
            <a:r>
              <a:rPr lang="fr-FR" dirty="0" smtClean="0"/>
              <a:t> </a:t>
            </a:r>
            <a:r>
              <a:rPr lang="fr-FR" dirty="0" err="1" smtClean="0"/>
              <a:t>against</a:t>
            </a:r>
            <a:r>
              <a:rPr lang="fr-FR" dirty="0" smtClean="0"/>
              <a:t> </a:t>
            </a:r>
            <a:r>
              <a:rPr lang="fr-FR" dirty="0" err="1" smtClean="0"/>
              <a:t>current</a:t>
            </a:r>
            <a:r>
              <a:rPr lang="fr-FR" dirty="0" smtClean="0"/>
              <a:t> CPR (All Intra </a:t>
            </a:r>
            <a:r>
              <a:rPr lang="fr-FR" dirty="0" err="1" smtClean="0"/>
              <a:t>only</a:t>
            </a:r>
            <a:r>
              <a:rPr lang="fr-FR" dirty="0" smtClean="0"/>
              <a:t>)</a:t>
            </a:r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558591"/>
              </p:ext>
            </p:extLst>
          </p:nvPr>
        </p:nvGraphicFramePr>
        <p:xfrm>
          <a:off x="1403648" y="841327"/>
          <a:ext cx="2880320" cy="1082351"/>
        </p:xfrm>
        <a:graphic>
          <a:graphicData uri="http://schemas.openxmlformats.org/drawingml/2006/table">
            <a:tbl>
              <a:tblPr/>
              <a:tblGrid>
                <a:gridCol w="450050"/>
                <a:gridCol w="720080"/>
                <a:gridCol w="540060"/>
                <a:gridCol w="540060"/>
                <a:gridCol w="630070"/>
              </a:tblGrid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-1,89%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ArenaOfValor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-1,22%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-15,60%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-9,14%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flyingGraphics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-8,62%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sc_desktop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-26,25%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sc_console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-33,37%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74%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-15,70%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72%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14,0%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899592" y="555526"/>
            <a:ext cx="26164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VTM, Test BDPCM</a:t>
            </a:r>
            <a:endParaRPr lang="fr-FR" sz="1400" dirty="0"/>
          </a:p>
        </p:txBody>
      </p:sp>
      <p:sp>
        <p:nvSpPr>
          <p:cNvPr id="13" name="Rectangle 12"/>
          <p:cNvSpPr/>
          <p:nvPr/>
        </p:nvSpPr>
        <p:spPr>
          <a:xfrm>
            <a:off x="899592" y="2427734"/>
            <a:ext cx="31005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fr-FR" sz="1400" dirty="0" err="1" smtClean="0"/>
              <a:t>Ref</a:t>
            </a:r>
            <a:r>
              <a:rPr lang="fr-FR" sz="1400" dirty="0" smtClean="0"/>
              <a:t> BMS, Test CPR (1CTU)  </a:t>
            </a:r>
            <a:endParaRPr lang="fr-FR" sz="1400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571300"/>
              </p:ext>
            </p:extLst>
          </p:nvPr>
        </p:nvGraphicFramePr>
        <p:xfrm>
          <a:off x="1378949" y="2715766"/>
          <a:ext cx="2880320" cy="1097200"/>
        </p:xfrm>
        <a:graphic>
          <a:graphicData uri="http://schemas.openxmlformats.org/drawingml/2006/table">
            <a:tbl>
              <a:tblPr/>
              <a:tblGrid>
                <a:gridCol w="450050"/>
                <a:gridCol w="720080"/>
                <a:gridCol w="540060"/>
                <a:gridCol w="540060"/>
                <a:gridCol w="630070"/>
              </a:tblGrid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Sequence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BDR change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EncT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 DecT</a:t>
                      </a:r>
                    </a:p>
                  </a:txBody>
                  <a:tcPr marL="5943" marR="5943" marT="59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ClassF</a:t>
                      </a:r>
                      <a:endParaRPr lang="fr-FR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BasketballDrillText</a:t>
                      </a:r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-2,33%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AOV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SlideEditing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-32,25%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93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SlideShow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-9,77%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FlyingGraphic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-30,02%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Desktop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-48,12%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14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Console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-46,72%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05"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ChineseEditing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-21,14%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943" marR="5943" marT="59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404" marR="5404" marT="5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-24,0%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152%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906" marR="11906" marT="11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108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Natural Content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Performance of </a:t>
            </a:r>
            <a:r>
              <a:rPr lang="fr-FR" dirty="0" smtClean="0"/>
              <a:t>BDPCM</a:t>
            </a:r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486940"/>
              </p:ext>
            </p:extLst>
          </p:nvPr>
        </p:nvGraphicFramePr>
        <p:xfrm>
          <a:off x="2123728" y="1995686"/>
          <a:ext cx="4032448" cy="1440384"/>
        </p:xfrm>
        <a:graphic>
          <a:graphicData uri="http://schemas.openxmlformats.org/drawingml/2006/table">
            <a:tbl>
              <a:tblPr/>
              <a:tblGrid>
                <a:gridCol w="720080"/>
                <a:gridCol w="1152128"/>
                <a:gridCol w="1080120"/>
                <a:gridCol w="1080120"/>
              </a:tblGrid>
              <a:tr h="2859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755" marR="6755" marT="6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Y-BDR </a:t>
                      </a:r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</a:t>
                      </a: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fr-FR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755" marR="6755" marT="6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9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A1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A2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1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B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1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C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1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D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-0,5%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16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F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059832" y="1347614"/>
            <a:ext cx="2014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400" dirty="0" err="1" smtClean="0"/>
              <a:t>Ref</a:t>
            </a:r>
            <a:r>
              <a:rPr lang="fr-FR" sz="1400" dirty="0" smtClean="0"/>
              <a:t> VTM, Test BDPCM</a:t>
            </a:r>
          </a:p>
          <a:p>
            <a:pPr algn="ctr"/>
            <a:r>
              <a:rPr lang="fr-FR" sz="1400" dirty="0" smtClean="0"/>
              <a:t>All Intra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65456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Suggest</a:t>
            </a:r>
            <a:r>
              <a:rPr lang="fr-FR" dirty="0" smtClean="0"/>
              <a:t> to </a:t>
            </a:r>
            <a:r>
              <a:rPr lang="fr-FR" dirty="0" err="1" smtClean="0"/>
              <a:t>adopt</a:t>
            </a:r>
            <a:r>
              <a:rPr lang="fr-FR" dirty="0" smtClean="0"/>
              <a:t> Block-DPCM</a:t>
            </a:r>
          </a:p>
          <a:p>
            <a:pPr lvl="1"/>
            <a:r>
              <a:rPr lang="fr-FR" dirty="0" err="1" smtClean="0"/>
              <a:t>Combination</a:t>
            </a:r>
            <a:r>
              <a:rPr lang="fr-FR" dirty="0" smtClean="0"/>
              <a:t> of </a:t>
            </a:r>
            <a:r>
              <a:rPr lang="fr-FR" dirty="0" err="1" smtClean="0"/>
              <a:t>well</a:t>
            </a:r>
            <a:r>
              <a:rPr lang="fr-FR" dirty="0" smtClean="0"/>
              <a:t> </a:t>
            </a:r>
            <a:r>
              <a:rPr lang="fr-FR" dirty="0" err="1" smtClean="0"/>
              <a:t>known</a:t>
            </a:r>
            <a:r>
              <a:rPr lang="fr-FR" dirty="0" smtClean="0"/>
              <a:t> </a:t>
            </a:r>
            <a:r>
              <a:rPr lang="fr-FR" dirty="0" err="1" smtClean="0"/>
              <a:t>tools</a:t>
            </a:r>
            <a:endParaRPr lang="fr-FR" dirty="0" smtClean="0"/>
          </a:p>
          <a:p>
            <a:pPr lvl="1"/>
            <a:r>
              <a:rPr lang="fr-FR" dirty="0" err="1" smtClean="0"/>
              <a:t>Provides</a:t>
            </a:r>
            <a:r>
              <a:rPr lang="fr-FR" dirty="0" smtClean="0"/>
              <a:t> </a:t>
            </a:r>
            <a:r>
              <a:rPr lang="fr-FR" dirty="0" err="1" smtClean="0"/>
              <a:t>substantial</a:t>
            </a:r>
            <a:r>
              <a:rPr lang="fr-FR" dirty="0" smtClean="0"/>
              <a:t> gains </a:t>
            </a:r>
            <a:r>
              <a:rPr lang="fr-FR" dirty="0"/>
              <a:t>o</a:t>
            </a:r>
            <a:r>
              <a:rPr lang="fr-FR" dirty="0" smtClean="0"/>
              <a:t>n </a:t>
            </a:r>
            <a:r>
              <a:rPr lang="fr-FR" dirty="0" err="1" smtClean="0"/>
              <a:t>Screen</a:t>
            </a:r>
            <a:r>
              <a:rPr lang="fr-FR" dirty="0" smtClean="0"/>
              <a:t> Content at a fraction of the </a:t>
            </a:r>
            <a:r>
              <a:rPr lang="fr-FR" dirty="0" err="1" smtClean="0"/>
              <a:t>runtime</a:t>
            </a:r>
            <a:r>
              <a:rPr lang="fr-FR" dirty="0" smtClean="0"/>
              <a:t> of HEVC-SCC </a:t>
            </a:r>
            <a:r>
              <a:rPr lang="fr-FR" dirty="0" err="1" smtClean="0"/>
              <a:t>tools</a:t>
            </a:r>
            <a:endParaRPr lang="fr-FR" dirty="0" smtClean="0"/>
          </a:p>
          <a:p>
            <a:pPr lvl="1"/>
            <a:r>
              <a:rPr lang="fr-FR" dirty="0" err="1" smtClean="0"/>
              <a:t>Even</a:t>
            </a:r>
            <a:r>
              <a:rPr lang="fr-FR" dirty="0" smtClean="0"/>
              <a:t> if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adopted</a:t>
            </a:r>
            <a:r>
              <a:rPr lang="fr-FR" dirty="0" smtClean="0"/>
              <a:t>/</a:t>
            </a:r>
            <a:r>
              <a:rPr lang="fr-FR" dirty="0" err="1" smtClean="0"/>
              <a:t>were</a:t>
            </a:r>
            <a:r>
              <a:rPr lang="fr-FR" dirty="0" smtClean="0"/>
              <a:t> to </a:t>
            </a:r>
            <a:r>
              <a:rPr lang="fr-FR" dirty="0" err="1" smtClean="0"/>
              <a:t>adopt</a:t>
            </a:r>
            <a:r>
              <a:rPr lang="fr-FR" dirty="0" smtClean="0"/>
              <a:t> HEVC-SCC </a:t>
            </a:r>
            <a:r>
              <a:rPr lang="fr-FR" dirty="0" err="1" smtClean="0"/>
              <a:t>tools</a:t>
            </a:r>
            <a:r>
              <a:rPr lang="fr-FR" dirty="0" smtClean="0"/>
              <a:t>:</a:t>
            </a:r>
          </a:p>
          <a:p>
            <a:pPr lvl="2"/>
            <a:r>
              <a:rPr lang="fr-FR" dirty="0" smtClean="0"/>
              <a:t>There </a:t>
            </a:r>
            <a:r>
              <a:rPr lang="fr-FR" dirty="0" err="1" smtClean="0"/>
              <a:t>is</a:t>
            </a:r>
            <a:r>
              <a:rPr lang="fr-FR" dirty="0" smtClean="0"/>
              <a:t> a </a:t>
            </a:r>
            <a:r>
              <a:rPr lang="fr-FR" dirty="0" err="1" smtClean="0"/>
              <a:t>small</a:t>
            </a:r>
            <a:r>
              <a:rPr lang="fr-FR" dirty="0" smtClean="0"/>
              <a:t> </a:t>
            </a:r>
            <a:r>
              <a:rPr lang="fr-FR" dirty="0" err="1" smtClean="0"/>
              <a:t>additional</a:t>
            </a:r>
            <a:r>
              <a:rPr lang="fr-FR" dirty="0" smtClean="0"/>
              <a:t> gain on top of </a:t>
            </a:r>
            <a:r>
              <a:rPr lang="fr-FR" dirty="0" err="1" smtClean="0"/>
              <a:t>these</a:t>
            </a:r>
            <a:r>
              <a:rPr lang="fr-FR" dirty="0" smtClean="0"/>
              <a:t> modes at no </a:t>
            </a:r>
            <a:r>
              <a:rPr lang="fr-FR" dirty="0" err="1" smtClean="0"/>
              <a:t>runtime</a:t>
            </a:r>
            <a:r>
              <a:rPr lang="fr-FR" dirty="0" smtClean="0"/>
              <a:t> </a:t>
            </a:r>
            <a:r>
              <a:rPr lang="fr-FR" dirty="0" err="1" smtClean="0"/>
              <a:t>cost</a:t>
            </a:r>
            <a:endParaRPr lang="fr-FR" dirty="0" smtClean="0"/>
          </a:p>
          <a:p>
            <a:pPr lvl="2"/>
            <a:r>
              <a:rPr lang="fr-FR" dirty="0" smtClean="0"/>
              <a:t>A </a:t>
            </a:r>
            <a:r>
              <a:rPr lang="fr-FR" dirty="0" err="1" smtClean="0"/>
              <a:t>low-complexity</a:t>
            </a:r>
            <a:r>
              <a:rPr lang="fr-FR" dirty="0" smtClean="0"/>
              <a:t> or live encoder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fallback</a:t>
            </a:r>
            <a:r>
              <a:rPr lang="fr-FR" dirty="0" smtClean="0"/>
              <a:t> to BDPCM and </a:t>
            </a:r>
            <a:r>
              <a:rPr lang="fr-FR" dirty="0" err="1" smtClean="0"/>
              <a:t>still</a:t>
            </a:r>
            <a:r>
              <a:rPr lang="fr-FR" dirty="0" smtClean="0"/>
              <a:t> </a:t>
            </a:r>
            <a:r>
              <a:rPr lang="fr-FR" dirty="0" err="1" smtClean="0"/>
              <a:t>get</a:t>
            </a:r>
            <a:r>
              <a:rPr lang="fr-FR" dirty="0" smtClean="0"/>
              <a:t> a </a:t>
            </a:r>
            <a:r>
              <a:rPr lang="fr-FR" dirty="0" err="1" smtClean="0"/>
              <a:t>significant</a:t>
            </a:r>
            <a:r>
              <a:rPr lang="fr-FR" dirty="0" smtClean="0"/>
              <a:t> proportion of the gains</a:t>
            </a:r>
          </a:p>
          <a:p>
            <a:endParaRPr lang="fr-FR" dirty="0" smtClean="0"/>
          </a:p>
          <a:p>
            <a:endParaRPr lang="fr-FR" dirty="0"/>
          </a:p>
          <a:p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Mediatek</a:t>
            </a:r>
            <a:r>
              <a:rPr lang="fr-FR" dirty="0" smtClean="0"/>
              <a:t> for </a:t>
            </a:r>
            <a:r>
              <a:rPr lang="fr-FR" dirty="0" err="1" smtClean="0"/>
              <a:t>crosschecking</a:t>
            </a:r>
            <a:r>
              <a:rPr lang="fr-FR" dirty="0" smtClean="0"/>
              <a:t> (JVET-L0481)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181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endParaRPr lang="fr-F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627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R_template_confidentiel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R_OBS-template_external.potx" id="{8E63A4C0-0D5B-4AB0-9B17-28650E3A1109}" vid="{213D95EF-7056-43E0-9767-0E799F7889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689F6A969AB449B11794B473A2EDAB" ma:contentTypeVersion="1" ma:contentTypeDescription="Create a new document." ma:contentTypeScope="" ma:versionID="df30161e6b4666b7a93eec9546cc123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ef2aa9ed40e72a78c3822fc753b43e87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6A1E721-DD5A-4C82-974E-36ED445C684A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purl.org/dc/terms/"/>
    <ds:schemaRef ds:uri="http://schemas.microsoft.com/office/2006/metadata/properties"/>
    <ds:schemaRef ds:uri="http://schemas.microsoft.com/sharepoint/v3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B3BEC02-65BF-4197-AEFF-8AC995FD74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D8AF0B-5A1F-44F0-8832-DF18468DA6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OFR_template_confidentiel</Template>
  <TotalTime>2230</TotalTime>
  <Words>1369</Words>
  <Application>Microsoft Office PowerPoint</Application>
  <PresentationFormat>Affichage à l'écran (16:9)</PresentationFormat>
  <Paragraphs>696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OFR_template_confidentiel</vt:lpstr>
      <vt:lpstr>JVET-L0078  Block DPCM for Screen Content Coding</vt:lpstr>
      <vt:lpstr>Introduction</vt:lpstr>
      <vt:lpstr>Principle</vt:lpstr>
      <vt:lpstr>Performance of BDPCM on SCC</vt:lpstr>
      <vt:lpstr>Performance comparisons against HEVC SCC tools (All Intra only)</vt:lpstr>
      <vt:lpstr>Performance comparisons against current CPR (All Intra only)</vt:lpstr>
      <vt:lpstr>Performance of BDPCM</vt:lpstr>
      <vt:lpstr>Conclusion</vt:lpstr>
      <vt:lpstr>Thank you</vt:lpstr>
      <vt:lpstr>Summary of all results</vt:lpstr>
      <vt:lpstr>Performance comparisons against CPR(1CTU) + Palette (CE15.1)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 DPCM A contribution to VVC</dc:title>
  <dc:creator>HENRY Félix IMT/OLPS</dc:creator>
  <cp:lastModifiedBy>HENRY Félix IMT/OLPS</cp:lastModifiedBy>
  <cp:revision>96</cp:revision>
  <dcterms:created xsi:type="dcterms:W3CDTF">2018-09-25T07:42:18Z</dcterms:created>
  <dcterms:modified xsi:type="dcterms:W3CDTF">2018-10-08T07:13:44Z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0x010100A3689F6A969AB449B11794B473A2EDAB</vt:lpwstr>
  </property>
</Properties>
</file>