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0" r:id="rId3"/>
    <p:sldId id="293" r:id="rId4"/>
    <p:sldId id="291" r:id="rId5"/>
    <p:sldId id="295" r:id="rId6"/>
    <p:sldId id="294" r:id="rId7"/>
    <p:sldId id="302" r:id="rId8"/>
    <p:sldId id="298" r:id="rId9"/>
    <p:sldId id="299" r:id="rId10"/>
    <p:sldId id="300" r:id="rId11"/>
    <p:sldId id="303" r:id="rId12"/>
    <p:sldId id="304" r:id="rId13"/>
    <p:sldId id="292" r:id="rId14"/>
    <p:sldId id="260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5" autoAdjust="0"/>
    <p:restoredTop sz="83775" autoAdjust="0"/>
  </p:normalViewPr>
  <p:slideViewPr>
    <p:cSldViewPr snapToGrid="0">
      <p:cViewPr>
        <p:scale>
          <a:sx n="151" d="100"/>
          <a:sy n="151" d="100"/>
        </p:scale>
        <p:origin x="-24" y="272"/>
      </p:cViewPr>
      <p:guideLst/>
    </p:cSldViewPr>
  </p:slideViewPr>
  <p:outlineViewPr>
    <p:cViewPr>
      <p:scale>
        <a:sx n="33" d="100"/>
        <a:sy n="33" d="100"/>
      </p:scale>
      <p:origin x="0" y="-368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6C5233-3A61-42F4-9952-D1B7CEF75771}" type="datetimeFigureOut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2E9C3-7C42-40D2-A130-058D0BFED3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6216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2E9C3-7C42-40D2-A130-058D0BFED347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900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2E9C3-7C42-40D2-A130-058D0BFED347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1296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821068"/>
            <a:ext cx="9144000" cy="143673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D0EE6-3356-4B5C-AC40-6D41587F2195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329249" cy="365125"/>
          </a:xfrm>
          <a:prstGeom prst="rect">
            <a:avLst/>
          </a:prstGeom>
        </p:spPr>
        <p:txBody>
          <a:bodyPr/>
          <a:lstStyle/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1527047" y="3509241"/>
            <a:ext cx="9140953" cy="4571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441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F267-DB66-425F-A0F3-AEADD45D0E0D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329249" cy="365125"/>
          </a:xfrm>
          <a:prstGeom prst="rect">
            <a:avLst/>
          </a:prstGeom>
        </p:spPr>
        <p:txBody>
          <a:bodyPr/>
          <a:lstStyle/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1488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77964-AA27-4B7A-897B-BE470267137E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329249" cy="365125"/>
          </a:xfrm>
          <a:prstGeom prst="rect">
            <a:avLst/>
          </a:prstGeom>
        </p:spPr>
        <p:txBody>
          <a:bodyPr/>
          <a:lstStyle/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957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 eaLnBrk="0" latinLnBrk="0">
              <a:defRPr sz="3000" b="1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>
            <a:normAutofit/>
          </a:bodyPr>
          <a:lstStyle>
            <a:lvl1pPr marL="228600" indent="-228600" eaLnBrk="0" latinLnBrk="0">
              <a:buFont typeface="Wingdings" panose="05000000000000000000" pitchFamily="2" charset="2"/>
              <a:buChar char="§"/>
              <a:defRPr sz="2400"/>
            </a:lvl1pPr>
            <a:lvl2pPr marL="685800" indent="-228600" eaLnBrk="0" latinLnBrk="0">
              <a:buFont typeface="맑은 고딕" panose="020B0503020000020004" pitchFamily="50" charset="-127"/>
              <a:buChar char="–"/>
              <a:defRPr sz="2000"/>
            </a:lvl2pPr>
            <a:lvl3pPr eaLnBrk="0" latinLnBrk="0">
              <a:defRPr sz="1800"/>
            </a:lvl3pPr>
            <a:lvl4pPr eaLnBrk="0" latinLnBrk="0">
              <a:defRPr sz="1600"/>
            </a:lvl4pPr>
            <a:lvl5pPr eaLnBrk="0" latinLnBrk="0">
              <a:defRPr sz="16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3E86-CA26-458D-8C2E-564A653CF368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직사각형 9"/>
          <p:cNvSpPr/>
          <p:nvPr userDrawn="1"/>
        </p:nvSpPr>
        <p:spPr>
          <a:xfrm>
            <a:off x="838200" y="1033279"/>
            <a:ext cx="10515600" cy="52572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329249" cy="365125"/>
          </a:xfrm>
          <a:prstGeom prst="rect">
            <a:avLst/>
          </a:prstGeom>
        </p:spPr>
        <p:txBody>
          <a:bodyPr/>
          <a:lstStyle/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4760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eaLnBrk="0" latinLnBrk="0">
              <a:defRPr sz="6000" b="1" cap="small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eaLnBrk="0" latinLnBrk="0">
              <a:buNone/>
              <a:defRPr sz="24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4A5A1-93F3-4884-BC50-16E9C00540FC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직사각형 8"/>
          <p:cNvSpPr/>
          <p:nvPr userDrawn="1"/>
        </p:nvSpPr>
        <p:spPr>
          <a:xfrm>
            <a:off x="838200" y="4513326"/>
            <a:ext cx="10509250" cy="45720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329249" cy="365125"/>
          </a:xfrm>
          <a:prstGeom prst="rect">
            <a:avLst/>
          </a:prstGeom>
        </p:spPr>
        <p:txBody>
          <a:bodyPr/>
          <a:lstStyle/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6638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D27F6-64C8-4A27-BBB7-33AC33AA80CA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 eaLnBrk="0" latinLnBrk="0">
              <a:defRPr sz="3000" b="1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838200" y="1033279"/>
            <a:ext cx="10515600" cy="52572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329249" cy="365125"/>
          </a:xfrm>
          <a:prstGeom prst="rect">
            <a:avLst/>
          </a:prstGeom>
        </p:spPr>
        <p:txBody>
          <a:bodyPr/>
          <a:lstStyle/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8058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AA0D-30BE-447B-A124-81DBF81BAD66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329249" cy="365125"/>
          </a:xfrm>
          <a:prstGeom prst="rect">
            <a:avLst/>
          </a:prstGeom>
        </p:spPr>
        <p:txBody>
          <a:bodyPr/>
          <a:lstStyle/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4642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F9B5-2F86-49DE-8CDE-87C5D5C3AD13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329249" cy="365125"/>
          </a:xfrm>
          <a:prstGeom prst="rect">
            <a:avLst/>
          </a:prstGeom>
        </p:spPr>
        <p:txBody>
          <a:bodyPr/>
          <a:lstStyle/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0519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BEB-2CF8-4B48-85C4-A79A52414FFA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329249" cy="365125"/>
          </a:xfrm>
          <a:prstGeom prst="rect">
            <a:avLst/>
          </a:prstGeom>
        </p:spPr>
        <p:txBody>
          <a:bodyPr/>
          <a:lstStyle/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3628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8C510-2110-4324-A53B-7AFEEAB38294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329249" cy="365125"/>
          </a:xfrm>
          <a:prstGeom prst="rect">
            <a:avLst/>
          </a:prstGeom>
        </p:spPr>
        <p:txBody>
          <a:bodyPr/>
          <a:lstStyle/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693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DB06-1E4E-4246-87B2-FD65FCE61890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329249" cy="365125"/>
          </a:xfrm>
          <a:prstGeom prst="rect">
            <a:avLst/>
          </a:prstGeom>
        </p:spPr>
        <p:txBody>
          <a:bodyPr/>
          <a:lstStyle/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6740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91478-46B5-4B6F-868F-005CC57721CF}" type="datetime1">
              <a:rPr lang="ko-KR" altLang="en-US" smtClean="0"/>
              <a:t>2018. 10. 5.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982200" y="26294"/>
            <a:ext cx="2188851" cy="249138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7041" y="6610495"/>
            <a:ext cx="3152316" cy="167169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979743" y="6415615"/>
            <a:ext cx="1065888" cy="413815"/>
          </a:xfrm>
          <a:prstGeom prst="rect">
            <a:avLst/>
          </a:prstGeom>
        </p:spPr>
      </p:pic>
      <p:sp>
        <p:nvSpPr>
          <p:cNvPr id="10" name="슬라이드 번호 개체 틀 5">
            <a:extLst>
              <a:ext uri="{FF2B5EF4-FFF2-40B4-BE49-F238E27FC236}">
                <a16:creationId xmlns:a16="http://schemas.microsoft.com/office/drawing/2014/main" id="{BB7ED75F-32C5-43B8-904F-237B040EC6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337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DFFC0-EF28-4300-B9B4-B37BF065B2A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77F6B3-4F68-D64A-9515-E3D9822474F7}"/>
              </a:ext>
            </a:extLst>
          </p:cNvPr>
          <p:cNvSpPr txBox="1"/>
          <p:nvPr userDrawn="1"/>
        </p:nvSpPr>
        <p:spPr>
          <a:xfrm>
            <a:off x="203201" y="26294"/>
            <a:ext cx="1938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sz="2000" dirty="0"/>
              <a:t>JVET-L0068</a:t>
            </a:r>
            <a:endParaRPr kumimoji="1"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22809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71803" y="1090279"/>
            <a:ext cx="10648393" cy="2387600"/>
          </a:xfrm>
        </p:spPr>
        <p:txBody>
          <a:bodyPr>
            <a:normAutofit/>
          </a:bodyPr>
          <a:lstStyle/>
          <a:p>
            <a:r>
              <a:rPr lang="en-US" altLang="ko-KR" dirty="0"/>
              <a:t>JVET-L0068</a:t>
            </a:r>
            <a:br>
              <a:rPr lang="en-US" altLang="ko-KR" dirty="0"/>
            </a:br>
            <a:r>
              <a:rPr lang="en-US" altLang="ko-KR" sz="4400" dirty="0"/>
              <a:t>CE4-related : DC prediction based LIC</a:t>
            </a:r>
            <a:endParaRPr lang="ko-KR" altLang="en-US" sz="4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b="1" dirty="0" err="1"/>
              <a:t>Kwangwoon</a:t>
            </a:r>
            <a:r>
              <a:rPr lang="en-US" altLang="ko-KR" b="1" dirty="0"/>
              <a:t> University, ETRI</a:t>
            </a:r>
          </a:p>
          <a:p>
            <a:endParaRPr lang="ko-KR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A49DF82-18DC-42AF-8D93-070CEDCEC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471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DC prediction based LIC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With this method, it is possible to alleviate the pipeline issue of the LIC of BMS 2.0.1</a:t>
            </a:r>
          </a:p>
          <a:p>
            <a:pPr lvl="1"/>
            <a:r>
              <a:rPr lang="en-US" altLang="ko-KR" dirty="0"/>
              <a:t>In BMS 2.0.1 and K0018 method, LIC application can start after reconstructed of reference CU</a:t>
            </a:r>
          </a:p>
          <a:p>
            <a:pPr lvl="1"/>
            <a:r>
              <a:rPr lang="en-US" altLang="ko-KR" dirty="0"/>
              <a:t>But in proposed method, LIC application can start before reconstruction of reference CU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5427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DC prediction based LIC</a:t>
            </a:r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11</a:t>
            </a:fld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2341418" y="6488668"/>
            <a:ext cx="7509164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l-GR" altLang="ko-KR" dirty="0">
                <a:latin typeface="Times New Roman" panose="02020603050405020304" pitchFamily="18" charset="0"/>
              </a:rPr>
              <a:t>Figure 6. Pipeline stages of the LIC in BMS 2.0.1 and the proposed LIC</a:t>
            </a:r>
            <a:endParaRPr lang="ko-KR" altLang="ko-KR" dirty="0">
              <a:latin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681" y="1171410"/>
            <a:ext cx="5434638" cy="546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5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DC prediction based LIC</a:t>
            </a:r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12</a:t>
            </a:fld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In BMS 2.0.1, LIC flag can be signaled or not, depending on the size of the CU, type of prediction modes and merge on/off mode</a:t>
            </a:r>
          </a:p>
          <a:p>
            <a:pPr lvl="1"/>
            <a:r>
              <a:rPr lang="en-US" altLang="ko-KR" dirty="0"/>
              <a:t>When the LIC flag is signaled, the flag indicate whether LIC is applied to a given CU or not</a:t>
            </a:r>
          </a:p>
          <a:p>
            <a:endParaRPr lang="en-US" altLang="ko-KR" dirty="0"/>
          </a:p>
          <a:p>
            <a:r>
              <a:rPr lang="en-US" altLang="ko-KR" dirty="0"/>
              <a:t>In the proposed design, any LIC flag is not signaled</a:t>
            </a:r>
          </a:p>
          <a:p>
            <a:pPr lvl="1"/>
            <a:r>
              <a:rPr lang="en-US" altLang="ko-KR" dirty="0"/>
              <a:t>If the current CU is coded by the merge mode and its motion vector is the same to that of the left side CU, LIC is applied to the current CU</a:t>
            </a:r>
          </a:p>
          <a:p>
            <a:endParaRPr lang="en-US" altLang="ko-KR" dirty="0"/>
          </a:p>
          <a:p>
            <a:r>
              <a:rPr lang="en-US" altLang="ko-KR" dirty="0"/>
              <a:t>In the current design, the flag is not used</a:t>
            </a:r>
          </a:p>
          <a:p>
            <a:pPr lvl="1"/>
            <a:r>
              <a:rPr lang="en-US" altLang="ko-KR" dirty="0"/>
              <a:t>However RD optimization with a flag can be used for the proposed method</a:t>
            </a:r>
          </a:p>
          <a:p>
            <a:pPr lvl="1"/>
            <a:r>
              <a:rPr lang="en-US" altLang="ko-KR" dirty="0"/>
              <a:t>Further study should be required to improve RD performance with the LIC on/off flag</a:t>
            </a:r>
          </a:p>
        </p:txBody>
      </p:sp>
    </p:spTree>
    <p:extLst>
      <p:ext uri="{BB962C8B-B14F-4D97-AF65-F5344CB8AC3E}">
        <p14:creationId xmlns:p14="http://schemas.microsoft.com/office/powerpoint/2010/main" val="549279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 result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The proposed DC prediction based LIC is implemented within VTM 2.0.1</a:t>
            </a:r>
          </a:p>
          <a:p>
            <a:pPr lvl="1"/>
            <a:r>
              <a:rPr lang="en-US" altLang="ko-KR" dirty="0"/>
              <a:t>VTM 2.0.1 vs proposed LIC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13</a:t>
            </a:fld>
            <a:endParaRPr lang="ko-KR" alt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42079"/>
              </p:ext>
            </p:extLst>
          </p:nvPr>
        </p:nvGraphicFramePr>
        <p:xfrm>
          <a:off x="1570512" y="2114103"/>
          <a:ext cx="9313432" cy="4302732"/>
        </p:xfrm>
        <a:graphic>
          <a:graphicData uri="http://schemas.openxmlformats.org/drawingml/2006/table">
            <a:tbl>
              <a:tblPr/>
              <a:tblGrid>
                <a:gridCol w="1330491">
                  <a:extLst>
                    <a:ext uri="{9D8B030D-6E8A-4147-A177-3AD203B41FA5}">
                      <a16:colId xmlns:a16="http://schemas.microsoft.com/office/drawing/2014/main" val="508602712"/>
                    </a:ext>
                  </a:extLst>
                </a:gridCol>
                <a:gridCol w="2365315">
                  <a:extLst>
                    <a:ext uri="{9D8B030D-6E8A-4147-A177-3AD203B41FA5}">
                      <a16:colId xmlns:a16="http://schemas.microsoft.com/office/drawing/2014/main" val="482148511"/>
                    </a:ext>
                  </a:extLst>
                </a:gridCol>
                <a:gridCol w="936271">
                  <a:extLst>
                    <a:ext uri="{9D8B030D-6E8A-4147-A177-3AD203B41FA5}">
                      <a16:colId xmlns:a16="http://schemas.microsoft.com/office/drawing/2014/main" val="2661180926"/>
                    </a:ext>
                  </a:extLst>
                </a:gridCol>
                <a:gridCol w="936271">
                  <a:extLst>
                    <a:ext uri="{9D8B030D-6E8A-4147-A177-3AD203B41FA5}">
                      <a16:colId xmlns:a16="http://schemas.microsoft.com/office/drawing/2014/main" val="1251447772"/>
                    </a:ext>
                  </a:extLst>
                </a:gridCol>
                <a:gridCol w="936271">
                  <a:extLst>
                    <a:ext uri="{9D8B030D-6E8A-4147-A177-3AD203B41FA5}">
                      <a16:colId xmlns:a16="http://schemas.microsoft.com/office/drawing/2014/main" val="352516794"/>
                    </a:ext>
                  </a:extLst>
                </a:gridCol>
                <a:gridCol w="936271">
                  <a:extLst>
                    <a:ext uri="{9D8B030D-6E8A-4147-A177-3AD203B41FA5}">
                      <a16:colId xmlns:a16="http://schemas.microsoft.com/office/drawing/2014/main" val="1901746490"/>
                    </a:ext>
                  </a:extLst>
                </a:gridCol>
                <a:gridCol w="936271">
                  <a:extLst>
                    <a:ext uri="{9D8B030D-6E8A-4147-A177-3AD203B41FA5}">
                      <a16:colId xmlns:a16="http://schemas.microsoft.com/office/drawing/2014/main" val="3781692338"/>
                    </a:ext>
                  </a:extLst>
                </a:gridCol>
                <a:gridCol w="936271">
                  <a:extLst>
                    <a:ext uri="{9D8B030D-6E8A-4147-A177-3AD203B41FA5}">
                      <a16:colId xmlns:a16="http://schemas.microsoft.com/office/drawing/2014/main" val="3957029723"/>
                    </a:ext>
                  </a:extLst>
                </a:gridCol>
              </a:tblGrid>
              <a:tr h="227157">
                <a:tc>
                  <a:txBody>
                    <a:bodyPr/>
                    <a:lstStyle/>
                    <a:p>
                      <a:pPr algn="l" fontAlgn="b"/>
                      <a:endParaRPr lang="ko-KR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465" marR="9465" marT="94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BD-rate (piecewise cubic)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BD-rate (cubic)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2763088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9805352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MarketPlace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0.37%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0.36%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67359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RitualDance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863516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Cactus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509558"/>
                  </a:ext>
                </a:extLst>
              </a:tr>
              <a:tr h="21390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BasketballDrive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5957589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BQTerrace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545925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BasketballDrill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6355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BQMall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3929196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PartyScene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043109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RaceHorses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0.35%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0.35%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5268283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BasketballPass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509518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BQSquare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940801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BlowingBubbles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8079756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RaceHorses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7150379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13638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428366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905661"/>
                  </a:ext>
                </a:extLst>
              </a:tr>
              <a:tr h="22715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465" marR="9465" marT="946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694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0338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THANK YOU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Q&amp;A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9FC55A6-0E94-4AEB-9EBA-885F77AC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0177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Introduction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LIC in BMS 2.0.1 employs a linear model by using the neighboring reconstructed samples of the current CU and reference CU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2</a:t>
            </a:fld>
            <a:endParaRPr lang="ko-KR" altLang="en-US"/>
          </a:p>
        </p:txBody>
      </p:sp>
      <p:pic>
        <p:nvPicPr>
          <p:cNvPr id="5" name="그림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282" y="2243178"/>
            <a:ext cx="10392420" cy="3255097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084984" y="5652953"/>
            <a:ext cx="9426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latin typeface="Times New Roman" panose="02020603050405020304" pitchFamily="18" charset="0"/>
              </a:rPr>
              <a:t> Figure 1. Current block for local illumination compensation and its reconstructed reference samples </a:t>
            </a:r>
            <a:endParaRPr lang="ko-KR" altLang="ko-KR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486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Introduction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To compute the linear model parameter, all the previous neighboring CUs have been reconstructed, thus, the prediction for the current CU cannot start</a:t>
            </a:r>
          </a:p>
          <a:p>
            <a:endParaRPr lang="en-US" altLang="ko-KR" dirty="0"/>
          </a:p>
          <a:p>
            <a:r>
              <a:rPr lang="en-US" altLang="ko-KR" dirty="0"/>
              <a:t>To solve this, K0118 saves the scale and offset parameter of the LIC after CU reconstruction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3</a:t>
            </a:fld>
            <a:endParaRPr lang="ko-KR" altLang="en-US"/>
          </a:p>
        </p:txBody>
      </p:sp>
      <p:pic>
        <p:nvPicPr>
          <p:cNvPr id="10" name="Picture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34" y="3938146"/>
            <a:ext cx="11803132" cy="17976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3974275" y="573578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>
                <a:latin typeface="Times New Roman" panose="02020603050405020304" pitchFamily="18" charset="0"/>
              </a:rPr>
              <a:t> </a:t>
            </a:r>
            <a:r>
              <a:rPr lang="en-CA" altLang="ko-KR" dirty="0">
                <a:latin typeface="Times New Roman" panose="02020603050405020304" pitchFamily="18" charset="0"/>
              </a:rPr>
              <a:t>Figure 2. Parameter computation process of K0118</a:t>
            </a:r>
            <a:endParaRPr lang="ko-KR" altLang="ko-KR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957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Introduction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However, this method still has a problem that it cannot proceed before the processing of the neighboring CU is all finished</a:t>
            </a:r>
          </a:p>
          <a:p>
            <a:endParaRPr lang="en-US" altLang="ko-KR" dirty="0"/>
          </a:p>
          <a:p>
            <a:r>
              <a:rPr lang="en-US" altLang="ko-KR" dirty="0"/>
              <a:t>Figure 3 shows a case of LIC pipeline issue for adjacent CUs</a:t>
            </a:r>
          </a:p>
          <a:p>
            <a:pPr lvl="1"/>
            <a:r>
              <a:rPr lang="en-US" altLang="ko-KR" dirty="0"/>
              <a:t>The #2 CU cannot start to decode before computation and decoding of #1 CU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4</a:t>
            </a:fld>
            <a:endParaRPr lang="ko-KR" altLang="en-US"/>
          </a:p>
        </p:txBody>
      </p:sp>
      <p:pic>
        <p:nvPicPr>
          <p:cNvPr id="5" name="그림 5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885" y="3265714"/>
            <a:ext cx="5795609" cy="3592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86259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Introduction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Additionally, there is a problem that an additional memory is required for store scale and offset parameter</a:t>
            </a:r>
          </a:p>
          <a:p>
            <a:endParaRPr lang="en-US" altLang="ko-KR" dirty="0"/>
          </a:p>
          <a:p>
            <a:r>
              <a:rPr lang="en-US" altLang="ko-KR" dirty="0"/>
              <a:t>Therefore, this contribution proposed an DC-based LIC method to alleviates LIC pipeline issue by calculate and save LIC parameter before previous CU processes is completed</a:t>
            </a:r>
          </a:p>
          <a:p>
            <a:endParaRPr lang="en-US" altLang="ko-KR" dirty="0"/>
          </a:p>
          <a:p>
            <a:r>
              <a:rPr lang="en-US" altLang="ko-KR" dirty="0"/>
              <a:t>In addition, the proposed method uses only offset parameter without using the scale parameter, it reduces memory size to save LIC parameter and computes the offset parameter with lower complexity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399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DC prediction based LIC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ko-KR" dirty="0"/>
                  <a:t>In this contribution, only offset parameter is used to compensate illumination change</a:t>
                </a:r>
              </a:p>
              <a:p>
                <a:pPr lvl="1"/>
                <a:endParaRPr lang="en-US" altLang="ko-KR" dirty="0"/>
              </a:p>
              <a:p>
                <a:r>
                  <a:rPr lang="en-US" altLang="ko-KR" dirty="0"/>
                  <a:t>The offset parameter can be computed from residual data not reconstructed sample values</a:t>
                </a:r>
              </a:p>
              <a:p>
                <a:endParaRPr lang="en-US" altLang="ko-KR" dirty="0"/>
              </a:p>
              <a:p>
                <a:r>
                  <a:rPr lang="en-US" altLang="ko-KR" dirty="0"/>
                  <a:t>The offset parameter </a:t>
                </a:r>
                <a:r>
                  <a:rPr lang="en-CA" altLang="ko-KR" dirty="0"/>
                  <a:t>β is represented by</a:t>
                </a:r>
              </a:p>
              <a:p>
                <a:pPr lvl="1"/>
                <a:endParaRPr lang="en-CA" altLang="ko-KR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altLang="ko-KR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i="1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ko-KR" altLang="ko-KR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grow m:val="on"/>
                              <m:subHide m:val="on"/>
                              <m:supHide m:val="on"/>
                              <m:ctrlPr>
                                <a:rPr lang="ko-KR" altLang="ko-KR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</m:nary>
                          <m:d>
                            <m:dPr>
                              <m:ctrlPr>
                                <a:rPr lang="ko-KR" altLang="ko-K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altLang="ko-KR">
                              <a:latin typeface="Cambria Math" panose="02040503050406030204" pitchFamily="18" charset="0"/>
                            </a:rPr>
                            <m:t>·</m:t>
                          </m:r>
                          <m:nary>
                            <m:naryPr>
                              <m:chr m:val="∑"/>
                              <m:grow m:val="on"/>
                              <m:subHide m:val="on"/>
                              <m:supHide m:val="on"/>
                              <m:ctrlPr>
                                <a:rPr lang="ko-KR" altLang="ko-KR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nary>
                          <m:d>
                            <m:dPr>
                              <m:ctrlPr>
                                <a:rPr lang="ko-KR" altLang="ko-KR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num>
                        <m:den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altLang="ko-KR" dirty="0"/>
              </a:p>
              <a:p>
                <a:pPr lvl="1"/>
                <a:r>
                  <a:rPr lang="en-US" altLang="ko-KR" dirty="0"/>
                  <a:t>Where </a:t>
                </a:r>
                <a:r>
                  <a:rPr lang="en-CA" altLang="ko-KR" dirty="0"/>
                  <a:t>R(n) is neighboring reconstructed sample of reference CU and C(n) is neighboring reconstructed sample of current CU</a:t>
                </a:r>
              </a:p>
              <a:p>
                <a:pPr lvl="1"/>
                <a:endParaRPr lang="en-US" altLang="ko-KR" dirty="0"/>
              </a:p>
              <a:p>
                <a:endParaRPr lang="en-US" altLang="ko-KR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2" t="-174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7566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DC prediction based LIC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78965"/>
                <a:ext cx="10515600" cy="5442510"/>
              </a:xfrm>
            </p:spPr>
            <p:txBody>
              <a:bodyPr>
                <a:normAutofit/>
              </a:bodyPr>
              <a:lstStyle/>
              <a:p>
                <a:r>
                  <a:rPr lang="en-US" altLang="ko-KR" dirty="0"/>
                  <a:t>In the merge case, R(n) is the predictor signal of C(n) and C(n) is the reconstructed signal</a:t>
                </a:r>
              </a:p>
              <a:p>
                <a:endParaRPr lang="en-US" altLang="ko-KR" dirty="0"/>
              </a:p>
              <a:p>
                <a:endParaRPr lang="en-US" altLang="ko-KR" dirty="0"/>
              </a:p>
              <a:p>
                <a:endParaRPr lang="en-US" altLang="ko-KR" dirty="0"/>
              </a:p>
              <a:p>
                <a:endParaRPr lang="en-US" altLang="ko-KR" dirty="0"/>
              </a:p>
              <a:p>
                <a:endParaRPr lang="en-US" altLang="ko-KR" dirty="0"/>
              </a:p>
              <a:p>
                <a:endParaRPr lang="en-US" altLang="ko-KR" dirty="0"/>
              </a:p>
              <a:p>
                <a:r>
                  <a:rPr lang="en-CA" altLang="ko-KR" dirty="0"/>
                  <a:t>Since α is assumed to be 1 and the difference between </a:t>
                </a:r>
                <a14:m>
                  <m:oMath xmlns:m="http://schemas.openxmlformats.org/officeDocument/2006/math">
                    <m:r>
                      <a:rPr lang="en-US" altLang="ko-KR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CA" altLang="ko-KR" dirty="0"/>
                  <a:t> and </a:t>
                </a:r>
                <a14:m>
                  <m:oMath xmlns:m="http://schemas.openxmlformats.org/officeDocument/2006/math">
                    <m:r>
                      <a:rPr lang="en-US" altLang="ko-KR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CA" altLang="ko-KR" dirty="0"/>
                  <a:t> is residual, the numerator of offset parameter can be denoted by 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grow m:val="on"/>
                          <m:subHide m:val="on"/>
                          <m:supHide m:val="on"/>
                          <m:ctrlPr>
                            <a:rPr lang="ko-KR" altLang="ko-KR" sz="18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altLang="ko-KR" sz="18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nary>
                      <m:d>
                        <m:dPr>
                          <m:ctrlPr>
                            <a:rPr lang="ko-KR" altLang="ko-KR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18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altLang="ko-KR" sz="1800" i="1">
                          <a:latin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grow m:val="on"/>
                          <m:subHide m:val="on"/>
                          <m:supHide m:val="on"/>
                          <m:ctrlPr>
                            <a:rPr lang="ko-KR" altLang="ko-KR" sz="18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altLang="ko-KR" sz="1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nary>
                      <m:d>
                        <m:dPr>
                          <m:ctrlPr>
                            <a:rPr lang="ko-KR" altLang="ko-KR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18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altLang="ko-KR" sz="18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grow m:val="on"/>
                          <m:subHide m:val="on"/>
                          <m:supHide m:val="on"/>
                          <m:ctrlPr>
                            <a:rPr lang="ko-KR" altLang="ko-KR" sz="18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altLang="ko-KR" sz="1800" i="1">
                              <a:latin typeface="Cambria Math" panose="02040503050406030204" pitchFamily="18" charset="0"/>
                            </a:rPr>
                            <m:t>𝑅𝑒𝑠𝑖</m:t>
                          </m:r>
                        </m:e>
                      </m:nary>
                      <m:d>
                        <m:dPr>
                          <m:ctrlPr>
                            <a:rPr lang="ko-KR" altLang="ko-KR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18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</m:oMath>
                  </m:oMathPara>
                </a14:m>
                <a:endParaRPr lang="en-US" altLang="ko-KR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78965"/>
                <a:ext cx="10515600" cy="5442510"/>
              </a:xfrm>
              <a:blipFill>
                <a:blip r:embed="rId2"/>
                <a:stretch>
                  <a:fillRect l="-812" t="-156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7</a:t>
            </a:fld>
            <a:endParaRPr lang="ko-KR" altLang="en-US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489" y="2041202"/>
            <a:ext cx="7791022" cy="192611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524000" y="4207189"/>
            <a:ext cx="9144000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>
                <a:latin typeface="Times New Roman" panose="02020603050405020304" pitchFamily="18" charset="0"/>
              </a:rPr>
              <a:t>Figure 4. Relation of neighboring reconstructed sample between merged CU and its reference CU</a:t>
            </a:r>
            <a:endParaRPr lang="ko-KR" altLang="ko-KR" sz="14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566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DC prediction based LIC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2D IDCT is implemented by row-column decomposition method</a:t>
            </a:r>
          </a:p>
          <a:p>
            <a:endParaRPr lang="en-CA" altLang="ko-KR" dirty="0"/>
          </a:p>
          <a:p>
            <a:r>
              <a:rPr lang="en-CA" altLang="ko-KR" dirty="0"/>
              <a:t>The DC of bottom boundary pixels for a 2D residual signal is the DC coefficient of the vertical inverse transform for the bottom boundary coefficient</a:t>
            </a:r>
          </a:p>
          <a:p>
            <a:pPr lvl="1"/>
            <a:r>
              <a:rPr lang="en-CA" altLang="ko-KR" dirty="0"/>
              <a:t>Thus, the DC of the bottom boundary pixels can be derived in between 2D IDCT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8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939849" y="2458192"/>
            <a:ext cx="546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(2)</a:t>
            </a:r>
            <a:endParaRPr lang="ko-KR" altLang="en-US" dirty="0"/>
          </a:p>
        </p:txBody>
      </p:sp>
      <p:pic>
        <p:nvPicPr>
          <p:cNvPr id="10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746" y="3621170"/>
            <a:ext cx="8838372" cy="295776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169226" y="6465537"/>
            <a:ext cx="8438114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>
                <a:latin typeface="Times New Roman" panose="02020603050405020304" pitchFamily="18" charset="0"/>
              </a:rPr>
              <a:t>Figure 5. Derivation of the offset parameter during 2D inverse transform</a:t>
            </a:r>
            <a:endParaRPr lang="ko-KR" altLang="ko-KR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267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DC prediction based LIC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After the CU process is finished, </a:t>
            </a:r>
            <a:r>
              <a:rPr lang="en-US" altLang="ko-KR" dirty="0"/>
              <a:t>the offset parameter computed at given CU is stored</a:t>
            </a:r>
          </a:p>
          <a:p>
            <a:endParaRPr lang="en-US" altLang="ko-KR" dirty="0"/>
          </a:p>
          <a:p>
            <a:r>
              <a:rPr lang="en-US" altLang="ko-KR" dirty="0"/>
              <a:t>If the given CU is applied LIC, the value of the stored offset parameter plus the value of the offset parameter which used for the LIC is stored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DFFC0-EF28-4300-B9B4-B37BF065B2AD}" type="slidenum">
              <a:rPr lang="ko-KR" altLang="en-US" smtClean="0"/>
              <a:t>9</a:t>
            </a:fld>
            <a:endParaRPr lang="ko-KR" altLang="en-US"/>
          </a:p>
        </p:txBody>
      </p:sp>
      <p:pic>
        <p:nvPicPr>
          <p:cNvPr id="9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98" y="3727964"/>
            <a:ext cx="10671604" cy="207907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892993" y="5987018"/>
            <a:ext cx="4406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l-GR" altLang="ko-KR" dirty="0">
                <a:latin typeface="Times New Roman" panose="02020603050405020304" pitchFamily="18" charset="0"/>
              </a:rPr>
              <a:t>Figure 6. Example of storing offset parameter</a:t>
            </a:r>
            <a:endParaRPr lang="ko-KR" altLang="ko-KR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501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3287</TotalTime>
  <Words>1018</Words>
  <Application>Microsoft Macintosh PowerPoint</Application>
  <PresentationFormat>와이드스크린</PresentationFormat>
  <Paragraphs>233</Paragraphs>
  <Slides>14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0" baseType="lpstr">
      <vt:lpstr>맑은 고딕</vt:lpstr>
      <vt:lpstr>Arial</vt:lpstr>
      <vt:lpstr>Cambria Math</vt:lpstr>
      <vt:lpstr>Times New Roman</vt:lpstr>
      <vt:lpstr>Wingdings</vt:lpstr>
      <vt:lpstr>Office 테마</vt:lpstr>
      <vt:lpstr>JVET-L0068 CE4-related : DC prediction based LIC</vt:lpstr>
      <vt:lpstr>Introduction</vt:lpstr>
      <vt:lpstr>Introduction</vt:lpstr>
      <vt:lpstr>Introduction</vt:lpstr>
      <vt:lpstr>Introduction</vt:lpstr>
      <vt:lpstr>DC prediction based LIC</vt:lpstr>
      <vt:lpstr>DC prediction based LIC</vt:lpstr>
      <vt:lpstr>DC prediction based LIC</vt:lpstr>
      <vt:lpstr>DC prediction based LIC</vt:lpstr>
      <vt:lpstr>DC prediction based LIC</vt:lpstr>
      <vt:lpstr>DC prediction based LIC</vt:lpstr>
      <vt:lpstr>DC prediction based LIC</vt:lpstr>
      <vt:lpstr>Experiment result</vt:lpstr>
      <vt:lpstr>THANK YOU</vt:lpstr>
    </vt:vector>
  </TitlesOfParts>
  <Manager>juntaek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IPSL  16:9 Wide PPT Template</dc:title>
  <dc:creator>JunTaek</dc:creator>
  <cp:lastModifiedBy>이종석</cp:lastModifiedBy>
  <cp:revision>104</cp:revision>
  <dcterms:created xsi:type="dcterms:W3CDTF">2015-05-23T13:38:35Z</dcterms:created>
  <dcterms:modified xsi:type="dcterms:W3CDTF">2018-10-05T04:01:50Z</dcterms:modified>
</cp:coreProperties>
</file>