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0"/>
  </p:notesMasterIdLst>
  <p:sldIdLst>
    <p:sldId id="256" r:id="rId2"/>
    <p:sldId id="258" r:id="rId3"/>
    <p:sldId id="259" r:id="rId4"/>
    <p:sldId id="260" r:id="rId5"/>
    <p:sldId id="261" r:id="rId6"/>
    <p:sldId id="262" r:id="rId7"/>
    <p:sldId id="263" r:id="rId8"/>
    <p:sldId id="264" r:id="rId9"/>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9BD5"/>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28" autoAdjust="0"/>
    <p:restoredTop sz="94660"/>
  </p:normalViewPr>
  <p:slideViewPr>
    <p:cSldViewPr snapToGrid="0">
      <p:cViewPr varScale="1">
        <p:scale>
          <a:sx n="155" d="100"/>
          <a:sy n="155" d="100"/>
        </p:scale>
        <p:origin x="1160" y="200"/>
      </p:cViewPr>
      <p:guideLst/>
    </p:cSldViewPr>
  </p:slideViewPr>
  <p:notesTextViewPr>
    <p:cViewPr>
      <p:scale>
        <a:sx n="3" d="2"/>
        <a:sy n="3" d="2"/>
      </p:scale>
      <p:origin x="0" y="0"/>
    </p:cViewPr>
  </p:notesTextViewPr>
  <p:notesViewPr>
    <p:cSldViewPr snapToGrid="0">
      <p:cViewPr varScale="1">
        <p:scale>
          <a:sx n="117" d="100"/>
          <a:sy n="117" d="100"/>
        </p:scale>
        <p:origin x="4200"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344FFB-1535-4BB8-8F0A-F4F9098A7545}" type="datetimeFigureOut">
              <a:rPr lang="ko-KR" altLang="en-US" smtClean="0"/>
              <a:t>2018. 10. 6.</a:t>
            </a:fld>
            <a:endParaRPr lang="ko-KR" altLang="en-US"/>
          </a:p>
        </p:txBody>
      </p:sp>
      <p:sp>
        <p:nvSpPr>
          <p:cNvPr id="4" name="슬라이드 이미지 개체 틀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1B09F8-2D35-40B9-9C52-9988B1A23D53}" type="slidenum">
              <a:rPr lang="ko-KR" altLang="en-US" smtClean="0"/>
              <a:t>‹#›</a:t>
            </a:fld>
            <a:endParaRPr lang="ko-KR" altLang="en-US"/>
          </a:p>
        </p:txBody>
      </p:sp>
    </p:spTree>
    <p:extLst>
      <p:ext uri="{BB962C8B-B14F-4D97-AF65-F5344CB8AC3E}">
        <p14:creationId xmlns:p14="http://schemas.microsoft.com/office/powerpoint/2010/main" val="2861602861"/>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143000" y="1122363"/>
            <a:ext cx="6858000" cy="2387600"/>
          </a:xfrm>
        </p:spPr>
        <p:txBody>
          <a:bodyPr anchor="b"/>
          <a:lstStyle>
            <a:lvl1pPr algn="ctr">
              <a:defRPr sz="4500" b="1" i="0" baseline="0"/>
            </a:lvl1pPr>
          </a:lstStyle>
          <a:p>
            <a:r>
              <a:rPr lang="ko-KR" altLang="en-US" dirty="0"/>
              <a:t>마스터 제목 스타일 편집</a:t>
            </a:r>
          </a:p>
        </p:txBody>
      </p:sp>
      <p:sp>
        <p:nvSpPr>
          <p:cNvPr id="3" name="부제목 2"/>
          <p:cNvSpPr>
            <a:spLocks noGrp="1"/>
          </p:cNvSpPr>
          <p:nvPr>
            <p:ph type="subTitle" idx="1"/>
          </p:nvPr>
        </p:nvSpPr>
        <p:spPr>
          <a:xfrm>
            <a:off x="1143000" y="3821068"/>
            <a:ext cx="6858000" cy="143673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ko-KR" altLang="en-US" dirty="0"/>
              <a:t>마스터 부제목 스타일 편집</a:t>
            </a:r>
          </a:p>
        </p:txBody>
      </p:sp>
      <p:sp>
        <p:nvSpPr>
          <p:cNvPr id="4" name="날짜 개체 틀 3"/>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5" name="바닥글 개체 틀 4"/>
          <p:cNvSpPr>
            <a:spLocks noGrp="1"/>
          </p:cNvSpPr>
          <p:nvPr>
            <p:ph type="ftr" sz="quarter" idx="11"/>
          </p:nvPr>
        </p:nvSpPr>
        <p:spPr/>
        <p:txBody>
          <a:bodyPr/>
          <a:lstStyle/>
          <a:p>
            <a:endParaRPr lang="ko-KR" altLang="en-US" dirty="0"/>
          </a:p>
        </p:txBody>
      </p:sp>
      <p:sp>
        <p:nvSpPr>
          <p:cNvPr id="6" name="슬라이드 번호 개체 틀 5"/>
          <p:cNvSpPr>
            <a:spLocks noGrp="1"/>
          </p:cNvSpPr>
          <p:nvPr>
            <p:ph type="sldNum" sz="quarter" idx="12"/>
          </p:nvPr>
        </p:nvSpPr>
        <p:spPr/>
        <p:txBody>
          <a:bodyPr/>
          <a:lstStyle/>
          <a:p>
            <a:fld id="{C0BC7BBB-66F7-4C17-B996-52BBF577F307}" type="slidenum">
              <a:rPr lang="ko-KR" altLang="en-US" smtClean="0"/>
              <a:t>‹#›</a:t>
            </a:fld>
            <a:endParaRPr lang="ko-KR" altLang="en-US"/>
          </a:p>
        </p:txBody>
      </p:sp>
      <p:sp>
        <p:nvSpPr>
          <p:cNvPr id="7" name="직사각형 6"/>
          <p:cNvSpPr/>
          <p:nvPr/>
        </p:nvSpPr>
        <p:spPr>
          <a:xfrm>
            <a:off x="1142999" y="3509241"/>
            <a:ext cx="6858001" cy="45719"/>
          </a:xfrm>
          <a:prstGeom prst="rect">
            <a:avLst/>
          </a:prstGeom>
          <a:gradFill>
            <a:gsLst>
              <a:gs pos="0">
                <a:srgbClr val="50A5DC"/>
              </a:gs>
              <a:gs pos="100000">
                <a:schemeClr val="accent1">
                  <a:lumMod val="45000"/>
                  <a:lumOff val="55000"/>
                </a:schemeClr>
              </a:gs>
              <a:gs pos="100000">
                <a:schemeClr val="accent1">
                  <a:lumMod val="45000"/>
                  <a:lumOff val="55000"/>
                </a:schemeClr>
              </a:gs>
              <a:gs pos="100000">
                <a:schemeClr val="accent1">
                  <a:lumMod val="30000"/>
                  <a:lumOff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7749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849750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543675" y="365125"/>
            <a:ext cx="1971675" cy="5811838"/>
          </a:xfrm>
        </p:spPr>
        <p:txBody>
          <a:bodyPr vert="eaVert"/>
          <a:lstStyle/>
          <a:p>
            <a:r>
              <a:rPr lang="ko-KR" altLang="en-US"/>
              <a:t>마스터 제목 스타일 편집</a:t>
            </a:r>
          </a:p>
        </p:txBody>
      </p:sp>
      <p:sp>
        <p:nvSpPr>
          <p:cNvPr id="3" name="세로 텍스트 개체 틀 2"/>
          <p:cNvSpPr>
            <a:spLocks noGrp="1"/>
          </p:cNvSpPr>
          <p:nvPr>
            <p:ph type="body" orient="vert" idx="1"/>
          </p:nvPr>
        </p:nvSpPr>
        <p:spPr>
          <a:xfrm>
            <a:off x="628650" y="365125"/>
            <a:ext cx="5800725"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371631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628650" y="365127"/>
            <a:ext cx="7886700" cy="673964"/>
          </a:xfrm>
        </p:spPr>
        <p:txBody>
          <a:bodyPr>
            <a:normAutofit/>
          </a:bodyPr>
          <a:lstStyle>
            <a:lvl1pPr>
              <a:defRPr sz="3000" b="1" i="0" baseline="0"/>
            </a:lvl1pPr>
          </a:lstStyle>
          <a:p>
            <a:r>
              <a:rPr lang="ko-KR" altLang="en-US" dirty="0"/>
              <a:t>마스터 제목 스타일 편집</a:t>
            </a:r>
          </a:p>
        </p:txBody>
      </p:sp>
      <p:sp>
        <p:nvSpPr>
          <p:cNvPr id="3" name="내용 개체 틀 2"/>
          <p:cNvSpPr>
            <a:spLocks noGrp="1"/>
          </p:cNvSpPr>
          <p:nvPr>
            <p:ph idx="1"/>
          </p:nvPr>
        </p:nvSpPr>
        <p:spPr>
          <a:xfrm>
            <a:off x="628650" y="1278965"/>
            <a:ext cx="7886700" cy="4897998"/>
          </a:xfrm>
        </p:spPr>
        <p:txBody>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3F959FD-BD2E-45C2-A222-A1728690AA7B}" type="slidenum">
              <a:rPr lang="ko-KR" altLang="en-US" smtClean="0"/>
              <a:t>‹#›</a:t>
            </a:fld>
            <a:endParaRPr lang="ko-KR" altLang="en-US"/>
          </a:p>
        </p:txBody>
      </p:sp>
      <p:sp>
        <p:nvSpPr>
          <p:cNvPr id="7" name="직사각형 6"/>
          <p:cNvSpPr/>
          <p:nvPr/>
        </p:nvSpPr>
        <p:spPr>
          <a:xfrm>
            <a:off x="628650" y="1039091"/>
            <a:ext cx="7886700" cy="46759"/>
          </a:xfrm>
          <a:prstGeom prst="rect">
            <a:avLst/>
          </a:prstGeom>
          <a:gradFill>
            <a:gsLst>
              <a:gs pos="0">
                <a:srgbClr val="50A5DC"/>
              </a:gs>
              <a:gs pos="100000">
                <a:schemeClr val="accent1">
                  <a:lumMod val="45000"/>
                  <a:lumOff val="55000"/>
                </a:schemeClr>
              </a:gs>
              <a:gs pos="100000">
                <a:schemeClr val="accent1">
                  <a:lumMod val="45000"/>
                  <a:lumOff val="55000"/>
                </a:schemeClr>
              </a:gs>
              <a:gs pos="100000">
                <a:schemeClr val="accent1">
                  <a:lumMod val="30000"/>
                  <a:lumOff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175232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623888" y="1709739"/>
            <a:ext cx="7886700" cy="2852737"/>
          </a:xfrm>
        </p:spPr>
        <p:txBody>
          <a:bodyPr anchor="b"/>
          <a:lstStyle>
            <a:lvl1pPr>
              <a:defRPr sz="4500" b="1" i="0" cap="small" baseline="0"/>
            </a:lvl1pPr>
          </a:lstStyle>
          <a:p>
            <a:r>
              <a:rPr lang="ko-KR" altLang="en-US" dirty="0"/>
              <a:t>마스터 제목 스타일 편집</a:t>
            </a:r>
          </a:p>
        </p:txBody>
      </p:sp>
      <p:sp>
        <p:nvSpPr>
          <p:cNvPr id="3" name="텍스트 개체 틀 2"/>
          <p:cNvSpPr>
            <a:spLocks noGrp="1"/>
          </p:cNvSpPr>
          <p:nvPr>
            <p:ph type="body" idx="1"/>
          </p:nvPr>
        </p:nvSpPr>
        <p:spPr>
          <a:xfrm>
            <a:off x="623888" y="4589464"/>
            <a:ext cx="7886700" cy="1500187"/>
          </a:xfrm>
        </p:spPr>
        <p:txBody>
          <a:bodyPr/>
          <a:lstStyle>
            <a:lvl1pPr marL="0" indent="0">
              <a:buNone/>
              <a:defRPr sz="1800" cap="small" baseline="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ko-KR" altLang="en-US" dirty="0"/>
              <a:t>마스터 텍스트 스타일을 편집합니다</a:t>
            </a:r>
          </a:p>
        </p:txBody>
      </p:sp>
      <p:sp>
        <p:nvSpPr>
          <p:cNvPr id="4" name="날짜 개체 틀 3"/>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3F959FD-BD2E-45C2-A222-A1728690AA7B}" type="slidenum">
              <a:rPr lang="ko-KR" altLang="en-US" smtClean="0"/>
              <a:t>‹#›</a:t>
            </a:fld>
            <a:endParaRPr lang="ko-KR" altLang="en-US"/>
          </a:p>
        </p:txBody>
      </p:sp>
      <p:sp>
        <p:nvSpPr>
          <p:cNvPr id="8" name="직사각형 7"/>
          <p:cNvSpPr/>
          <p:nvPr userDrawn="1"/>
        </p:nvSpPr>
        <p:spPr>
          <a:xfrm>
            <a:off x="623888" y="4516757"/>
            <a:ext cx="7886700" cy="45719"/>
          </a:xfrm>
          <a:prstGeom prst="rect">
            <a:avLst/>
          </a:prstGeom>
          <a:gradFill>
            <a:gsLst>
              <a:gs pos="0">
                <a:srgbClr val="50A5DC"/>
              </a:gs>
              <a:gs pos="100000">
                <a:schemeClr val="accent1">
                  <a:lumMod val="45000"/>
                  <a:lumOff val="55000"/>
                </a:schemeClr>
              </a:gs>
              <a:gs pos="100000">
                <a:schemeClr val="accent1">
                  <a:lumMod val="45000"/>
                  <a:lumOff val="55000"/>
                </a:schemeClr>
              </a:gs>
              <a:gs pos="100000">
                <a:schemeClr val="accent1">
                  <a:lumMod val="30000"/>
                  <a:lumOff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1674437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콘텐츠 2개">
    <p:spTree>
      <p:nvGrpSpPr>
        <p:cNvPr id="1" name=""/>
        <p:cNvGrpSpPr/>
        <p:nvPr/>
      </p:nvGrpSpPr>
      <p:grpSpPr>
        <a:xfrm>
          <a:off x="0" y="0"/>
          <a:ext cx="0" cy="0"/>
          <a:chOff x="0" y="0"/>
          <a:chExt cx="0" cy="0"/>
        </a:xfrm>
      </p:grpSpPr>
      <p:sp>
        <p:nvSpPr>
          <p:cNvPr id="3" name="내용 개체 틀 2"/>
          <p:cNvSpPr>
            <a:spLocks noGrp="1"/>
          </p:cNvSpPr>
          <p:nvPr>
            <p:ph sz="half" idx="1"/>
          </p:nvPr>
        </p:nvSpPr>
        <p:spPr>
          <a:xfrm>
            <a:off x="628650" y="1282203"/>
            <a:ext cx="3886200" cy="4894760"/>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29150" y="1282203"/>
            <a:ext cx="3886200" cy="4894760"/>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3F959FD-BD2E-45C2-A222-A1728690AA7B}" type="slidenum">
              <a:rPr lang="ko-KR" altLang="en-US" smtClean="0"/>
              <a:t>‹#›</a:t>
            </a:fld>
            <a:endParaRPr lang="ko-KR" altLang="en-US"/>
          </a:p>
        </p:txBody>
      </p:sp>
      <p:sp>
        <p:nvSpPr>
          <p:cNvPr id="12" name="제목 1"/>
          <p:cNvSpPr>
            <a:spLocks noGrp="1"/>
          </p:cNvSpPr>
          <p:nvPr>
            <p:ph type="title"/>
          </p:nvPr>
        </p:nvSpPr>
        <p:spPr>
          <a:xfrm>
            <a:off x="628650" y="365127"/>
            <a:ext cx="7886700" cy="673964"/>
          </a:xfrm>
        </p:spPr>
        <p:txBody>
          <a:bodyPr>
            <a:normAutofit/>
          </a:bodyPr>
          <a:lstStyle>
            <a:lvl1pPr>
              <a:defRPr sz="3000" b="1" i="0" baseline="0"/>
            </a:lvl1pPr>
          </a:lstStyle>
          <a:p>
            <a:r>
              <a:rPr lang="ko-KR" altLang="en-US" dirty="0"/>
              <a:t>마스터 제목 스타일 편집</a:t>
            </a:r>
          </a:p>
        </p:txBody>
      </p:sp>
      <p:sp>
        <p:nvSpPr>
          <p:cNvPr id="13" name="직사각형 12"/>
          <p:cNvSpPr/>
          <p:nvPr userDrawn="1"/>
        </p:nvSpPr>
        <p:spPr>
          <a:xfrm>
            <a:off x="628650" y="1039091"/>
            <a:ext cx="7886700" cy="46759"/>
          </a:xfrm>
          <a:prstGeom prst="rect">
            <a:avLst/>
          </a:prstGeom>
          <a:gradFill>
            <a:gsLst>
              <a:gs pos="0">
                <a:srgbClr val="50A5DC"/>
              </a:gs>
              <a:gs pos="100000">
                <a:schemeClr val="accent1">
                  <a:lumMod val="45000"/>
                  <a:lumOff val="55000"/>
                </a:schemeClr>
              </a:gs>
              <a:gs pos="100000">
                <a:schemeClr val="accent1">
                  <a:lumMod val="45000"/>
                  <a:lumOff val="55000"/>
                </a:schemeClr>
              </a:gs>
              <a:gs pos="100000">
                <a:schemeClr val="accent1">
                  <a:lumMod val="30000"/>
                  <a:lumOff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275905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629841" y="365126"/>
            <a:ext cx="7886700" cy="1325563"/>
          </a:xfrm>
        </p:spPr>
        <p:txBody>
          <a:bodyPr/>
          <a:lstStyle/>
          <a:p>
            <a:r>
              <a:rPr lang="ko-KR" altLang="en-US"/>
              <a:t>마스터 제목 스타일 편집</a:t>
            </a:r>
          </a:p>
        </p:txBody>
      </p:sp>
      <p:sp>
        <p:nvSpPr>
          <p:cNvPr id="3" name="텍스트 개체 틀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ko-KR" altLang="en-US"/>
              <a:t>마스터 텍스트 스타일을 편집합니다</a:t>
            </a:r>
          </a:p>
        </p:txBody>
      </p:sp>
      <p:sp>
        <p:nvSpPr>
          <p:cNvPr id="4" name="내용 개체 틀 3"/>
          <p:cNvSpPr>
            <a:spLocks noGrp="1"/>
          </p:cNvSpPr>
          <p:nvPr>
            <p:ph sz="half" idx="2"/>
          </p:nvPr>
        </p:nvSpPr>
        <p:spPr>
          <a:xfrm>
            <a:off x="629842" y="2505075"/>
            <a:ext cx="3868340"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ko-KR" altLang="en-US"/>
              <a:t>마스터 텍스트 스타일을 편집합니다</a:t>
            </a:r>
          </a:p>
        </p:txBody>
      </p:sp>
      <p:sp>
        <p:nvSpPr>
          <p:cNvPr id="6" name="내용 개체 틀 5"/>
          <p:cNvSpPr>
            <a:spLocks noGrp="1"/>
          </p:cNvSpPr>
          <p:nvPr>
            <p:ph sz="quarter" idx="4"/>
          </p:nvPr>
        </p:nvSpPr>
        <p:spPr>
          <a:xfrm>
            <a:off x="4629150" y="2505075"/>
            <a:ext cx="3887391"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1965401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날짜 개체 틀 2"/>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2675790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3573239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629841" y="457200"/>
            <a:ext cx="2949178" cy="1600200"/>
          </a:xfrm>
        </p:spPr>
        <p:txBody>
          <a:bodyPr anchor="b"/>
          <a:lstStyle>
            <a:lvl1pPr>
              <a:defRPr sz="2400"/>
            </a:lvl1pPr>
          </a:lstStyle>
          <a:p>
            <a:r>
              <a:rPr lang="ko-KR" altLang="en-US"/>
              <a:t>마스터 제목 스타일 편집</a:t>
            </a:r>
          </a:p>
        </p:txBody>
      </p:sp>
      <p:sp>
        <p:nvSpPr>
          <p:cNvPr id="3" name="내용 개체 틀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3195428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629841" y="457200"/>
            <a:ext cx="2949178" cy="1600200"/>
          </a:xfrm>
        </p:spPr>
        <p:txBody>
          <a:bodyPr anchor="b"/>
          <a:lstStyle>
            <a:lvl1pPr>
              <a:defRPr sz="2400"/>
            </a:lvl1pPr>
          </a:lstStyle>
          <a:p>
            <a:r>
              <a:rPr lang="ko-KR" altLang="en-US"/>
              <a:t>마스터 제목 스타일 편집</a:t>
            </a:r>
          </a:p>
        </p:txBody>
      </p:sp>
      <p:sp>
        <p:nvSpPr>
          <p:cNvPr id="3" name="그림 개체 틀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ko-KR" altLang="en-US"/>
              <a:t>그림을 추가하려면 아이콘을 클릭하십시오</a:t>
            </a:r>
          </a:p>
        </p:txBody>
      </p:sp>
      <p:sp>
        <p:nvSpPr>
          <p:cNvPr id="4" name="텍스트 개체 틀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F952E03E-4271-4ED2-A7CD-B1AEBB33F670}" type="datetimeFigureOut">
              <a:rPr lang="ko-KR" altLang="en-US" smtClean="0"/>
              <a:t>2018. 10. 6.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3F959FD-BD2E-45C2-A222-A1728690AA7B}" type="slidenum">
              <a:rPr lang="ko-KR" altLang="en-US" smtClean="0"/>
              <a:t>‹#›</a:t>
            </a:fld>
            <a:endParaRPr lang="ko-KR" altLang="en-US"/>
          </a:p>
        </p:txBody>
      </p:sp>
    </p:spTree>
    <p:extLst>
      <p:ext uri="{BB962C8B-B14F-4D97-AF65-F5344CB8AC3E}">
        <p14:creationId xmlns:p14="http://schemas.microsoft.com/office/powerpoint/2010/main" val="3223893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628650" y="365126"/>
            <a:ext cx="7886700" cy="861001"/>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628650" y="1366405"/>
            <a:ext cx="7886700" cy="4810558"/>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952E03E-4271-4ED2-A7CD-B1AEBB33F670}" type="datetimeFigureOut">
              <a:rPr lang="ko-KR" altLang="en-US" smtClean="0"/>
              <a:t>2018. 10. 6.</a:t>
            </a:fld>
            <a:endParaRPr lang="ko-KR" altLang="en-US"/>
          </a:p>
        </p:txBody>
      </p:sp>
      <p:sp>
        <p:nvSpPr>
          <p:cNvPr id="5" name="바닥글 개체 틀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3F959FD-BD2E-45C2-A222-A1728690AA7B}" type="slidenum">
              <a:rPr lang="ko-KR" altLang="en-US" smtClean="0"/>
              <a:t>‹#›</a:t>
            </a:fld>
            <a:endParaRPr lang="ko-KR" altLang="en-US"/>
          </a:p>
        </p:txBody>
      </p:sp>
      <p:pic>
        <p:nvPicPr>
          <p:cNvPr id="14" name="Picture 6"/>
          <p:cNvPicPr>
            <a:picLocks noChangeAspect="1"/>
          </p:cNvPicPr>
          <p:nvPr/>
        </p:nvPicPr>
        <p:blipFill>
          <a:blip r:embed="rId13"/>
          <a:stretch>
            <a:fillRect/>
          </a:stretch>
        </p:blipFill>
        <p:spPr>
          <a:xfrm>
            <a:off x="117041" y="6610495"/>
            <a:ext cx="3152316" cy="167169"/>
          </a:xfrm>
          <a:prstGeom prst="rect">
            <a:avLst/>
          </a:prstGeom>
        </p:spPr>
      </p:pic>
      <p:pic>
        <p:nvPicPr>
          <p:cNvPr id="12" name="Picture 2"/>
          <p:cNvPicPr>
            <a:picLocks noChangeAspect="1"/>
          </p:cNvPicPr>
          <p:nvPr userDrawn="1"/>
        </p:nvPicPr>
        <p:blipFill>
          <a:blip r:embed="rId14"/>
          <a:stretch>
            <a:fillRect/>
          </a:stretch>
        </p:blipFill>
        <p:spPr>
          <a:xfrm>
            <a:off x="6906529" y="29868"/>
            <a:ext cx="2188851" cy="249138"/>
          </a:xfrm>
          <a:prstGeom prst="rect">
            <a:avLst/>
          </a:prstGeom>
        </p:spPr>
      </p:pic>
      <p:pic>
        <p:nvPicPr>
          <p:cNvPr id="39" name="Picture 3"/>
          <p:cNvPicPr>
            <a:picLocks noChangeAspect="1"/>
          </p:cNvPicPr>
          <p:nvPr userDrawn="1"/>
        </p:nvPicPr>
        <p:blipFill>
          <a:blip r:embed="rId15"/>
          <a:stretch>
            <a:fillRect/>
          </a:stretch>
        </p:blipFill>
        <p:spPr>
          <a:xfrm>
            <a:off x="7953826" y="6401348"/>
            <a:ext cx="1065888" cy="413815"/>
          </a:xfrm>
          <a:prstGeom prst="rect">
            <a:avLst/>
          </a:prstGeom>
        </p:spPr>
      </p:pic>
      <p:sp>
        <p:nvSpPr>
          <p:cNvPr id="8" name="직사각형 7">
            <a:extLst>
              <a:ext uri="{FF2B5EF4-FFF2-40B4-BE49-F238E27FC236}">
                <a16:creationId xmlns:a16="http://schemas.microsoft.com/office/drawing/2014/main" id="{D2472155-5AA1-6A4A-A618-C6D02A490C45}"/>
              </a:ext>
            </a:extLst>
          </p:cNvPr>
          <p:cNvSpPr/>
          <p:nvPr userDrawn="1"/>
        </p:nvSpPr>
        <p:spPr>
          <a:xfrm>
            <a:off x="-1" y="-14317"/>
            <a:ext cx="1688123" cy="400110"/>
          </a:xfrm>
          <a:prstGeom prst="rect">
            <a:avLst/>
          </a:prstGeom>
          <a:noFill/>
        </p:spPr>
        <p:txBody>
          <a:bodyPr wrap="square" lIns="91440" tIns="45720" rIns="91440" bIns="45720">
            <a:spAutoFit/>
          </a:bodyPr>
          <a:lstStyle/>
          <a:p>
            <a:pPr algn="ctr"/>
            <a:r>
              <a:rPr lang="en-US" altLang="ko-KR" sz="2000" b="0" cap="none" spc="0" dirty="0">
                <a:ln w="0"/>
                <a:solidFill>
                  <a:schemeClr val="tx1"/>
                </a:solidFill>
                <a:effectLst>
                  <a:outerShdw blurRad="38100" dist="19050" dir="2700000" algn="tl" rotWithShape="0">
                    <a:schemeClr val="dk1">
                      <a:alpha val="40000"/>
                    </a:schemeClr>
                  </a:outerShdw>
                </a:effectLst>
              </a:rPr>
              <a:t>JVET-L0066</a:t>
            </a:r>
          </a:p>
        </p:txBody>
      </p:sp>
    </p:spTree>
    <p:extLst>
      <p:ext uri="{BB962C8B-B14F-4D97-AF65-F5344CB8AC3E}">
        <p14:creationId xmlns:p14="http://schemas.microsoft.com/office/powerpoint/2010/main" val="32292420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1"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1" hangingPunct="1">
        <a:lnSpc>
          <a:spcPct val="90000"/>
        </a:lnSpc>
        <a:spcBef>
          <a:spcPts val="750"/>
        </a:spcBef>
        <a:buFont typeface="Wingdings" panose="05000000000000000000" pitchFamily="2" charset="2"/>
        <a:buChar char="§"/>
        <a:defRPr sz="2100" kern="1200">
          <a:solidFill>
            <a:schemeClr val="tx1"/>
          </a:solidFill>
          <a:latin typeface="+mn-lt"/>
          <a:ea typeface="+mn-ea"/>
          <a:cs typeface="+mn-cs"/>
        </a:defRPr>
      </a:lvl1pPr>
      <a:lvl2pPr marL="514350" indent="-171450" algn="l" defTabSz="685800" rtl="0" eaLnBrk="1" latinLnBrk="1" hangingPunct="1">
        <a:lnSpc>
          <a:spcPct val="90000"/>
        </a:lnSpc>
        <a:spcBef>
          <a:spcPts val="375"/>
        </a:spcBef>
        <a:buFont typeface="맑은 고딕" panose="020B0503020000020004" pitchFamily="50" charset="-127"/>
        <a:buChar char="–"/>
        <a:defRPr sz="1800" kern="1200">
          <a:solidFill>
            <a:schemeClr val="tx1"/>
          </a:solidFill>
          <a:latin typeface="+mn-lt"/>
          <a:ea typeface="+mn-ea"/>
          <a:cs typeface="+mn-cs"/>
        </a:defRPr>
      </a:lvl2pPr>
      <a:lvl3pPr marL="857250" indent="-171450" algn="l" defTabSz="685800" rtl="0" eaLnBrk="1" latinLnBrk="1"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314450" indent="-285750" algn="l" defTabSz="685800" rtl="0" eaLnBrk="1" latinLnBrk="1"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1"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1"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1"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1"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1"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ko-KR"/>
      </a:defPPr>
      <a:lvl1pPr marL="0" algn="l" defTabSz="685800" rtl="0" eaLnBrk="1" latinLnBrk="1" hangingPunct="1">
        <a:defRPr sz="1350" kern="1200">
          <a:solidFill>
            <a:schemeClr val="tx1"/>
          </a:solidFill>
          <a:latin typeface="+mn-lt"/>
          <a:ea typeface="+mn-ea"/>
          <a:cs typeface="+mn-cs"/>
        </a:defRPr>
      </a:lvl1pPr>
      <a:lvl2pPr marL="342900" algn="l" defTabSz="685800" rtl="0" eaLnBrk="1" latinLnBrk="1" hangingPunct="1">
        <a:defRPr sz="1350" kern="1200">
          <a:solidFill>
            <a:schemeClr val="tx1"/>
          </a:solidFill>
          <a:latin typeface="+mn-lt"/>
          <a:ea typeface="+mn-ea"/>
          <a:cs typeface="+mn-cs"/>
        </a:defRPr>
      </a:lvl2pPr>
      <a:lvl3pPr marL="685800" algn="l" defTabSz="685800" rtl="0" eaLnBrk="1" latinLnBrk="1" hangingPunct="1">
        <a:defRPr sz="1350" kern="1200">
          <a:solidFill>
            <a:schemeClr val="tx1"/>
          </a:solidFill>
          <a:latin typeface="+mn-lt"/>
          <a:ea typeface="+mn-ea"/>
          <a:cs typeface="+mn-cs"/>
        </a:defRPr>
      </a:lvl3pPr>
      <a:lvl4pPr marL="1028700" algn="l" defTabSz="685800" rtl="0" eaLnBrk="1" latinLnBrk="1" hangingPunct="1">
        <a:defRPr sz="1350" kern="1200">
          <a:solidFill>
            <a:schemeClr val="tx1"/>
          </a:solidFill>
          <a:latin typeface="+mn-lt"/>
          <a:ea typeface="+mn-ea"/>
          <a:cs typeface="+mn-cs"/>
        </a:defRPr>
      </a:lvl4pPr>
      <a:lvl5pPr marL="1371600" algn="l" defTabSz="685800" rtl="0" eaLnBrk="1" latinLnBrk="1" hangingPunct="1">
        <a:defRPr sz="1350" kern="1200">
          <a:solidFill>
            <a:schemeClr val="tx1"/>
          </a:solidFill>
          <a:latin typeface="+mn-lt"/>
          <a:ea typeface="+mn-ea"/>
          <a:cs typeface="+mn-cs"/>
        </a:defRPr>
      </a:lvl5pPr>
      <a:lvl6pPr marL="1714500" algn="l" defTabSz="685800" rtl="0" eaLnBrk="1" latinLnBrk="1" hangingPunct="1">
        <a:defRPr sz="1350" kern="1200">
          <a:solidFill>
            <a:schemeClr val="tx1"/>
          </a:solidFill>
          <a:latin typeface="+mn-lt"/>
          <a:ea typeface="+mn-ea"/>
          <a:cs typeface="+mn-cs"/>
        </a:defRPr>
      </a:lvl6pPr>
      <a:lvl7pPr marL="2057400" algn="l" defTabSz="685800" rtl="0" eaLnBrk="1" latinLnBrk="1" hangingPunct="1">
        <a:defRPr sz="1350" kern="1200">
          <a:solidFill>
            <a:schemeClr val="tx1"/>
          </a:solidFill>
          <a:latin typeface="+mn-lt"/>
          <a:ea typeface="+mn-ea"/>
          <a:cs typeface="+mn-cs"/>
        </a:defRPr>
      </a:lvl7pPr>
      <a:lvl8pPr marL="2400300" algn="l" defTabSz="685800" rtl="0" eaLnBrk="1" latinLnBrk="1" hangingPunct="1">
        <a:defRPr sz="1350" kern="1200">
          <a:solidFill>
            <a:schemeClr val="tx1"/>
          </a:solidFill>
          <a:latin typeface="+mn-lt"/>
          <a:ea typeface="+mn-ea"/>
          <a:cs typeface="+mn-cs"/>
        </a:defRPr>
      </a:lvl8pPr>
      <a:lvl9pPr marL="2743200" algn="l" defTabSz="685800" rtl="0" eaLnBrk="1" latinLnBrk="1"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__.doc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079157" y="1122363"/>
            <a:ext cx="6985686" cy="2387600"/>
          </a:xfrm>
        </p:spPr>
        <p:txBody>
          <a:bodyPr>
            <a:normAutofit/>
          </a:bodyPr>
          <a:lstStyle/>
          <a:p>
            <a:pPr algn="l"/>
            <a:r>
              <a:rPr lang="en-US" altLang="ko-KR" sz="3600" dirty="0"/>
              <a:t>CE3-related:</a:t>
            </a:r>
            <a:br>
              <a:rPr lang="en-US" altLang="ko-KR" sz="3600" dirty="0"/>
            </a:br>
            <a:r>
              <a:rPr lang="en-US" altLang="ko-KR" sz="3600" dirty="0"/>
              <a:t>One-line MMLM for reduction of reference sample lines</a:t>
            </a:r>
            <a:r>
              <a:rPr lang="ko-KR" altLang="ko-KR" sz="3600" dirty="0"/>
              <a:t> </a:t>
            </a:r>
            <a:endParaRPr lang="en-US" altLang="ko-KR" sz="3600" dirty="0"/>
          </a:p>
        </p:txBody>
      </p:sp>
      <p:sp>
        <p:nvSpPr>
          <p:cNvPr id="3" name="부제목 2"/>
          <p:cNvSpPr>
            <a:spLocks noGrp="1"/>
          </p:cNvSpPr>
          <p:nvPr>
            <p:ph type="subTitle" idx="1"/>
          </p:nvPr>
        </p:nvSpPr>
        <p:spPr>
          <a:xfrm>
            <a:off x="1143000" y="3821068"/>
            <a:ext cx="6858000" cy="1582954"/>
          </a:xfrm>
        </p:spPr>
        <p:txBody>
          <a:bodyPr>
            <a:normAutofit/>
          </a:bodyPr>
          <a:lstStyle/>
          <a:p>
            <a:r>
              <a:rPr lang="en-US" altLang="ko-KR" dirty="0" err="1"/>
              <a:t>Kwangwoon</a:t>
            </a:r>
            <a:r>
              <a:rPr lang="en-US" altLang="ko-KR" dirty="0"/>
              <a:t> University (KWU)</a:t>
            </a:r>
            <a:endParaRPr lang="ko-KR" altLang="en-US" dirty="0"/>
          </a:p>
        </p:txBody>
      </p:sp>
    </p:spTree>
    <p:extLst>
      <p:ext uri="{BB962C8B-B14F-4D97-AF65-F5344CB8AC3E}">
        <p14:creationId xmlns:p14="http://schemas.microsoft.com/office/powerpoint/2010/main" val="1011226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790B7F3-8550-D143-B743-26F06E716094}"/>
              </a:ext>
            </a:extLst>
          </p:cNvPr>
          <p:cNvSpPr>
            <a:spLocks noGrp="1"/>
          </p:cNvSpPr>
          <p:nvPr>
            <p:ph type="title"/>
          </p:nvPr>
        </p:nvSpPr>
        <p:spPr/>
        <p:txBody>
          <a:bodyPr/>
          <a:lstStyle/>
          <a:p>
            <a:r>
              <a:rPr kumimoji="1" lang="en-US" altLang="ko-KR" dirty="0"/>
              <a:t>Introduction</a:t>
            </a:r>
            <a:endParaRPr kumimoji="1" lang="ko-KR" altLang="en-US" dirty="0"/>
          </a:p>
        </p:txBody>
      </p:sp>
      <p:sp>
        <p:nvSpPr>
          <p:cNvPr id="3" name="내용 개체 틀 2">
            <a:extLst>
              <a:ext uri="{FF2B5EF4-FFF2-40B4-BE49-F238E27FC236}">
                <a16:creationId xmlns:a16="http://schemas.microsoft.com/office/drawing/2014/main" id="{74D49556-6BFA-7D44-9E61-60256A629483}"/>
              </a:ext>
            </a:extLst>
          </p:cNvPr>
          <p:cNvSpPr>
            <a:spLocks noGrp="1"/>
          </p:cNvSpPr>
          <p:nvPr>
            <p:ph idx="1"/>
          </p:nvPr>
        </p:nvSpPr>
        <p:spPr/>
        <p:txBody>
          <a:bodyPr/>
          <a:lstStyle/>
          <a:p>
            <a:r>
              <a:rPr lang="en-CA" altLang="ko-KR" dirty="0"/>
              <a:t>In BMS-2.0.1 with the macro which is ‘--</a:t>
            </a:r>
            <a:r>
              <a:rPr lang="en-CA" altLang="ko-KR" dirty="0" err="1"/>
              <a:t>LMChroma</a:t>
            </a:r>
            <a:r>
              <a:rPr lang="en-CA" altLang="ko-KR" dirty="0"/>
              <a:t>=2’</a:t>
            </a:r>
          </a:p>
          <a:p>
            <a:pPr lvl="1"/>
            <a:r>
              <a:rPr lang="en-CA" altLang="ko-KR" dirty="0"/>
              <a:t>MMLM (Multi Model Linear Model) mode </a:t>
            </a:r>
            <a:r>
              <a:rPr lang="en-CA" altLang="ko-KR" dirty="0" err="1"/>
              <a:t>downsample</a:t>
            </a:r>
            <a:r>
              <a:rPr lang="en-CA" altLang="ko-KR" dirty="0"/>
              <a:t> four neighboring reconstructed luminance sample lines to two lines </a:t>
            </a:r>
            <a:r>
              <a:rPr lang="en-US" altLang="ko-KR" dirty="0"/>
              <a:t>in the down-sampling process</a:t>
            </a:r>
          </a:p>
          <a:p>
            <a:pPr lvl="1"/>
            <a:endParaRPr lang="en-CA" altLang="ko-KR" dirty="0"/>
          </a:p>
          <a:p>
            <a:r>
              <a:rPr lang="en-CA" altLang="ko-KR" dirty="0"/>
              <a:t>In this contribution</a:t>
            </a:r>
          </a:p>
          <a:p>
            <a:pPr lvl="1"/>
            <a:r>
              <a:rPr lang="en-CA" altLang="ko-KR" dirty="0"/>
              <a:t>One-line MMLM that uses one reconstructed luminance sample line at the upper adjacent to the current PU in order to reduce a luminance line buffer</a:t>
            </a:r>
            <a:endParaRPr lang="ko-KR" altLang="ko-KR" dirty="0"/>
          </a:p>
          <a:p>
            <a:endParaRPr kumimoji="1" lang="ko-KR" altLang="en-US" dirty="0"/>
          </a:p>
        </p:txBody>
      </p:sp>
    </p:spTree>
    <p:extLst>
      <p:ext uri="{BB962C8B-B14F-4D97-AF65-F5344CB8AC3E}">
        <p14:creationId xmlns:p14="http://schemas.microsoft.com/office/powerpoint/2010/main" val="1823414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C2BFB04-96AA-A344-975E-5B71EE403546}"/>
              </a:ext>
            </a:extLst>
          </p:cNvPr>
          <p:cNvSpPr>
            <a:spLocks noGrp="1"/>
          </p:cNvSpPr>
          <p:nvPr>
            <p:ph type="title"/>
          </p:nvPr>
        </p:nvSpPr>
        <p:spPr/>
        <p:txBody>
          <a:bodyPr/>
          <a:lstStyle/>
          <a:p>
            <a:r>
              <a:rPr kumimoji="1" lang="en-US" altLang="ko-KR" dirty="0"/>
              <a:t>BMS-2.0.1 MMLM</a:t>
            </a:r>
            <a:endParaRPr kumimoji="1" lang="ko-KR" altLang="en-US" dirty="0"/>
          </a:p>
        </p:txBody>
      </p:sp>
      <mc:AlternateContent xmlns:mc="http://schemas.openxmlformats.org/markup-compatibility/2006" xmlns:a14="http://schemas.microsoft.com/office/drawing/2010/main">
        <mc:Choice Requires="a14">
          <p:sp>
            <p:nvSpPr>
              <p:cNvPr id="3" name="내용 개체 틀 2">
                <a:extLst>
                  <a:ext uri="{FF2B5EF4-FFF2-40B4-BE49-F238E27FC236}">
                    <a16:creationId xmlns:a16="http://schemas.microsoft.com/office/drawing/2014/main" id="{85C22599-A2C1-C54E-9BF4-DBF595FF0485}"/>
                  </a:ext>
                </a:extLst>
              </p:cNvPr>
              <p:cNvSpPr>
                <a:spLocks noGrp="1"/>
              </p:cNvSpPr>
              <p:nvPr>
                <p:ph idx="1"/>
              </p:nvPr>
            </p:nvSpPr>
            <p:spPr/>
            <p:txBody>
              <a:bodyPr>
                <a:normAutofit/>
              </a:bodyPr>
              <a:lstStyle/>
              <a:p>
                <a:pPr hangingPunct="0"/>
                <a:r>
                  <a:rPr lang="en-CA" altLang="ko-KR" dirty="0"/>
                  <a:t>The down-sampled luminance sample value (</a:t>
                </a:r>
                <a14:m>
                  <m:oMath xmlns:m="http://schemas.openxmlformats.org/officeDocument/2006/math">
                    <m:sSubSup>
                      <m:sSubSupPr>
                        <m:ctrlPr>
                          <a:rPr lang="ko-KR" altLang="ko-KR" i="1">
                            <a:latin typeface="Cambria Math" panose="02040503050406030204" pitchFamily="18" charset="0"/>
                          </a:rPr>
                        </m:ctrlPr>
                      </m:sSubSupPr>
                      <m:e>
                        <m:r>
                          <m:rPr>
                            <m:sty m:val="p"/>
                          </m:rPr>
                          <a:rPr lang="en-CA" altLang="ko-KR">
                            <a:latin typeface="Cambria Math" panose="02040503050406030204" pitchFamily="18" charset="0"/>
                          </a:rPr>
                          <m:t>Rec</m:t>
                        </m:r>
                      </m:e>
                      <m:sub>
                        <m:r>
                          <m:rPr>
                            <m:sty m:val="p"/>
                          </m:rPr>
                          <a:rPr lang="en-CA" altLang="ko-KR">
                            <a:latin typeface="Cambria Math" panose="02040503050406030204" pitchFamily="18" charset="0"/>
                          </a:rPr>
                          <m:t>L</m:t>
                        </m:r>
                      </m:sub>
                      <m:sup>
                        <m:r>
                          <a:rPr lang="en-CA" altLang="ko-KR" i="1">
                            <a:latin typeface="Cambria Math" panose="02040503050406030204" pitchFamily="18" charset="0"/>
                          </a:rPr>
                          <m:t>′</m:t>
                        </m:r>
                      </m:sup>
                    </m:sSubSup>
                  </m:oMath>
                </a14:m>
                <a:r>
                  <a:rPr lang="en-CA" altLang="ko-KR" dirty="0"/>
                  <a:t>) for neighboring and current reconstructed luminance samples is computed as</a:t>
                </a:r>
              </a:p>
              <a:p>
                <a:pPr hangingPunct="0"/>
                <a:endParaRPr lang="ko-KR" altLang="ko-KR" dirty="0"/>
              </a:p>
              <a:p>
                <a:pPr marL="0" indent="0" hangingPunct="0">
                  <a:buNone/>
                </a:pPr>
                <a14:m>
                  <m:oMathPara xmlns:m="http://schemas.openxmlformats.org/officeDocument/2006/math">
                    <m:oMathParaPr>
                      <m:jc m:val="centerGroup"/>
                    </m:oMathParaPr>
                    <m:oMath xmlns:m="http://schemas.openxmlformats.org/officeDocument/2006/math">
                      <m:sSubSup>
                        <m:sSubSupPr>
                          <m:ctrlPr>
                            <a:rPr lang="ko-KR" altLang="ko-KR" sz="1600" i="1">
                              <a:latin typeface="Cambria Math" panose="02040503050406030204" pitchFamily="18" charset="0"/>
                            </a:rPr>
                          </m:ctrlPr>
                        </m:sSubSup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up>
                          <m:r>
                            <a:rPr lang="en-CA" altLang="ko-KR" sz="1600" i="1">
                              <a:latin typeface="Cambria Math" panose="02040503050406030204" pitchFamily="18" charset="0"/>
                            </a:rPr>
                            <m:t>′</m:t>
                          </m:r>
                        </m:sup>
                      </m:sSubSup>
                      <m:d>
                        <m:dPr>
                          <m:begChr m:val="["/>
                          <m:endChr m:val="]"/>
                          <m:ctrlPr>
                            <a:rPr lang="ko-KR" altLang="ko-KR" sz="1600" i="1">
                              <a:latin typeface="Cambria Math" panose="02040503050406030204" pitchFamily="18" charset="0"/>
                            </a:rPr>
                          </m:ctrlPr>
                        </m:dPr>
                        <m:e>
                          <m:r>
                            <m:rPr>
                              <m:sty m:val="p"/>
                            </m:rPr>
                            <a:rPr lang="en-CA" altLang="ko-KR" sz="1600">
                              <a:latin typeface="Cambria Math" panose="02040503050406030204" pitchFamily="18" charset="0"/>
                            </a:rPr>
                            <m:t>x</m:t>
                          </m:r>
                          <m:r>
                            <a:rPr lang="en-CA" altLang="ko-KR" sz="1600">
                              <a:latin typeface="Cambria Math" panose="02040503050406030204" pitchFamily="18" charset="0"/>
                            </a:rPr>
                            <m:t>,</m:t>
                          </m:r>
                          <m:r>
                            <a:rPr lang="en-US" altLang="ko-KR" sz="1600" i="1">
                              <a:latin typeface="Cambria Math" panose="02040503050406030204" pitchFamily="18" charset="0"/>
                            </a:rPr>
                            <m:t>𝑦</m:t>
                          </m:r>
                        </m:e>
                      </m:d>
                      <m:r>
                        <a:rPr lang="en-CA" altLang="ko-KR" sz="1600" i="1">
                          <a:latin typeface="Cambria Math" panose="02040503050406030204" pitchFamily="18" charset="0"/>
                        </a:rPr>
                        <m:t>=(</m:t>
                      </m:r>
                      <m:d>
                        <m:dPr>
                          <m:ctrlPr>
                            <a:rPr lang="ko-KR" altLang="ko-KR" sz="1600" i="1">
                              <a:latin typeface="Cambria Math" panose="02040503050406030204" pitchFamily="18" charset="0"/>
                            </a:rPr>
                          </m:ctrlPr>
                        </m:dPr>
                        <m:e>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2</m:t>
                              </m:r>
                              <m:r>
                                <m:rPr>
                                  <m:sty m:val="p"/>
                                </m:rPr>
                                <a:rPr lang="en-CA" altLang="ko-KR" sz="1600">
                                  <a:latin typeface="Cambria Math" panose="02040503050406030204" pitchFamily="18" charset="0"/>
                                </a:rPr>
                                <m:t>x</m:t>
                              </m:r>
                              <m:r>
                                <a:rPr lang="en-CA" altLang="ko-KR" sz="1600" i="1">
                                  <a:latin typeface="Cambria Math" panose="02040503050406030204" pitchFamily="18" charset="0"/>
                                </a:rPr>
                                <m:t>−</m:t>
                              </m:r>
                              <m:r>
                                <a:rPr lang="en-CA" altLang="ko-KR" sz="1600">
                                  <a:latin typeface="Cambria Math" panose="02040503050406030204" pitchFamily="18" charset="0"/>
                                </a:rPr>
                                <m:t>1, </m:t>
                              </m:r>
                              <m:r>
                                <a:rPr lang="en-CA" altLang="ko-KR" sz="1600" i="1">
                                  <a:latin typeface="Cambria Math" panose="02040503050406030204" pitchFamily="18" charset="0"/>
                                </a:rPr>
                                <m:t>−</m:t>
                              </m:r>
                              <m:r>
                                <a:rPr lang="en-CA" altLang="ko-KR" sz="1600">
                                  <a:latin typeface="Cambria Math" panose="02040503050406030204" pitchFamily="18" charset="0"/>
                                </a:rPr>
                                <m:t>2</m:t>
                              </m:r>
                            </m:e>
                          </m:d>
                          <m:r>
                            <a:rPr lang="en-CA" altLang="ko-KR" sz="1600" i="1">
                              <a:latin typeface="Cambria Math" panose="02040503050406030204" pitchFamily="18" charset="0"/>
                            </a:rPr>
                            <m:t> + 2∙</m:t>
                          </m:r>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2</m:t>
                              </m:r>
                              <m:r>
                                <m:rPr>
                                  <m:sty m:val="p"/>
                                </m:rPr>
                                <a:rPr lang="en-CA" altLang="ko-KR" sz="1600">
                                  <a:latin typeface="Cambria Math" panose="02040503050406030204" pitchFamily="18" charset="0"/>
                                </a:rPr>
                                <m:t>x</m:t>
                              </m:r>
                              <m:r>
                                <a:rPr lang="en-CA" altLang="ko-KR" sz="1600">
                                  <a:latin typeface="Cambria Math" panose="02040503050406030204" pitchFamily="18" charset="0"/>
                                </a:rPr>
                                <m:t>, </m:t>
                              </m:r>
                              <m:r>
                                <a:rPr lang="en-CA" altLang="ko-KR" sz="1600" i="1">
                                  <a:latin typeface="Cambria Math" panose="02040503050406030204" pitchFamily="18" charset="0"/>
                                </a:rPr>
                                <m:t>−</m:t>
                              </m:r>
                              <m:r>
                                <a:rPr lang="en-CA" altLang="ko-KR" sz="1600">
                                  <a:latin typeface="Cambria Math" panose="02040503050406030204" pitchFamily="18" charset="0"/>
                                </a:rPr>
                                <m:t>2</m:t>
                              </m:r>
                            </m:e>
                          </m:d>
                          <m:r>
                            <a:rPr lang="en-CA" altLang="ko-KR" sz="1600" i="1">
                              <a:latin typeface="Cambria Math" panose="02040503050406030204" pitchFamily="18" charset="0"/>
                            </a:rPr>
                            <m:t> + </m:t>
                          </m:r>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2</m:t>
                              </m:r>
                              <m:r>
                                <m:rPr>
                                  <m:sty m:val="p"/>
                                </m:rPr>
                                <a:rPr lang="en-CA" altLang="ko-KR" sz="1600">
                                  <a:latin typeface="Cambria Math" panose="02040503050406030204" pitchFamily="18" charset="0"/>
                                </a:rPr>
                                <m:t>x</m:t>
                              </m:r>
                              <m:r>
                                <a:rPr lang="en-CA" altLang="ko-KR" sz="1600">
                                  <a:latin typeface="Cambria Math" panose="02040503050406030204" pitchFamily="18" charset="0"/>
                                </a:rPr>
                                <m:t>+1,</m:t>
                              </m:r>
                              <m:r>
                                <a:rPr lang="en-CA" altLang="ko-KR" sz="1600" i="1">
                                  <a:latin typeface="Cambria Math" panose="02040503050406030204" pitchFamily="18" charset="0"/>
                                </a:rPr>
                                <m:t>−</m:t>
                              </m:r>
                              <m:r>
                                <a:rPr lang="en-CA" altLang="ko-KR" sz="1600">
                                  <a:latin typeface="Cambria Math" panose="02040503050406030204" pitchFamily="18" charset="0"/>
                                </a:rPr>
                                <m:t>2</m:t>
                              </m:r>
                            </m:e>
                          </m:d>
                        </m:e>
                      </m:d>
                    </m:oMath>
                  </m:oMathPara>
                </a14:m>
                <a:endParaRPr lang="en-US" altLang="ko-KR" sz="1600" i="1" dirty="0"/>
              </a:p>
              <a:p>
                <a:pPr marL="0" indent="0" hangingPunct="0">
                  <a:buNone/>
                </a:pPr>
                <a14:m>
                  <m:oMath xmlns:m="http://schemas.openxmlformats.org/officeDocument/2006/math">
                    <m:r>
                      <a:rPr lang="en-CA" altLang="ko-KR" sz="1600">
                        <a:latin typeface="Cambria Math" panose="02040503050406030204" pitchFamily="18" charset="0"/>
                      </a:rPr>
                      <m:t>                      + </m:t>
                    </m:r>
                    <m:d>
                      <m:dPr>
                        <m:ctrlPr>
                          <a:rPr lang="ko-KR" altLang="ko-KR" sz="1600" i="1">
                            <a:latin typeface="Cambria Math" panose="02040503050406030204" pitchFamily="18" charset="0"/>
                          </a:rPr>
                        </m:ctrlPr>
                      </m:dPr>
                      <m:e>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2</m:t>
                            </m:r>
                            <m:r>
                              <m:rPr>
                                <m:sty m:val="p"/>
                              </m:rPr>
                              <a:rPr lang="en-CA" altLang="ko-KR" sz="1600">
                                <a:latin typeface="Cambria Math" panose="02040503050406030204" pitchFamily="18" charset="0"/>
                              </a:rPr>
                              <m:t>x</m:t>
                            </m:r>
                            <m:r>
                              <a:rPr lang="en-CA" altLang="ko-KR" sz="1600" i="1">
                                <a:latin typeface="Cambria Math" panose="02040503050406030204" pitchFamily="18" charset="0"/>
                              </a:rPr>
                              <m:t>−</m:t>
                            </m:r>
                            <m:r>
                              <a:rPr lang="en-CA" altLang="ko-KR" sz="1600">
                                <a:latin typeface="Cambria Math" panose="02040503050406030204" pitchFamily="18" charset="0"/>
                              </a:rPr>
                              <m:t>1, </m:t>
                            </m:r>
                            <m:r>
                              <a:rPr lang="en-CA" altLang="ko-KR" sz="1600" i="1">
                                <a:latin typeface="Cambria Math" panose="02040503050406030204" pitchFamily="18" charset="0"/>
                              </a:rPr>
                              <m:t>−</m:t>
                            </m:r>
                            <m:r>
                              <a:rPr lang="en-CA" altLang="ko-KR" sz="1600">
                                <a:latin typeface="Cambria Math" panose="02040503050406030204" pitchFamily="18" charset="0"/>
                              </a:rPr>
                              <m:t>1</m:t>
                            </m:r>
                          </m:e>
                        </m:d>
                        <m:r>
                          <a:rPr lang="en-CA" altLang="ko-KR" sz="1600" i="1">
                            <a:latin typeface="Cambria Math" panose="02040503050406030204" pitchFamily="18" charset="0"/>
                          </a:rPr>
                          <m:t> + 2∙</m:t>
                        </m:r>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2</m:t>
                            </m:r>
                            <m:r>
                              <m:rPr>
                                <m:sty m:val="p"/>
                              </m:rPr>
                              <a:rPr lang="en-CA" altLang="ko-KR" sz="1600">
                                <a:latin typeface="Cambria Math" panose="02040503050406030204" pitchFamily="18" charset="0"/>
                              </a:rPr>
                              <m:t>x</m:t>
                            </m:r>
                            <m:r>
                              <a:rPr lang="en-CA" altLang="ko-KR" sz="1600">
                                <a:latin typeface="Cambria Math" panose="02040503050406030204" pitchFamily="18" charset="0"/>
                              </a:rPr>
                              <m:t>,</m:t>
                            </m:r>
                            <m:r>
                              <a:rPr lang="en-CA" altLang="ko-KR" sz="1600" i="1">
                                <a:latin typeface="Cambria Math" panose="02040503050406030204" pitchFamily="18" charset="0"/>
                              </a:rPr>
                              <m:t>−</m:t>
                            </m:r>
                            <m:r>
                              <a:rPr lang="en-CA" altLang="ko-KR" sz="1600">
                                <a:latin typeface="Cambria Math" panose="02040503050406030204" pitchFamily="18" charset="0"/>
                              </a:rPr>
                              <m:t>1</m:t>
                            </m:r>
                          </m:e>
                        </m:d>
                        <m:r>
                          <a:rPr lang="en-CA" altLang="ko-KR" sz="1600" i="1">
                            <a:latin typeface="Cambria Math" panose="02040503050406030204" pitchFamily="18" charset="0"/>
                          </a:rPr>
                          <m:t> + </m:t>
                        </m:r>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2</m:t>
                            </m:r>
                            <m:r>
                              <m:rPr>
                                <m:sty m:val="p"/>
                              </m:rPr>
                              <a:rPr lang="en-CA" altLang="ko-KR" sz="1600">
                                <a:latin typeface="Cambria Math" panose="02040503050406030204" pitchFamily="18" charset="0"/>
                              </a:rPr>
                              <m:t>x</m:t>
                            </m:r>
                            <m:r>
                              <a:rPr lang="en-CA" altLang="ko-KR" sz="1600">
                                <a:latin typeface="Cambria Math" panose="02040503050406030204" pitchFamily="18" charset="0"/>
                              </a:rPr>
                              <m:t>+1, </m:t>
                            </m:r>
                            <m:r>
                              <a:rPr lang="en-CA" altLang="ko-KR" sz="1600" i="1">
                                <a:latin typeface="Cambria Math" panose="02040503050406030204" pitchFamily="18" charset="0"/>
                              </a:rPr>
                              <m:t>−</m:t>
                            </m:r>
                            <m:r>
                              <a:rPr lang="en-CA" altLang="ko-KR" sz="1600">
                                <a:latin typeface="Cambria Math" panose="02040503050406030204" pitchFamily="18" charset="0"/>
                              </a:rPr>
                              <m:t>1</m:t>
                            </m:r>
                          </m:e>
                        </m:d>
                      </m:e>
                    </m:d>
                    <m:r>
                      <a:rPr lang="en-CA" altLang="ko-KR" sz="1600" i="1">
                        <a:latin typeface="Cambria Math" panose="02040503050406030204" pitchFamily="18" charset="0"/>
                      </a:rPr>
                      <m:t>+4)≫3</m:t>
                    </m:r>
                  </m:oMath>
                </a14:m>
                <a:r>
                  <a:rPr lang="en-CA" altLang="ko-KR" sz="1600" dirty="0"/>
                  <a:t>,  </a:t>
                </a:r>
                <a:endParaRPr lang="ko-KR" altLang="ko-KR" sz="1600" dirty="0"/>
              </a:p>
              <a:p>
                <a:pPr marL="0" indent="0" algn="ctr" hangingPunct="0">
                  <a:buNone/>
                </a:pPr>
                <a14:m>
                  <m:oMath xmlns:m="http://schemas.openxmlformats.org/officeDocument/2006/math">
                    <m:r>
                      <a:rPr lang="en-CA" altLang="ko-KR" sz="1600">
                        <a:latin typeface="Cambria Math" panose="02040503050406030204" pitchFamily="18" charset="0"/>
                      </a:rPr>
                      <m:t>0≤</m:t>
                    </m:r>
                    <m:r>
                      <m:rPr>
                        <m:sty m:val="p"/>
                      </m:rPr>
                      <a:rPr lang="en-CA" altLang="ko-KR" sz="1600">
                        <a:latin typeface="Cambria Math" panose="02040503050406030204" pitchFamily="18" charset="0"/>
                      </a:rPr>
                      <m:t>x</m:t>
                    </m:r>
                    <m:r>
                      <a:rPr lang="en-CA" altLang="ko-KR" sz="1600">
                        <a:latin typeface="Cambria Math" panose="02040503050406030204" pitchFamily="18" charset="0"/>
                      </a:rPr>
                      <m:t>&lt;</m:t>
                    </m:r>
                    <m:r>
                      <m:rPr>
                        <m:sty m:val="p"/>
                      </m:rPr>
                      <a:rPr lang="en-CA" altLang="ko-KR" sz="1600">
                        <a:latin typeface="Cambria Math" panose="02040503050406030204" pitchFamily="18" charset="0"/>
                      </a:rPr>
                      <m:t>W</m:t>
                    </m:r>
                    <m:r>
                      <a:rPr lang="en-CA" altLang="ko-KR" sz="1600">
                        <a:latin typeface="Cambria Math" panose="02040503050406030204" pitchFamily="18" charset="0"/>
                      </a:rPr>
                      <m:t>,  0&lt;</m:t>
                    </m:r>
                    <m:r>
                      <m:rPr>
                        <m:sty m:val="p"/>
                      </m:rPr>
                      <a:rPr lang="en-CA" altLang="ko-KR" sz="1600">
                        <a:latin typeface="Cambria Math" panose="02040503050406030204" pitchFamily="18" charset="0"/>
                      </a:rPr>
                      <m:t>y</m:t>
                    </m:r>
                    <m:r>
                      <a:rPr lang="en-CA" altLang="ko-KR" sz="1600">
                        <a:latin typeface="Cambria Math" panose="02040503050406030204" pitchFamily="18" charset="0"/>
                      </a:rPr>
                      <m:t>≤</m:t>
                    </m:r>
                    <m:r>
                      <a:rPr lang="en-CA" altLang="ko-KR" sz="1600" i="1">
                        <a:latin typeface="Cambria Math" panose="02040503050406030204" pitchFamily="18" charset="0"/>
                      </a:rPr>
                      <m:t>−</m:t>
                    </m:r>
                    <m:r>
                      <a:rPr lang="en-CA" altLang="ko-KR" sz="1600">
                        <a:latin typeface="Cambria Math" panose="02040503050406030204" pitchFamily="18" charset="0"/>
                      </a:rPr>
                      <m:t>2</m:t>
                    </m:r>
                  </m:oMath>
                </a14:m>
                <a:r>
                  <a:rPr lang="en-CA" altLang="ko-KR" sz="1600" dirty="0"/>
                  <a:t>.</a:t>
                </a:r>
                <a:endParaRPr lang="ko-KR" altLang="ko-KR" sz="1600" dirty="0"/>
              </a:p>
              <a:p>
                <a:pPr marL="0" indent="0" hangingPunct="0">
                  <a:buNone/>
                </a:pPr>
                <a:endParaRPr lang="ko-KR" altLang="ko-KR" dirty="0"/>
              </a:p>
              <a:p>
                <a:pPr hangingPunct="0"/>
                <a:r>
                  <a:rPr lang="en-US" altLang="ko-KR" dirty="0"/>
                  <a:t>If the top-left PU of the current PU is not available, the down-sampled luminance sample value at the point</a:t>
                </a:r>
                <a:br>
                  <a:rPr lang="en-US" altLang="ko-KR" dirty="0"/>
                </a:br>
                <a:r>
                  <a:rPr lang="en-US" altLang="ko-KR" dirty="0"/>
                  <a:t>[0, y] is computed as </a:t>
                </a:r>
                <a:endParaRPr lang="ko-KR" altLang="ko-KR" dirty="0"/>
              </a:p>
              <a:p>
                <a:pPr marL="0" indent="0" hangingPunct="0">
                  <a:buNone/>
                </a:pPr>
                <a:endParaRPr lang="ko-KR" altLang="ko-KR" dirty="0"/>
              </a:p>
              <a:p>
                <a:pPr marL="0" indent="0" algn="ctr" hangingPunct="0">
                  <a:buNone/>
                </a:pPr>
                <a14:m>
                  <m:oMath xmlns:m="http://schemas.openxmlformats.org/officeDocument/2006/math">
                    <m:sSubSup>
                      <m:sSubSupPr>
                        <m:ctrlPr>
                          <a:rPr lang="ko-KR" altLang="ko-KR" sz="1600" i="1">
                            <a:latin typeface="Cambria Math" panose="02040503050406030204" pitchFamily="18" charset="0"/>
                          </a:rPr>
                        </m:ctrlPr>
                      </m:sSubSup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up>
                        <m:r>
                          <a:rPr lang="en-CA" altLang="ko-KR" sz="1600" i="1">
                            <a:latin typeface="Cambria Math" panose="02040503050406030204" pitchFamily="18" charset="0"/>
                          </a:rPr>
                          <m:t>′</m:t>
                        </m:r>
                      </m:sup>
                    </m:sSubSup>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0,</m:t>
                        </m:r>
                        <m:r>
                          <m:rPr>
                            <m:sty m:val="p"/>
                          </m:rPr>
                          <a:rPr lang="en-CA" altLang="ko-KR" sz="1600">
                            <a:latin typeface="Cambria Math" panose="02040503050406030204" pitchFamily="18" charset="0"/>
                          </a:rPr>
                          <m:t>y</m:t>
                        </m:r>
                      </m:e>
                    </m:d>
                    <m:r>
                      <a:rPr lang="en-CA" altLang="ko-KR" sz="1600" i="1">
                        <a:latin typeface="Cambria Math" panose="02040503050406030204" pitchFamily="18" charset="0"/>
                      </a:rPr>
                      <m:t>=</m:t>
                    </m:r>
                    <m:d>
                      <m:dPr>
                        <m:ctrlPr>
                          <a:rPr lang="ko-KR" altLang="ko-KR" sz="1600" i="1">
                            <a:latin typeface="Cambria Math" panose="02040503050406030204" pitchFamily="18" charset="0"/>
                          </a:rPr>
                        </m:ctrlPr>
                      </m:dPr>
                      <m:e>
                        <m:eqArr>
                          <m:eqArrPr>
                            <m:ctrlPr>
                              <a:rPr lang="ko-KR" altLang="ko-KR" sz="1600" i="1">
                                <a:latin typeface="Cambria Math" panose="02040503050406030204" pitchFamily="18" charset="0"/>
                              </a:rPr>
                            </m:ctrlPr>
                          </m:eqArrPr>
                          <m:e>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0, 2</m:t>
                                </m:r>
                                <m:r>
                                  <m:rPr>
                                    <m:sty m:val="p"/>
                                  </m:rPr>
                                  <a:rPr lang="en-CA" altLang="ko-KR" sz="1600">
                                    <a:latin typeface="Cambria Math" panose="02040503050406030204" pitchFamily="18" charset="0"/>
                                  </a:rPr>
                                  <m:t>y</m:t>
                                </m:r>
                                <m:r>
                                  <a:rPr lang="en-CA" altLang="ko-KR" sz="1600">
                                    <a:latin typeface="Cambria Math" panose="02040503050406030204" pitchFamily="18" charset="0"/>
                                  </a:rPr>
                                  <m:t>        </m:t>
                                </m:r>
                              </m:e>
                            </m:d>
                            <m:r>
                              <a:rPr lang="en-CA" altLang="ko-KR" sz="1600" i="1">
                                <a:latin typeface="Cambria Math" panose="02040503050406030204" pitchFamily="18" charset="0"/>
                              </a:rPr>
                              <m:t> +</m:t>
                            </m:r>
                          </m:e>
                          <m:e>
                            <m:r>
                              <a:rPr lang="en-CA" altLang="ko-KR" sz="1600" i="1">
                                <a:latin typeface="Cambria Math" panose="02040503050406030204" pitchFamily="18" charset="0"/>
                              </a:rPr>
                              <m:t>   </m:t>
                            </m:r>
                            <m:sSub>
                              <m:sSubPr>
                                <m:ctrlPr>
                                  <a:rPr lang="ko-KR" altLang="ko-KR" sz="1600" i="1">
                                    <a:latin typeface="Cambria Math" panose="02040503050406030204" pitchFamily="18" charset="0"/>
                                  </a:rPr>
                                </m:ctrlPr>
                              </m:sSubPr>
                              <m:e>
                                <m:r>
                                  <m:rPr>
                                    <m:sty m:val="p"/>
                                  </m:rPr>
                                  <a:rPr lang="en-CA" altLang="ko-KR" sz="1600">
                                    <a:latin typeface="Cambria Math" panose="02040503050406030204" pitchFamily="18" charset="0"/>
                                  </a:rPr>
                                  <m:t>Rec</m:t>
                                </m:r>
                              </m:e>
                              <m:sub>
                                <m:r>
                                  <m:rPr>
                                    <m:sty m:val="p"/>
                                  </m:rPr>
                                  <a:rPr lang="en-CA" altLang="ko-KR" sz="1600">
                                    <a:latin typeface="Cambria Math" panose="02040503050406030204" pitchFamily="18" charset="0"/>
                                  </a:rPr>
                                  <m:t>L</m:t>
                                </m:r>
                              </m:sub>
                            </m:sSub>
                            <m:d>
                              <m:dPr>
                                <m:begChr m:val="["/>
                                <m:endChr m:val="]"/>
                                <m:ctrlPr>
                                  <a:rPr lang="ko-KR" altLang="ko-KR" sz="1600" i="1">
                                    <a:latin typeface="Cambria Math" panose="02040503050406030204" pitchFamily="18" charset="0"/>
                                  </a:rPr>
                                </m:ctrlPr>
                              </m:dPr>
                              <m:e>
                                <m:r>
                                  <a:rPr lang="en-CA" altLang="ko-KR" sz="1600">
                                    <a:latin typeface="Cambria Math" panose="02040503050406030204" pitchFamily="18" charset="0"/>
                                  </a:rPr>
                                  <m:t>0, 2</m:t>
                                </m:r>
                                <m:r>
                                  <m:rPr>
                                    <m:sty m:val="p"/>
                                  </m:rPr>
                                  <a:rPr lang="en-CA" altLang="ko-KR" sz="1600">
                                    <a:latin typeface="Cambria Math" panose="02040503050406030204" pitchFamily="18" charset="0"/>
                                  </a:rPr>
                                  <m:t>y</m:t>
                                </m:r>
                                <m:r>
                                  <a:rPr lang="en-CA" altLang="ko-KR" sz="1600" i="1">
                                    <a:latin typeface="Cambria Math" panose="02040503050406030204" pitchFamily="18" charset="0"/>
                                  </a:rPr>
                                  <m:t>−</m:t>
                                </m:r>
                                <m:r>
                                  <a:rPr lang="en-CA" altLang="ko-KR" sz="1600">
                                    <a:latin typeface="Cambria Math" panose="02040503050406030204" pitchFamily="18" charset="0"/>
                                  </a:rPr>
                                  <m:t>1</m:t>
                                </m:r>
                              </m:e>
                            </m:d>
                            <m:r>
                              <a:rPr lang="en-CA" altLang="ko-KR" sz="1600" i="1">
                                <a:latin typeface="Cambria Math" panose="02040503050406030204" pitchFamily="18" charset="0"/>
                              </a:rPr>
                              <m:t> + 1</m:t>
                            </m:r>
                          </m:e>
                        </m:eqArr>
                        <m:r>
                          <a:rPr lang="en-CA" altLang="ko-KR" sz="1600" i="1">
                            <a:latin typeface="Cambria Math" panose="02040503050406030204" pitchFamily="18" charset="0"/>
                          </a:rPr>
                          <m:t>  </m:t>
                        </m:r>
                      </m:e>
                    </m:d>
                    <m:r>
                      <a:rPr lang="en-CA" altLang="ko-KR" sz="1600">
                        <a:latin typeface="Cambria Math" panose="02040503050406030204" pitchFamily="18" charset="0"/>
                      </a:rPr>
                      <m:t>≫1,</m:t>
                    </m:r>
                  </m:oMath>
                </a14:m>
                <a:r>
                  <a:rPr lang="en-CA" altLang="ko-KR" sz="1600" dirty="0"/>
                  <a:t> </a:t>
                </a:r>
                <a14:m>
                  <m:oMath xmlns:m="http://schemas.openxmlformats.org/officeDocument/2006/math">
                    <m:r>
                      <a:rPr lang="en-CA" altLang="ko-KR" sz="1600">
                        <a:latin typeface="Cambria Math" panose="02040503050406030204" pitchFamily="18" charset="0"/>
                      </a:rPr>
                      <m:t>0&lt;</m:t>
                    </m:r>
                    <m:r>
                      <m:rPr>
                        <m:sty m:val="p"/>
                      </m:rPr>
                      <a:rPr lang="en-CA" altLang="ko-KR" sz="1600">
                        <a:latin typeface="Cambria Math" panose="02040503050406030204" pitchFamily="18" charset="0"/>
                      </a:rPr>
                      <m:t>y</m:t>
                    </m:r>
                    <m:r>
                      <a:rPr lang="en-CA" altLang="ko-KR" sz="1600">
                        <a:latin typeface="Cambria Math" panose="02040503050406030204" pitchFamily="18" charset="0"/>
                      </a:rPr>
                      <m:t>≤</m:t>
                    </m:r>
                    <m:r>
                      <a:rPr lang="en-CA" altLang="ko-KR" sz="1600" i="1">
                        <a:latin typeface="Cambria Math" panose="02040503050406030204" pitchFamily="18" charset="0"/>
                      </a:rPr>
                      <m:t>−</m:t>
                    </m:r>
                    <m:r>
                      <a:rPr lang="en-CA" altLang="ko-KR" sz="1600">
                        <a:latin typeface="Cambria Math" panose="02040503050406030204" pitchFamily="18" charset="0"/>
                      </a:rPr>
                      <m:t>2</m:t>
                    </m:r>
                  </m:oMath>
                </a14:m>
                <a:endParaRPr lang="en-US" altLang="ko-KR" sz="1600" dirty="0"/>
              </a:p>
              <a:p>
                <a:pPr marL="0" indent="0" algn="ctr" hangingPunct="0">
                  <a:buNone/>
                </a:pPr>
                <a:endParaRPr lang="ko-KR" altLang="ko-KR" sz="1600" dirty="0"/>
              </a:p>
              <a:p>
                <a:pPr hangingPunct="0"/>
                <a:endParaRPr lang="ko-KR" altLang="ko-KR" dirty="0"/>
              </a:p>
              <a:p>
                <a:endParaRPr kumimoji="1" lang="ko-KR" altLang="en-US" dirty="0"/>
              </a:p>
            </p:txBody>
          </p:sp>
        </mc:Choice>
        <mc:Fallback xmlns="">
          <p:sp>
            <p:nvSpPr>
              <p:cNvPr id="3" name="내용 개체 틀 2">
                <a:extLst>
                  <a:ext uri="{FF2B5EF4-FFF2-40B4-BE49-F238E27FC236}">
                    <a16:creationId xmlns:a16="http://schemas.microsoft.com/office/drawing/2014/main" id="{85C22599-A2C1-C54E-9BF4-DBF595FF0485}"/>
                  </a:ext>
                </a:extLst>
              </p:cNvPr>
              <p:cNvSpPr>
                <a:spLocks noGrp="1" noRot="1" noChangeAspect="1" noMove="1" noResize="1" noEditPoints="1" noAdjustHandles="1" noChangeArrowheads="1" noChangeShapeType="1" noTextEdit="1"/>
              </p:cNvSpPr>
              <p:nvPr>
                <p:ph idx="1"/>
              </p:nvPr>
            </p:nvSpPr>
            <p:spPr>
              <a:blipFill>
                <a:blip r:embed="rId2"/>
                <a:stretch>
                  <a:fillRect l="-643" t="-1036"/>
                </a:stretch>
              </a:blipFill>
            </p:spPr>
            <p:txBody>
              <a:bodyPr/>
              <a:lstStyle/>
              <a:p>
                <a:r>
                  <a:rPr lang="ko-KR" altLang="en-US">
                    <a:noFill/>
                  </a:rPr>
                  <a:t> </a:t>
                </a:r>
              </a:p>
            </p:txBody>
          </p:sp>
        </mc:Fallback>
      </mc:AlternateContent>
    </p:spTree>
    <p:extLst>
      <p:ext uri="{BB962C8B-B14F-4D97-AF65-F5344CB8AC3E}">
        <p14:creationId xmlns:p14="http://schemas.microsoft.com/office/powerpoint/2010/main" val="3275774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9CBA56-6A5F-8B4E-888F-1ED8814CE8C2}"/>
              </a:ext>
            </a:extLst>
          </p:cNvPr>
          <p:cNvSpPr>
            <a:spLocks noGrp="1"/>
          </p:cNvSpPr>
          <p:nvPr>
            <p:ph type="title"/>
          </p:nvPr>
        </p:nvSpPr>
        <p:spPr/>
        <p:txBody>
          <a:bodyPr/>
          <a:lstStyle/>
          <a:p>
            <a:r>
              <a:rPr kumimoji="1" lang="en-US" altLang="ko-KR" dirty="0"/>
              <a:t>Proposed Method</a:t>
            </a:r>
            <a:endParaRPr kumimoji="1" lang="ko-KR" altLang="en-US" dirty="0"/>
          </a:p>
        </p:txBody>
      </p:sp>
      <mc:AlternateContent xmlns:mc="http://schemas.openxmlformats.org/markup-compatibility/2006" xmlns:a14="http://schemas.microsoft.com/office/drawing/2010/main">
        <mc:Choice Requires="a14">
          <p:sp>
            <p:nvSpPr>
              <p:cNvPr id="3" name="내용 개체 틀 2">
                <a:extLst>
                  <a:ext uri="{FF2B5EF4-FFF2-40B4-BE49-F238E27FC236}">
                    <a16:creationId xmlns:a16="http://schemas.microsoft.com/office/drawing/2014/main" id="{524DBA3A-E32F-5849-A49F-AF0FE8496C5C}"/>
                  </a:ext>
                </a:extLst>
              </p:cNvPr>
              <p:cNvSpPr>
                <a:spLocks noGrp="1"/>
              </p:cNvSpPr>
              <p:nvPr>
                <p:ph idx="1"/>
              </p:nvPr>
            </p:nvSpPr>
            <p:spPr/>
            <p:txBody>
              <a:bodyPr>
                <a:normAutofit lnSpcReduction="10000"/>
              </a:bodyPr>
              <a:lstStyle/>
              <a:p>
                <a:pPr hangingPunct="0"/>
                <a:r>
                  <a:rPr lang="en-CA" altLang="ko-KR" dirty="0"/>
                  <a:t>In the proposed MMLM method</a:t>
                </a:r>
              </a:p>
              <a:p>
                <a:pPr lvl="1" hangingPunct="0"/>
                <a:r>
                  <a:rPr lang="en-CA" altLang="ko-KR" dirty="0"/>
                  <a:t>The down-sampled luminance samples for above reconstructed sample line are computed by</a:t>
                </a:r>
                <a:endParaRPr lang="ko-KR" altLang="ko-KR" dirty="0"/>
              </a:p>
              <a:p>
                <a:pPr hangingPunct="0"/>
                <a:endParaRPr lang="ko-KR" altLang="ko-KR" dirty="0"/>
              </a:p>
              <a:p>
                <a:pPr marL="0" indent="0" algn="ctr" hangingPunct="0">
                  <a:buNone/>
                </a:pPr>
                <a14:m>
                  <m:oMath xmlns:m="http://schemas.openxmlformats.org/officeDocument/2006/math">
                    <m:sSubSup>
                      <m:sSubSupPr>
                        <m:ctrlPr>
                          <a:rPr lang="ko-KR" altLang="ko-KR" sz="1500" i="1">
                            <a:latin typeface="Cambria Math" panose="02040503050406030204" pitchFamily="18" charset="0"/>
                          </a:rPr>
                        </m:ctrlPr>
                      </m:sSubSupPr>
                      <m:e>
                        <m:r>
                          <m:rPr>
                            <m:sty m:val="p"/>
                          </m:rPr>
                          <a:rPr lang="en-CA" altLang="ko-KR" sz="1500">
                            <a:latin typeface="Cambria Math" panose="02040503050406030204" pitchFamily="18" charset="0"/>
                          </a:rPr>
                          <m:t>Rec</m:t>
                        </m:r>
                      </m:e>
                      <m:sub>
                        <m:r>
                          <a:rPr lang="en-CA" altLang="ko-KR" sz="1500" i="1">
                            <a:latin typeface="Cambria Math" panose="02040503050406030204" pitchFamily="18" charset="0"/>
                          </a:rPr>
                          <m:t>𝐿</m:t>
                        </m:r>
                      </m:sub>
                      <m:sup>
                        <m:r>
                          <a:rPr lang="en-CA" altLang="ko-KR" sz="1500" i="1">
                            <a:latin typeface="Cambria Math" panose="02040503050406030204" pitchFamily="18" charset="0"/>
                          </a:rPr>
                          <m:t>′</m:t>
                        </m:r>
                      </m:sup>
                    </m:sSubSup>
                    <m:d>
                      <m:dPr>
                        <m:begChr m:val="["/>
                        <m:endChr m:val="]"/>
                        <m:ctrlPr>
                          <a:rPr lang="ko-KR" altLang="ko-KR" sz="1500" i="1">
                            <a:latin typeface="Cambria Math" panose="02040503050406030204" pitchFamily="18" charset="0"/>
                          </a:rPr>
                        </m:ctrlPr>
                      </m:dPr>
                      <m:e>
                        <m:r>
                          <m:rPr>
                            <m:sty m:val="p"/>
                          </m:rPr>
                          <a:rPr lang="en-CA" altLang="ko-KR" sz="1500">
                            <a:latin typeface="Cambria Math" panose="02040503050406030204" pitchFamily="18" charset="0"/>
                          </a:rPr>
                          <m:t>x</m:t>
                        </m:r>
                        <m:r>
                          <a:rPr lang="en-CA" altLang="ko-KR" sz="1500">
                            <a:latin typeface="Cambria Math" panose="02040503050406030204" pitchFamily="18" charset="0"/>
                          </a:rPr>
                          <m:t>,</m:t>
                        </m:r>
                        <m:r>
                          <a:rPr lang="en-CA" altLang="ko-KR" sz="1500" i="1">
                            <a:latin typeface="Cambria Math" panose="02040503050406030204" pitchFamily="18" charset="0"/>
                          </a:rPr>
                          <m:t>−</m:t>
                        </m:r>
                        <m:r>
                          <a:rPr lang="en-CA" altLang="ko-KR" sz="1500">
                            <a:latin typeface="Cambria Math" panose="02040503050406030204" pitchFamily="18" charset="0"/>
                          </a:rPr>
                          <m:t>1</m:t>
                        </m:r>
                      </m:e>
                    </m:d>
                    <m:r>
                      <a:rPr lang="en-CA" altLang="ko-KR" sz="1500" i="1">
                        <a:latin typeface="Cambria Math" panose="02040503050406030204" pitchFamily="18" charset="0"/>
                      </a:rPr>
                      <m:t>=</m:t>
                    </m:r>
                    <m:d>
                      <m:dPr>
                        <m:ctrlPr>
                          <a:rPr lang="ko-KR" altLang="ko-KR" sz="1500" i="1">
                            <a:latin typeface="Cambria Math" panose="02040503050406030204" pitchFamily="18" charset="0"/>
                          </a:rPr>
                        </m:ctrlPr>
                      </m:dPr>
                      <m:e>
                        <m:sSub>
                          <m:sSubPr>
                            <m:ctrlPr>
                              <a:rPr lang="ko-KR" altLang="ko-KR" sz="1500" i="1">
                                <a:latin typeface="Cambria Math" panose="02040503050406030204" pitchFamily="18" charset="0"/>
                              </a:rPr>
                            </m:ctrlPr>
                          </m:sSubPr>
                          <m:e>
                            <m:r>
                              <m:rPr>
                                <m:sty m:val="p"/>
                              </m:rPr>
                              <a:rPr lang="en-CA" altLang="ko-KR" sz="1500">
                                <a:latin typeface="Cambria Math" panose="02040503050406030204" pitchFamily="18" charset="0"/>
                              </a:rPr>
                              <m:t>Rec</m:t>
                            </m:r>
                          </m:e>
                          <m:sub>
                            <m:r>
                              <m:rPr>
                                <m:sty m:val="p"/>
                              </m:rPr>
                              <a:rPr lang="en-CA" altLang="ko-KR" sz="1500">
                                <a:latin typeface="Cambria Math" panose="02040503050406030204" pitchFamily="18" charset="0"/>
                              </a:rPr>
                              <m:t>L</m:t>
                            </m:r>
                          </m:sub>
                        </m:sSub>
                        <m:d>
                          <m:dPr>
                            <m:begChr m:val="["/>
                            <m:endChr m:val="]"/>
                            <m:ctrlPr>
                              <a:rPr lang="ko-KR" altLang="ko-KR" sz="1500" i="1">
                                <a:latin typeface="Cambria Math" panose="02040503050406030204" pitchFamily="18" charset="0"/>
                              </a:rPr>
                            </m:ctrlPr>
                          </m:dPr>
                          <m:e>
                            <m:r>
                              <a:rPr lang="en-CA" altLang="ko-KR" sz="1500">
                                <a:latin typeface="Cambria Math" panose="02040503050406030204" pitchFamily="18" charset="0"/>
                              </a:rPr>
                              <m:t>2</m:t>
                            </m:r>
                            <m:r>
                              <m:rPr>
                                <m:sty m:val="p"/>
                              </m:rPr>
                              <a:rPr lang="en-CA" altLang="ko-KR" sz="1500">
                                <a:latin typeface="Cambria Math" panose="02040503050406030204" pitchFamily="18" charset="0"/>
                              </a:rPr>
                              <m:t>x</m:t>
                            </m:r>
                            <m:r>
                              <a:rPr lang="en-CA" altLang="ko-KR" sz="1500" i="1">
                                <a:latin typeface="Cambria Math" panose="02040503050406030204" pitchFamily="18" charset="0"/>
                              </a:rPr>
                              <m:t>−</m:t>
                            </m:r>
                            <m:r>
                              <a:rPr lang="en-CA" altLang="ko-KR" sz="1500">
                                <a:latin typeface="Cambria Math" panose="02040503050406030204" pitchFamily="18" charset="0"/>
                              </a:rPr>
                              <m:t>1, </m:t>
                            </m:r>
                            <m:r>
                              <a:rPr lang="en-CA" altLang="ko-KR" sz="1500" i="1">
                                <a:latin typeface="Cambria Math" panose="02040503050406030204" pitchFamily="18" charset="0"/>
                              </a:rPr>
                              <m:t>−</m:t>
                            </m:r>
                            <m:r>
                              <a:rPr lang="en-CA" altLang="ko-KR" sz="1500">
                                <a:latin typeface="Cambria Math" panose="02040503050406030204" pitchFamily="18" charset="0"/>
                              </a:rPr>
                              <m:t>1</m:t>
                            </m:r>
                          </m:e>
                        </m:d>
                        <m:r>
                          <a:rPr lang="en-CA" altLang="ko-KR" sz="1500" i="1">
                            <a:latin typeface="Cambria Math" panose="02040503050406030204" pitchFamily="18" charset="0"/>
                          </a:rPr>
                          <m:t> + 2∙</m:t>
                        </m:r>
                        <m:sSub>
                          <m:sSubPr>
                            <m:ctrlPr>
                              <a:rPr lang="ko-KR" altLang="ko-KR" sz="1500" i="1">
                                <a:latin typeface="Cambria Math" panose="02040503050406030204" pitchFamily="18" charset="0"/>
                              </a:rPr>
                            </m:ctrlPr>
                          </m:sSubPr>
                          <m:e>
                            <m:r>
                              <m:rPr>
                                <m:sty m:val="p"/>
                              </m:rPr>
                              <a:rPr lang="en-CA" altLang="ko-KR" sz="1500">
                                <a:latin typeface="Cambria Math" panose="02040503050406030204" pitchFamily="18" charset="0"/>
                              </a:rPr>
                              <m:t>Rec</m:t>
                            </m:r>
                          </m:e>
                          <m:sub>
                            <m:r>
                              <m:rPr>
                                <m:sty m:val="p"/>
                              </m:rPr>
                              <a:rPr lang="en-CA" altLang="ko-KR" sz="1500">
                                <a:latin typeface="Cambria Math" panose="02040503050406030204" pitchFamily="18" charset="0"/>
                              </a:rPr>
                              <m:t>L</m:t>
                            </m:r>
                          </m:sub>
                        </m:sSub>
                        <m:d>
                          <m:dPr>
                            <m:begChr m:val="["/>
                            <m:endChr m:val="]"/>
                            <m:ctrlPr>
                              <a:rPr lang="ko-KR" altLang="ko-KR" sz="1500" i="1">
                                <a:latin typeface="Cambria Math" panose="02040503050406030204" pitchFamily="18" charset="0"/>
                              </a:rPr>
                            </m:ctrlPr>
                          </m:dPr>
                          <m:e>
                            <m:r>
                              <a:rPr lang="en-CA" altLang="ko-KR" sz="1500">
                                <a:latin typeface="Cambria Math" panose="02040503050406030204" pitchFamily="18" charset="0"/>
                              </a:rPr>
                              <m:t>2</m:t>
                            </m:r>
                            <m:r>
                              <m:rPr>
                                <m:sty m:val="p"/>
                              </m:rPr>
                              <a:rPr lang="en-CA" altLang="ko-KR" sz="1500">
                                <a:latin typeface="Cambria Math" panose="02040503050406030204" pitchFamily="18" charset="0"/>
                              </a:rPr>
                              <m:t>x</m:t>
                            </m:r>
                            <m:r>
                              <a:rPr lang="en-CA" altLang="ko-KR" sz="1500">
                                <a:latin typeface="Cambria Math" panose="02040503050406030204" pitchFamily="18" charset="0"/>
                              </a:rPr>
                              <m:t>, </m:t>
                            </m:r>
                            <m:r>
                              <a:rPr lang="en-CA" altLang="ko-KR" sz="1500" i="1">
                                <a:latin typeface="Cambria Math" panose="02040503050406030204" pitchFamily="18" charset="0"/>
                              </a:rPr>
                              <m:t>−</m:t>
                            </m:r>
                            <m:r>
                              <a:rPr lang="en-CA" altLang="ko-KR" sz="1500">
                                <a:latin typeface="Cambria Math" panose="02040503050406030204" pitchFamily="18" charset="0"/>
                              </a:rPr>
                              <m:t>1 </m:t>
                            </m:r>
                          </m:e>
                        </m:d>
                        <m:r>
                          <a:rPr lang="en-CA" altLang="ko-KR" sz="1500" i="1">
                            <a:latin typeface="Cambria Math" panose="02040503050406030204" pitchFamily="18" charset="0"/>
                          </a:rPr>
                          <m:t> + </m:t>
                        </m:r>
                        <m:sSub>
                          <m:sSubPr>
                            <m:ctrlPr>
                              <a:rPr lang="ko-KR" altLang="ko-KR" sz="1500" i="1">
                                <a:latin typeface="Cambria Math" panose="02040503050406030204" pitchFamily="18" charset="0"/>
                              </a:rPr>
                            </m:ctrlPr>
                          </m:sSubPr>
                          <m:e>
                            <m:r>
                              <m:rPr>
                                <m:sty m:val="p"/>
                              </m:rPr>
                              <a:rPr lang="en-CA" altLang="ko-KR" sz="1500">
                                <a:latin typeface="Cambria Math" panose="02040503050406030204" pitchFamily="18" charset="0"/>
                              </a:rPr>
                              <m:t>Rec</m:t>
                            </m:r>
                          </m:e>
                          <m:sub>
                            <m:r>
                              <m:rPr>
                                <m:sty m:val="p"/>
                              </m:rPr>
                              <a:rPr lang="en-CA" altLang="ko-KR" sz="1500">
                                <a:latin typeface="Cambria Math" panose="02040503050406030204" pitchFamily="18" charset="0"/>
                              </a:rPr>
                              <m:t>L</m:t>
                            </m:r>
                          </m:sub>
                        </m:sSub>
                        <m:d>
                          <m:dPr>
                            <m:begChr m:val="["/>
                            <m:endChr m:val="]"/>
                            <m:ctrlPr>
                              <a:rPr lang="ko-KR" altLang="ko-KR" sz="1500" i="1">
                                <a:latin typeface="Cambria Math" panose="02040503050406030204" pitchFamily="18" charset="0"/>
                              </a:rPr>
                            </m:ctrlPr>
                          </m:dPr>
                          <m:e>
                            <m:r>
                              <a:rPr lang="en-CA" altLang="ko-KR" sz="1500">
                                <a:latin typeface="Cambria Math" panose="02040503050406030204" pitchFamily="18" charset="0"/>
                              </a:rPr>
                              <m:t>2</m:t>
                            </m:r>
                            <m:r>
                              <m:rPr>
                                <m:sty m:val="p"/>
                              </m:rPr>
                              <a:rPr lang="en-CA" altLang="ko-KR" sz="1500">
                                <a:latin typeface="Cambria Math" panose="02040503050406030204" pitchFamily="18" charset="0"/>
                              </a:rPr>
                              <m:t>x</m:t>
                            </m:r>
                            <m:r>
                              <a:rPr lang="en-CA" altLang="ko-KR" sz="1500">
                                <a:latin typeface="Cambria Math" panose="02040503050406030204" pitchFamily="18" charset="0"/>
                              </a:rPr>
                              <m:t>+1, </m:t>
                            </m:r>
                            <m:r>
                              <a:rPr lang="en-CA" altLang="ko-KR" sz="1500" i="1">
                                <a:latin typeface="Cambria Math" panose="02040503050406030204" pitchFamily="18" charset="0"/>
                              </a:rPr>
                              <m:t>−</m:t>
                            </m:r>
                            <m:r>
                              <a:rPr lang="en-CA" altLang="ko-KR" sz="1500">
                                <a:latin typeface="Cambria Math" panose="02040503050406030204" pitchFamily="18" charset="0"/>
                              </a:rPr>
                              <m:t>1</m:t>
                            </m:r>
                          </m:e>
                        </m:d>
                        <m:r>
                          <a:rPr lang="en-CA" altLang="ko-KR" sz="1500" i="1">
                            <a:latin typeface="Cambria Math" panose="02040503050406030204" pitchFamily="18" charset="0"/>
                          </a:rPr>
                          <m:t>+2</m:t>
                        </m:r>
                      </m:e>
                    </m:d>
                    <m:r>
                      <a:rPr lang="en-CA" altLang="ko-KR" sz="1500" i="1">
                        <a:latin typeface="Cambria Math" panose="02040503050406030204" pitchFamily="18" charset="0"/>
                      </a:rPr>
                      <m:t>≫2</m:t>
                    </m:r>
                  </m:oMath>
                </a14:m>
                <a:r>
                  <a:rPr lang="en-CA" altLang="ko-KR" sz="1500" dirty="0"/>
                  <a:t>, </a:t>
                </a:r>
              </a:p>
              <a:p>
                <a:pPr marL="0" indent="0" algn="ctr" hangingPunct="0">
                  <a:buNone/>
                </a:pPr>
                <a:r>
                  <a:rPr lang="en-CA" altLang="ko-KR" sz="1500" dirty="0"/>
                  <a:t> </a:t>
                </a:r>
                <a14:m>
                  <m:oMath xmlns:m="http://schemas.openxmlformats.org/officeDocument/2006/math">
                    <m:r>
                      <a:rPr lang="en-CA" altLang="ko-KR" sz="1500">
                        <a:latin typeface="Cambria Math" panose="02040503050406030204" pitchFamily="18" charset="0"/>
                      </a:rPr>
                      <m:t>0&lt;</m:t>
                    </m:r>
                    <m:r>
                      <m:rPr>
                        <m:sty m:val="p"/>
                      </m:rPr>
                      <a:rPr lang="en-CA" altLang="ko-KR" sz="1500">
                        <a:latin typeface="Cambria Math" panose="02040503050406030204" pitchFamily="18" charset="0"/>
                      </a:rPr>
                      <m:t>x</m:t>
                    </m:r>
                    <m:r>
                      <a:rPr lang="en-CA" altLang="ko-KR" sz="1500">
                        <a:latin typeface="Cambria Math" panose="02040503050406030204" pitchFamily="18" charset="0"/>
                      </a:rPr>
                      <m:t>&lt;</m:t>
                    </m:r>
                    <m:r>
                      <m:rPr>
                        <m:sty m:val="p"/>
                      </m:rPr>
                      <a:rPr lang="en-CA" altLang="ko-KR" sz="1500">
                        <a:latin typeface="Cambria Math" panose="02040503050406030204" pitchFamily="18" charset="0"/>
                      </a:rPr>
                      <m:t>W</m:t>
                    </m:r>
                  </m:oMath>
                </a14:m>
                <a:r>
                  <a:rPr lang="en-CA" altLang="ko-KR" sz="1500" dirty="0"/>
                  <a:t>.</a:t>
                </a:r>
                <a:endParaRPr lang="ko-KR" altLang="ko-KR" sz="1500" dirty="0"/>
              </a:p>
              <a:p>
                <a:pPr marL="0" indent="0" hangingPunct="0">
                  <a:buNone/>
                </a:pPr>
                <a:endParaRPr lang="ko-KR" altLang="ko-KR" dirty="0"/>
              </a:p>
              <a:p>
                <a:pPr lvl="1" hangingPunct="0"/>
                <a:r>
                  <a:rPr lang="en-US" altLang="ko-KR" dirty="0"/>
                  <a:t>If the left PU of the current PU is not available, the down-sampled luminance sample value computed as </a:t>
                </a:r>
                <a:endParaRPr lang="ko-KR" altLang="ko-KR" dirty="0"/>
              </a:p>
              <a:p>
                <a:pPr marL="0" indent="0" hangingPunct="0">
                  <a:buNone/>
                </a:pPr>
                <a:endParaRPr lang="ko-KR" altLang="ko-KR" dirty="0"/>
              </a:p>
              <a:p>
                <a:pPr marL="0" indent="0" algn="ctr" hangingPunct="0">
                  <a:buNone/>
                </a:pPr>
                <a14:m>
                  <m:oMath xmlns:m="http://schemas.openxmlformats.org/officeDocument/2006/math">
                    <m:sSubSup>
                      <m:sSubSupPr>
                        <m:ctrlPr>
                          <a:rPr lang="ko-KR" altLang="ko-KR" sz="1500" i="1">
                            <a:latin typeface="Cambria Math" panose="02040503050406030204" pitchFamily="18" charset="0"/>
                          </a:rPr>
                        </m:ctrlPr>
                      </m:sSubSupPr>
                      <m:e>
                        <m:r>
                          <m:rPr>
                            <m:sty m:val="p"/>
                          </m:rPr>
                          <a:rPr lang="en-CA" altLang="ko-KR" sz="1500">
                            <a:latin typeface="Cambria Math" panose="02040503050406030204" pitchFamily="18" charset="0"/>
                          </a:rPr>
                          <m:t>Rec</m:t>
                        </m:r>
                      </m:e>
                      <m:sub>
                        <m:r>
                          <m:rPr>
                            <m:sty m:val="p"/>
                          </m:rPr>
                          <a:rPr lang="en-CA" altLang="ko-KR" sz="1500">
                            <a:latin typeface="Cambria Math" panose="02040503050406030204" pitchFamily="18" charset="0"/>
                          </a:rPr>
                          <m:t>L</m:t>
                        </m:r>
                      </m:sub>
                      <m:sup>
                        <m:r>
                          <a:rPr lang="en-CA" altLang="ko-KR" sz="1500" i="1">
                            <a:latin typeface="Cambria Math" panose="02040503050406030204" pitchFamily="18" charset="0"/>
                          </a:rPr>
                          <m:t>′</m:t>
                        </m:r>
                      </m:sup>
                    </m:sSubSup>
                    <m:d>
                      <m:dPr>
                        <m:begChr m:val="["/>
                        <m:endChr m:val="]"/>
                        <m:ctrlPr>
                          <a:rPr lang="ko-KR" altLang="ko-KR" sz="1500" i="1">
                            <a:latin typeface="Cambria Math" panose="02040503050406030204" pitchFamily="18" charset="0"/>
                          </a:rPr>
                        </m:ctrlPr>
                      </m:dPr>
                      <m:e>
                        <m:r>
                          <a:rPr lang="en-CA" altLang="ko-KR" sz="1500">
                            <a:latin typeface="Cambria Math" panose="02040503050406030204" pitchFamily="18" charset="0"/>
                          </a:rPr>
                          <m:t>0,</m:t>
                        </m:r>
                        <m:r>
                          <a:rPr lang="en-CA" altLang="ko-KR" sz="1500" i="1">
                            <a:latin typeface="Cambria Math" panose="02040503050406030204" pitchFamily="18" charset="0"/>
                          </a:rPr>
                          <m:t>−</m:t>
                        </m:r>
                        <m:r>
                          <a:rPr lang="en-CA" altLang="ko-KR" sz="1500">
                            <a:latin typeface="Cambria Math" panose="02040503050406030204" pitchFamily="18" charset="0"/>
                          </a:rPr>
                          <m:t>1</m:t>
                        </m:r>
                      </m:e>
                    </m:d>
                    <m:r>
                      <a:rPr lang="en-CA" altLang="ko-KR" sz="1500" i="1">
                        <a:latin typeface="Cambria Math" panose="02040503050406030204" pitchFamily="18" charset="0"/>
                      </a:rPr>
                      <m:t>=</m:t>
                    </m:r>
                    <m:d>
                      <m:dPr>
                        <m:ctrlPr>
                          <a:rPr lang="ko-KR" altLang="ko-KR" sz="1500" i="1">
                            <a:latin typeface="Cambria Math" panose="02040503050406030204" pitchFamily="18" charset="0"/>
                          </a:rPr>
                        </m:ctrlPr>
                      </m:dPr>
                      <m:e>
                        <m:r>
                          <a:rPr lang="en-CA" altLang="ko-KR" sz="1500" i="1">
                            <a:latin typeface="Cambria Math" panose="02040503050406030204" pitchFamily="18" charset="0"/>
                          </a:rPr>
                          <m:t>3∙</m:t>
                        </m:r>
                        <m:sSub>
                          <m:sSubPr>
                            <m:ctrlPr>
                              <a:rPr lang="ko-KR" altLang="ko-KR" sz="1500" i="1">
                                <a:latin typeface="Cambria Math" panose="02040503050406030204" pitchFamily="18" charset="0"/>
                              </a:rPr>
                            </m:ctrlPr>
                          </m:sSubPr>
                          <m:e>
                            <m:r>
                              <m:rPr>
                                <m:sty m:val="p"/>
                              </m:rPr>
                              <a:rPr lang="en-CA" altLang="ko-KR" sz="1500">
                                <a:latin typeface="Cambria Math" panose="02040503050406030204" pitchFamily="18" charset="0"/>
                              </a:rPr>
                              <m:t>Rec</m:t>
                            </m:r>
                          </m:e>
                          <m:sub>
                            <m:r>
                              <m:rPr>
                                <m:sty m:val="p"/>
                              </m:rPr>
                              <a:rPr lang="en-CA" altLang="ko-KR" sz="1500">
                                <a:latin typeface="Cambria Math" panose="02040503050406030204" pitchFamily="18" charset="0"/>
                              </a:rPr>
                              <m:t>L</m:t>
                            </m:r>
                          </m:sub>
                        </m:sSub>
                        <m:d>
                          <m:dPr>
                            <m:begChr m:val="["/>
                            <m:endChr m:val="]"/>
                            <m:ctrlPr>
                              <a:rPr lang="ko-KR" altLang="ko-KR" sz="1500" i="1">
                                <a:latin typeface="Cambria Math" panose="02040503050406030204" pitchFamily="18" charset="0"/>
                              </a:rPr>
                            </m:ctrlPr>
                          </m:dPr>
                          <m:e>
                            <m:r>
                              <a:rPr lang="en-CA" altLang="ko-KR" sz="1500">
                                <a:latin typeface="Cambria Math" panose="02040503050406030204" pitchFamily="18" charset="0"/>
                              </a:rPr>
                              <m:t>0, </m:t>
                            </m:r>
                            <m:r>
                              <a:rPr lang="en-CA" altLang="ko-KR" sz="1500" i="1">
                                <a:latin typeface="Cambria Math" panose="02040503050406030204" pitchFamily="18" charset="0"/>
                              </a:rPr>
                              <m:t>−</m:t>
                            </m:r>
                            <m:r>
                              <a:rPr lang="en-CA" altLang="ko-KR" sz="1500">
                                <a:latin typeface="Cambria Math" panose="02040503050406030204" pitchFamily="18" charset="0"/>
                              </a:rPr>
                              <m:t>1</m:t>
                            </m:r>
                          </m:e>
                        </m:d>
                        <m:r>
                          <a:rPr lang="en-CA" altLang="ko-KR" sz="1500" i="1">
                            <a:latin typeface="Cambria Math" panose="02040503050406030204" pitchFamily="18" charset="0"/>
                          </a:rPr>
                          <m:t>+</m:t>
                        </m:r>
                        <m:sSub>
                          <m:sSubPr>
                            <m:ctrlPr>
                              <a:rPr lang="ko-KR" altLang="ko-KR" sz="1500" i="1">
                                <a:latin typeface="Cambria Math" panose="02040503050406030204" pitchFamily="18" charset="0"/>
                              </a:rPr>
                            </m:ctrlPr>
                          </m:sSubPr>
                          <m:e>
                            <m:r>
                              <m:rPr>
                                <m:sty m:val="p"/>
                              </m:rPr>
                              <a:rPr lang="en-CA" altLang="ko-KR" sz="1500">
                                <a:latin typeface="Cambria Math" panose="02040503050406030204" pitchFamily="18" charset="0"/>
                              </a:rPr>
                              <m:t>Rec</m:t>
                            </m:r>
                          </m:e>
                          <m:sub>
                            <m:r>
                              <m:rPr>
                                <m:sty m:val="p"/>
                              </m:rPr>
                              <a:rPr lang="en-CA" altLang="ko-KR" sz="1500">
                                <a:latin typeface="Cambria Math" panose="02040503050406030204" pitchFamily="18" charset="0"/>
                              </a:rPr>
                              <m:t>L</m:t>
                            </m:r>
                          </m:sub>
                        </m:sSub>
                        <m:d>
                          <m:dPr>
                            <m:begChr m:val="["/>
                            <m:endChr m:val="]"/>
                            <m:ctrlPr>
                              <a:rPr lang="ko-KR" altLang="ko-KR" sz="1500" i="1">
                                <a:latin typeface="Cambria Math" panose="02040503050406030204" pitchFamily="18" charset="0"/>
                              </a:rPr>
                            </m:ctrlPr>
                          </m:dPr>
                          <m:e>
                            <m:r>
                              <a:rPr lang="en-CA" altLang="ko-KR" sz="1500">
                                <a:latin typeface="Cambria Math" panose="02040503050406030204" pitchFamily="18" charset="0"/>
                              </a:rPr>
                              <m:t>1,  </m:t>
                            </m:r>
                            <m:r>
                              <a:rPr lang="en-CA" altLang="ko-KR" sz="1500" i="1">
                                <a:latin typeface="Cambria Math" panose="02040503050406030204" pitchFamily="18" charset="0"/>
                              </a:rPr>
                              <m:t>−</m:t>
                            </m:r>
                            <m:r>
                              <a:rPr lang="en-CA" altLang="ko-KR" sz="1500">
                                <a:latin typeface="Cambria Math" panose="02040503050406030204" pitchFamily="18" charset="0"/>
                              </a:rPr>
                              <m:t>1</m:t>
                            </m:r>
                          </m:e>
                        </m:d>
                        <m:r>
                          <a:rPr lang="en-CA" altLang="ko-KR" sz="1500" i="1">
                            <a:latin typeface="Cambria Math" panose="02040503050406030204" pitchFamily="18" charset="0"/>
                          </a:rPr>
                          <m:t>+2</m:t>
                        </m:r>
                      </m:e>
                    </m:d>
                    <m:r>
                      <a:rPr lang="en-CA" altLang="ko-KR" sz="1500">
                        <a:latin typeface="Cambria Math" panose="02040503050406030204" pitchFamily="18" charset="0"/>
                      </a:rPr>
                      <m:t>≫2</m:t>
                    </m:r>
                  </m:oMath>
                </a14:m>
                <a:r>
                  <a:rPr lang="en-CA" altLang="ko-KR" sz="1500" dirty="0"/>
                  <a:t>.</a:t>
                </a:r>
                <a:endParaRPr lang="ko-KR" altLang="ko-KR" sz="1500" dirty="0"/>
              </a:p>
              <a:p>
                <a:pPr hangingPunct="0"/>
                <a:endParaRPr lang="ko-KR" altLang="ko-KR" dirty="0"/>
              </a:p>
              <a:p>
                <a:pPr lvl="1"/>
                <a:r>
                  <a:rPr lang="en-CA" altLang="ko-KR" dirty="0"/>
                  <a:t>Four left reconstructed lines are also used in computing the CCLM and MMLM parameters, as the CCLM of BMS 2.0.1. For chroma sample prediction, the same algorithm to CCLM of BMS 2.0.1 is used</a:t>
                </a:r>
                <a:endParaRPr kumimoji="1" lang="ko-KR" altLang="en-US" dirty="0"/>
              </a:p>
            </p:txBody>
          </p:sp>
        </mc:Choice>
        <mc:Fallback xmlns="">
          <p:sp>
            <p:nvSpPr>
              <p:cNvPr id="3" name="내용 개체 틀 2">
                <a:extLst>
                  <a:ext uri="{FF2B5EF4-FFF2-40B4-BE49-F238E27FC236}">
                    <a16:creationId xmlns:a16="http://schemas.microsoft.com/office/drawing/2014/main" id="{524DBA3A-E32F-5849-A49F-AF0FE8496C5C}"/>
                  </a:ext>
                </a:extLst>
              </p:cNvPr>
              <p:cNvSpPr>
                <a:spLocks noGrp="1" noRot="1" noChangeAspect="1" noMove="1" noResize="1" noEditPoints="1" noAdjustHandles="1" noChangeArrowheads="1" noChangeShapeType="1" noTextEdit="1"/>
              </p:cNvSpPr>
              <p:nvPr>
                <p:ph idx="1"/>
              </p:nvPr>
            </p:nvSpPr>
            <p:spPr>
              <a:blipFill>
                <a:blip r:embed="rId2"/>
                <a:stretch>
                  <a:fillRect l="-643" t="-2073"/>
                </a:stretch>
              </a:blipFill>
            </p:spPr>
            <p:txBody>
              <a:bodyPr/>
              <a:lstStyle/>
              <a:p>
                <a:r>
                  <a:rPr lang="ko-KR" altLang="en-US">
                    <a:noFill/>
                  </a:rPr>
                  <a:t> </a:t>
                </a:r>
              </a:p>
            </p:txBody>
          </p:sp>
        </mc:Fallback>
      </mc:AlternateContent>
    </p:spTree>
    <p:extLst>
      <p:ext uri="{BB962C8B-B14F-4D97-AF65-F5344CB8AC3E}">
        <p14:creationId xmlns:p14="http://schemas.microsoft.com/office/powerpoint/2010/main" val="4185116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9CBA56-6A5F-8B4E-888F-1ED8814CE8C2}"/>
              </a:ext>
            </a:extLst>
          </p:cNvPr>
          <p:cNvSpPr>
            <a:spLocks noGrp="1"/>
          </p:cNvSpPr>
          <p:nvPr>
            <p:ph type="title"/>
          </p:nvPr>
        </p:nvSpPr>
        <p:spPr/>
        <p:txBody>
          <a:bodyPr/>
          <a:lstStyle/>
          <a:p>
            <a:r>
              <a:rPr kumimoji="1" lang="en-US" altLang="ko-KR" dirty="0"/>
              <a:t>Proposed Method</a:t>
            </a:r>
            <a:endParaRPr kumimoji="1" lang="ko-KR" altLang="en-US" dirty="0"/>
          </a:p>
        </p:txBody>
      </p:sp>
      <p:sp>
        <p:nvSpPr>
          <p:cNvPr id="3" name="내용 개체 틀 2">
            <a:extLst>
              <a:ext uri="{FF2B5EF4-FFF2-40B4-BE49-F238E27FC236}">
                <a16:creationId xmlns:a16="http://schemas.microsoft.com/office/drawing/2014/main" id="{524DBA3A-E32F-5849-A49F-AF0FE8496C5C}"/>
              </a:ext>
            </a:extLst>
          </p:cNvPr>
          <p:cNvSpPr>
            <a:spLocks noGrp="1"/>
          </p:cNvSpPr>
          <p:nvPr>
            <p:ph idx="1"/>
          </p:nvPr>
        </p:nvSpPr>
        <p:spPr/>
        <p:txBody>
          <a:bodyPr>
            <a:normAutofit/>
          </a:bodyPr>
          <a:lstStyle/>
          <a:p>
            <a:pPr hangingPunct="0"/>
            <a:r>
              <a:rPr lang="en-US" altLang="ko-KR" dirty="0"/>
              <a:t>Diagram of the proposed One-line MMLM method</a:t>
            </a:r>
            <a:endParaRPr kumimoji="1" lang="ko-KR" altLang="en-US" dirty="0"/>
          </a:p>
        </p:txBody>
      </p:sp>
      <p:pic>
        <p:nvPicPr>
          <p:cNvPr id="4" name="그림 3">
            <a:extLst>
              <a:ext uri="{FF2B5EF4-FFF2-40B4-BE49-F238E27FC236}">
                <a16:creationId xmlns:a16="http://schemas.microsoft.com/office/drawing/2014/main" id="{C7C17E21-D270-4804-9B15-79C338B62BAB}"/>
              </a:ext>
            </a:extLst>
          </p:cNvPr>
          <p:cNvPicPr/>
          <p:nvPr/>
        </p:nvPicPr>
        <p:blipFill>
          <a:blip r:embed="rId2"/>
          <a:stretch>
            <a:fillRect/>
          </a:stretch>
        </p:blipFill>
        <p:spPr>
          <a:xfrm>
            <a:off x="628650" y="2039888"/>
            <a:ext cx="7806314" cy="3390242"/>
          </a:xfrm>
          <a:prstGeom prst="rect">
            <a:avLst/>
          </a:prstGeom>
        </p:spPr>
      </p:pic>
    </p:spTree>
    <p:extLst>
      <p:ext uri="{BB962C8B-B14F-4D97-AF65-F5344CB8AC3E}">
        <p14:creationId xmlns:p14="http://schemas.microsoft.com/office/powerpoint/2010/main" val="2225036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853D8F9-844E-1848-B707-1DFC1343C812}"/>
              </a:ext>
            </a:extLst>
          </p:cNvPr>
          <p:cNvSpPr>
            <a:spLocks noGrp="1"/>
          </p:cNvSpPr>
          <p:nvPr>
            <p:ph type="title"/>
          </p:nvPr>
        </p:nvSpPr>
        <p:spPr/>
        <p:txBody>
          <a:bodyPr>
            <a:normAutofit/>
          </a:bodyPr>
          <a:lstStyle/>
          <a:p>
            <a:r>
              <a:rPr kumimoji="1" lang="en-US" altLang="ko-KR" dirty="0"/>
              <a:t>Comparison of RD performance</a:t>
            </a:r>
            <a:endParaRPr kumimoji="1" lang="ko-KR" altLang="en-US" dirty="0"/>
          </a:p>
        </p:txBody>
      </p:sp>
      <p:sp>
        <p:nvSpPr>
          <p:cNvPr id="3" name="내용 개체 틀 2">
            <a:extLst>
              <a:ext uri="{FF2B5EF4-FFF2-40B4-BE49-F238E27FC236}">
                <a16:creationId xmlns:a16="http://schemas.microsoft.com/office/drawing/2014/main" id="{573C4A73-1712-AF4E-B8DF-8E08C7456474}"/>
              </a:ext>
            </a:extLst>
          </p:cNvPr>
          <p:cNvSpPr>
            <a:spLocks noGrp="1"/>
          </p:cNvSpPr>
          <p:nvPr>
            <p:ph idx="1"/>
          </p:nvPr>
        </p:nvSpPr>
        <p:spPr>
          <a:xfrm>
            <a:off x="628650" y="1278965"/>
            <a:ext cx="8262132" cy="4897998"/>
          </a:xfrm>
        </p:spPr>
        <p:txBody>
          <a:bodyPr/>
          <a:lstStyle/>
          <a:p>
            <a:r>
              <a:rPr lang="en-CA" altLang="ko-KR" dirty="0"/>
              <a:t>Table 1. RD performance of VTM-2.0.1+CbtoCr</a:t>
            </a:r>
            <a:r>
              <a:rPr lang="en-US" altLang="ko-KR" dirty="0"/>
              <a:t>+</a:t>
            </a:r>
            <a:r>
              <a:rPr lang="en-CA" altLang="ko-KR" dirty="0"/>
              <a:t>MMLM</a:t>
            </a:r>
            <a:r>
              <a:rPr lang="ko-KR" altLang="ko-KR" dirty="0"/>
              <a:t> </a:t>
            </a:r>
            <a:endParaRPr lang="en-US" altLang="ko-KR" dirty="0"/>
          </a:p>
          <a:p>
            <a:endParaRPr kumimoji="1" lang="en-US" altLang="ko-KR" dirty="0"/>
          </a:p>
          <a:p>
            <a:endParaRPr kumimoji="1" lang="en-US" altLang="ko-KR" dirty="0"/>
          </a:p>
          <a:p>
            <a:endParaRPr kumimoji="1" lang="en-US" altLang="ko-KR" dirty="0"/>
          </a:p>
          <a:p>
            <a:endParaRPr kumimoji="1" lang="en-US" altLang="ko-KR" dirty="0"/>
          </a:p>
          <a:p>
            <a:endParaRPr kumimoji="1" lang="en-US" altLang="ko-KR" dirty="0"/>
          </a:p>
          <a:p>
            <a:r>
              <a:rPr lang="en-CA" altLang="ko-KR" dirty="0"/>
              <a:t>Table 2. RD performance of VTM-2.0.1+CbtoCr</a:t>
            </a:r>
            <a:r>
              <a:rPr lang="en-US" altLang="ko-KR" dirty="0"/>
              <a:t>+</a:t>
            </a:r>
            <a:r>
              <a:rPr lang="en-CA" altLang="ko-KR" dirty="0"/>
              <a:t>One-line MMLM</a:t>
            </a:r>
          </a:p>
          <a:p>
            <a:endParaRPr kumimoji="1" lang="ko-KR" altLang="en-US" dirty="0"/>
          </a:p>
        </p:txBody>
      </p:sp>
      <p:graphicFrame>
        <p:nvGraphicFramePr>
          <p:cNvPr id="8" name="개체 7">
            <a:extLst>
              <a:ext uri="{FF2B5EF4-FFF2-40B4-BE49-F238E27FC236}">
                <a16:creationId xmlns:a16="http://schemas.microsoft.com/office/drawing/2014/main" id="{2EA05546-7FEA-844C-8FB1-6DC754E34C07}"/>
              </a:ext>
            </a:extLst>
          </p:cNvPr>
          <p:cNvGraphicFramePr>
            <a:graphicFrameLocks noChangeAspect="1"/>
          </p:cNvGraphicFramePr>
          <p:nvPr>
            <p:extLst>
              <p:ext uri="{D42A27DB-BD31-4B8C-83A1-F6EECF244321}">
                <p14:modId xmlns:p14="http://schemas.microsoft.com/office/powerpoint/2010/main" val="2004397650"/>
              </p:ext>
            </p:extLst>
          </p:nvPr>
        </p:nvGraphicFramePr>
        <p:xfrm>
          <a:off x="1689441" y="1732989"/>
          <a:ext cx="5763261" cy="1994975"/>
        </p:xfrm>
        <a:graphic>
          <a:graphicData uri="http://schemas.openxmlformats.org/presentationml/2006/ole">
            <mc:AlternateContent xmlns:mc="http://schemas.openxmlformats.org/markup-compatibility/2006">
              <mc:Choice xmlns:v="urn:schemas-microsoft-com:vml" Requires="v">
                <p:oleObj spid="_x0000_s1029" name="문서" r:id="rId3" imgW="2971800" imgH="1028700" progId="Word.Document.12">
                  <p:embed/>
                </p:oleObj>
              </mc:Choice>
              <mc:Fallback>
                <p:oleObj name="문서" r:id="rId3" imgW="2971800" imgH="1028700" progId="Word.Document.12">
                  <p:embed/>
                  <p:pic>
                    <p:nvPicPr>
                      <p:cNvPr id="0" name=""/>
                      <p:cNvPicPr/>
                      <p:nvPr/>
                    </p:nvPicPr>
                    <p:blipFill>
                      <a:blip r:embed="rId4"/>
                      <a:stretch>
                        <a:fillRect/>
                      </a:stretch>
                    </p:blipFill>
                    <p:spPr>
                      <a:xfrm>
                        <a:off x="1689441" y="1732989"/>
                        <a:ext cx="5763261" cy="1994975"/>
                      </a:xfrm>
                      <a:prstGeom prst="rect">
                        <a:avLst/>
                      </a:prstGeom>
                    </p:spPr>
                  </p:pic>
                </p:oleObj>
              </mc:Fallback>
            </mc:AlternateContent>
          </a:graphicData>
        </a:graphic>
      </p:graphicFrame>
      <p:graphicFrame>
        <p:nvGraphicFramePr>
          <p:cNvPr id="7" name="개체 6">
            <a:extLst>
              <a:ext uri="{FF2B5EF4-FFF2-40B4-BE49-F238E27FC236}">
                <a16:creationId xmlns:a16="http://schemas.microsoft.com/office/drawing/2014/main" id="{7DC51F86-EF2B-BE4C-8C0D-BF4425222DD0}"/>
              </a:ext>
            </a:extLst>
          </p:cNvPr>
          <p:cNvGraphicFramePr>
            <a:graphicFrameLocks noChangeAspect="1"/>
          </p:cNvGraphicFramePr>
          <p:nvPr>
            <p:extLst>
              <p:ext uri="{D42A27DB-BD31-4B8C-83A1-F6EECF244321}">
                <p14:modId xmlns:p14="http://schemas.microsoft.com/office/powerpoint/2010/main" val="1707608246"/>
              </p:ext>
            </p:extLst>
          </p:nvPr>
        </p:nvGraphicFramePr>
        <p:xfrm>
          <a:off x="1689441" y="4181988"/>
          <a:ext cx="5775526" cy="2048584"/>
        </p:xfrm>
        <a:graphic>
          <a:graphicData uri="http://schemas.openxmlformats.org/presentationml/2006/ole">
            <mc:AlternateContent xmlns:mc="http://schemas.openxmlformats.org/markup-compatibility/2006">
              <mc:Choice xmlns:v="urn:schemas-microsoft-com:vml" Requires="v">
                <p:oleObj spid="_x0000_s1030" name="문서" r:id="rId5" imgW="2971800" imgH="1054100" progId="Word.Document.12">
                  <p:embed/>
                </p:oleObj>
              </mc:Choice>
              <mc:Fallback>
                <p:oleObj name="문서" r:id="rId5" imgW="2971800" imgH="1054100" progId="Word.Document.12">
                  <p:embed/>
                  <p:pic>
                    <p:nvPicPr>
                      <p:cNvPr id="5" name="개체 4">
                        <a:extLst>
                          <a:ext uri="{FF2B5EF4-FFF2-40B4-BE49-F238E27FC236}">
                            <a16:creationId xmlns:a16="http://schemas.microsoft.com/office/drawing/2014/main" id="{FE90531A-B78A-D541-B5C3-22509F1B54C2}"/>
                          </a:ext>
                        </a:extLst>
                      </p:cNvPr>
                      <p:cNvPicPr/>
                      <p:nvPr/>
                    </p:nvPicPr>
                    <p:blipFill>
                      <a:blip r:embed="rId6"/>
                      <a:stretch>
                        <a:fillRect/>
                      </a:stretch>
                    </p:blipFill>
                    <p:spPr>
                      <a:xfrm>
                        <a:off x="1689441" y="4181988"/>
                        <a:ext cx="5775526" cy="2048584"/>
                      </a:xfrm>
                      <a:prstGeom prst="rect">
                        <a:avLst/>
                      </a:prstGeom>
                    </p:spPr>
                  </p:pic>
                </p:oleObj>
              </mc:Fallback>
            </mc:AlternateContent>
          </a:graphicData>
        </a:graphic>
      </p:graphicFrame>
    </p:spTree>
    <p:extLst>
      <p:ext uri="{BB962C8B-B14F-4D97-AF65-F5344CB8AC3E}">
        <p14:creationId xmlns:p14="http://schemas.microsoft.com/office/powerpoint/2010/main" val="6492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853D8F9-844E-1848-B707-1DFC1343C812}"/>
              </a:ext>
            </a:extLst>
          </p:cNvPr>
          <p:cNvSpPr>
            <a:spLocks noGrp="1"/>
          </p:cNvSpPr>
          <p:nvPr>
            <p:ph type="title"/>
          </p:nvPr>
        </p:nvSpPr>
        <p:spPr/>
        <p:txBody>
          <a:bodyPr>
            <a:normAutofit/>
          </a:bodyPr>
          <a:lstStyle/>
          <a:p>
            <a:r>
              <a:rPr kumimoji="1" lang="en-US" altLang="ko-KR" dirty="0"/>
              <a:t>Comparison of RD performance</a:t>
            </a:r>
            <a:endParaRPr kumimoji="1" lang="ko-KR" altLang="en-US" dirty="0"/>
          </a:p>
        </p:txBody>
      </p:sp>
      <p:sp>
        <p:nvSpPr>
          <p:cNvPr id="3" name="내용 개체 틀 2">
            <a:extLst>
              <a:ext uri="{FF2B5EF4-FFF2-40B4-BE49-F238E27FC236}">
                <a16:creationId xmlns:a16="http://schemas.microsoft.com/office/drawing/2014/main" id="{573C4A73-1712-AF4E-B8DF-8E08C7456474}"/>
              </a:ext>
            </a:extLst>
          </p:cNvPr>
          <p:cNvSpPr>
            <a:spLocks noGrp="1"/>
          </p:cNvSpPr>
          <p:nvPr>
            <p:ph idx="1"/>
          </p:nvPr>
        </p:nvSpPr>
        <p:spPr/>
        <p:txBody>
          <a:bodyPr/>
          <a:lstStyle/>
          <a:p>
            <a:r>
              <a:rPr lang="en-CA" altLang="ko-KR" dirty="0"/>
              <a:t>Table </a:t>
            </a:r>
            <a:r>
              <a:rPr lang="en-US" altLang="ko-KR" dirty="0"/>
              <a:t>3</a:t>
            </a:r>
            <a:r>
              <a:rPr lang="en-CA" altLang="ko-KR" dirty="0"/>
              <a:t>. RD performance of VTM-2.0.1+MMLM</a:t>
            </a:r>
          </a:p>
          <a:p>
            <a:endParaRPr lang="en-CA" altLang="ko-KR" dirty="0"/>
          </a:p>
          <a:p>
            <a:endParaRPr lang="en-CA" altLang="ko-KR" dirty="0"/>
          </a:p>
          <a:p>
            <a:endParaRPr lang="en-CA" altLang="ko-KR" dirty="0"/>
          </a:p>
          <a:p>
            <a:endParaRPr lang="en-CA" altLang="ko-KR" dirty="0"/>
          </a:p>
          <a:p>
            <a:endParaRPr lang="en-CA" altLang="ko-KR" dirty="0"/>
          </a:p>
          <a:p>
            <a:r>
              <a:rPr lang="en-CA" altLang="ko-KR" dirty="0"/>
              <a:t>Table 4. RD performance of VTM-2.0.1+One-line MMLM</a:t>
            </a:r>
            <a:r>
              <a:rPr lang="ko-KR" altLang="ko-KR" dirty="0"/>
              <a:t> </a:t>
            </a:r>
            <a:endParaRPr kumimoji="1" lang="ko-KR" altLang="en-US" dirty="0"/>
          </a:p>
          <a:p>
            <a:endParaRPr lang="en-CA" altLang="ko-KR" dirty="0"/>
          </a:p>
          <a:p>
            <a:endParaRPr kumimoji="1" lang="ko-KR" altLang="en-US" dirty="0"/>
          </a:p>
        </p:txBody>
      </p:sp>
      <p:graphicFrame>
        <p:nvGraphicFramePr>
          <p:cNvPr id="5" name="개체 4">
            <a:extLst>
              <a:ext uri="{FF2B5EF4-FFF2-40B4-BE49-F238E27FC236}">
                <a16:creationId xmlns:a16="http://schemas.microsoft.com/office/drawing/2014/main" id="{C25F16A6-C0F8-4845-BD74-33305018AECE}"/>
              </a:ext>
            </a:extLst>
          </p:cNvPr>
          <p:cNvGraphicFramePr>
            <a:graphicFrameLocks noChangeAspect="1"/>
          </p:cNvGraphicFramePr>
          <p:nvPr>
            <p:extLst>
              <p:ext uri="{D42A27DB-BD31-4B8C-83A1-F6EECF244321}">
                <p14:modId xmlns:p14="http://schemas.microsoft.com/office/powerpoint/2010/main" val="1893240876"/>
              </p:ext>
            </p:extLst>
          </p:nvPr>
        </p:nvGraphicFramePr>
        <p:xfrm>
          <a:off x="1676768" y="1631853"/>
          <a:ext cx="5790463" cy="2053882"/>
        </p:xfrm>
        <a:graphic>
          <a:graphicData uri="http://schemas.openxmlformats.org/presentationml/2006/ole">
            <mc:AlternateContent xmlns:mc="http://schemas.openxmlformats.org/markup-compatibility/2006">
              <mc:Choice xmlns:v="urn:schemas-microsoft-com:vml" Requires="v">
                <p:oleObj spid="_x0000_s2061" name="문서" r:id="rId3" imgW="2971800" imgH="1054100" progId="Word.Document.12">
                  <p:embed/>
                </p:oleObj>
              </mc:Choice>
              <mc:Fallback>
                <p:oleObj name="문서" r:id="rId3" imgW="2971800" imgH="1054100" progId="Word.Document.12">
                  <p:embed/>
                  <p:pic>
                    <p:nvPicPr>
                      <p:cNvPr id="0" name=""/>
                      <p:cNvPicPr/>
                      <p:nvPr/>
                    </p:nvPicPr>
                    <p:blipFill>
                      <a:blip r:embed="rId4"/>
                      <a:stretch>
                        <a:fillRect/>
                      </a:stretch>
                    </p:blipFill>
                    <p:spPr>
                      <a:xfrm>
                        <a:off x="1676768" y="1631853"/>
                        <a:ext cx="5790463" cy="2053882"/>
                      </a:xfrm>
                      <a:prstGeom prst="rect">
                        <a:avLst/>
                      </a:prstGeom>
                    </p:spPr>
                  </p:pic>
                </p:oleObj>
              </mc:Fallback>
            </mc:AlternateContent>
          </a:graphicData>
        </a:graphic>
      </p:graphicFrame>
      <p:graphicFrame>
        <p:nvGraphicFramePr>
          <p:cNvPr id="9" name="개체 8">
            <a:extLst>
              <a:ext uri="{FF2B5EF4-FFF2-40B4-BE49-F238E27FC236}">
                <a16:creationId xmlns:a16="http://schemas.microsoft.com/office/drawing/2014/main" id="{F0FA553B-34FF-A64B-84FF-F5AD8E4D85B2}"/>
              </a:ext>
            </a:extLst>
          </p:cNvPr>
          <p:cNvGraphicFramePr>
            <a:graphicFrameLocks noChangeAspect="1"/>
          </p:cNvGraphicFramePr>
          <p:nvPr>
            <p:extLst>
              <p:ext uri="{D42A27DB-BD31-4B8C-83A1-F6EECF244321}">
                <p14:modId xmlns:p14="http://schemas.microsoft.com/office/powerpoint/2010/main" val="966781504"/>
              </p:ext>
            </p:extLst>
          </p:nvPr>
        </p:nvGraphicFramePr>
        <p:xfrm>
          <a:off x="1676767" y="4123081"/>
          <a:ext cx="5790463" cy="2053882"/>
        </p:xfrm>
        <a:graphic>
          <a:graphicData uri="http://schemas.openxmlformats.org/presentationml/2006/ole">
            <mc:AlternateContent xmlns:mc="http://schemas.openxmlformats.org/markup-compatibility/2006">
              <mc:Choice xmlns:v="urn:schemas-microsoft-com:vml" Requires="v">
                <p:oleObj spid="_x0000_s2062" name="문서" r:id="rId5" imgW="2971800" imgH="1054100" progId="Word.Document.12">
                  <p:embed/>
                </p:oleObj>
              </mc:Choice>
              <mc:Fallback>
                <p:oleObj name="문서" r:id="rId5" imgW="2971800" imgH="1054100" progId="Word.Document.12">
                  <p:embed/>
                  <p:pic>
                    <p:nvPicPr>
                      <p:cNvPr id="0" name=""/>
                      <p:cNvPicPr/>
                      <p:nvPr/>
                    </p:nvPicPr>
                    <p:blipFill>
                      <a:blip r:embed="rId6"/>
                      <a:stretch>
                        <a:fillRect/>
                      </a:stretch>
                    </p:blipFill>
                    <p:spPr>
                      <a:xfrm>
                        <a:off x="1676767" y="4123081"/>
                        <a:ext cx="5790463" cy="2053882"/>
                      </a:xfrm>
                      <a:prstGeom prst="rect">
                        <a:avLst/>
                      </a:prstGeom>
                    </p:spPr>
                  </p:pic>
                </p:oleObj>
              </mc:Fallback>
            </mc:AlternateContent>
          </a:graphicData>
        </a:graphic>
      </p:graphicFrame>
    </p:spTree>
    <p:extLst>
      <p:ext uri="{BB962C8B-B14F-4D97-AF65-F5344CB8AC3E}">
        <p14:creationId xmlns:p14="http://schemas.microsoft.com/office/powerpoint/2010/main" val="28729952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853D8F9-844E-1848-B707-1DFC1343C812}"/>
              </a:ext>
            </a:extLst>
          </p:cNvPr>
          <p:cNvSpPr>
            <a:spLocks noGrp="1"/>
          </p:cNvSpPr>
          <p:nvPr>
            <p:ph type="title"/>
          </p:nvPr>
        </p:nvSpPr>
        <p:spPr/>
        <p:txBody>
          <a:bodyPr>
            <a:normAutofit/>
          </a:bodyPr>
          <a:lstStyle/>
          <a:p>
            <a:r>
              <a:rPr kumimoji="1" lang="en-US" altLang="ko-KR" dirty="0"/>
              <a:t>Conclusion</a:t>
            </a:r>
            <a:endParaRPr kumimoji="1" lang="ko-KR" altLang="en-US" dirty="0"/>
          </a:p>
        </p:txBody>
      </p:sp>
      <p:sp>
        <p:nvSpPr>
          <p:cNvPr id="3" name="내용 개체 틀 2">
            <a:extLst>
              <a:ext uri="{FF2B5EF4-FFF2-40B4-BE49-F238E27FC236}">
                <a16:creationId xmlns:a16="http://schemas.microsoft.com/office/drawing/2014/main" id="{573C4A73-1712-AF4E-B8DF-8E08C7456474}"/>
              </a:ext>
            </a:extLst>
          </p:cNvPr>
          <p:cNvSpPr>
            <a:spLocks noGrp="1"/>
          </p:cNvSpPr>
          <p:nvPr>
            <p:ph idx="1"/>
          </p:nvPr>
        </p:nvSpPr>
        <p:spPr/>
        <p:txBody>
          <a:bodyPr/>
          <a:lstStyle/>
          <a:p>
            <a:r>
              <a:rPr lang="en-CA" altLang="ko-KR" dirty="0"/>
              <a:t>This contribution proposes a modified Multi Model Linear Model (MMLM) which uses one-line buffer for luminance in down-sampling process</a:t>
            </a:r>
          </a:p>
          <a:p>
            <a:r>
              <a:rPr lang="en-CA" altLang="ko-KR" dirty="0"/>
              <a:t>The proposed method uses one reconstructed luminance samples line for above side in order to reduce line buffer</a:t>
            </a:r>
          </a:p>
          <a:p>
            <a:r>
              <a:rPr lang="en-CA" altLang="ko-KR" dirty="0"/>
              <a:t>Experimental results show an average BD-rate gain 0.27%, 2.38% and 2.23% for three components </a:t>
            </a:r>
            <a:r>
              <a:rPr lang="en-US" altLang="ko-KR" dirty="0"/>
              <a:t>on average over BMS-2.0.1 with </a:t>
            </a:r>
            <a:r>
              <a:rPr lang="en-US" altLang="ko-KR" dirty="0" err="1"/>
              <a:t>vtm</a:t>
            </a:r>
            <a:r>
              <a:rPr lang="en-US" altLang="ko-KR" dirty="0"/>
              <a:t> config. and ‘--</a:t>
            </a:r>
            <a:r>
              <a:rPr lang="en-US" altLang="ko-KR" dirty="0" err="1"/>
              <a:t>LMChroma</a:t>
            </a:r>
            <a:r>
              <a:rPr lang="en-US" altLang="ko-KR" dirty="0"/>
              <a:t>=2’, respectively</a:t>
            </a:r>
          </a:p>
          <a:p>
            <a:r>
              <a:rPr lang="en-US" altLang="ko-KR" dirty="0"/>
              <a:t>It is suggested to consider the proposed MMLM mode for the potential adoption into BMS</a:t>
            </a:r>
            <a:r>
              <a:rPr lang="ko-KR" altLang="ko-KR" dirty="0"/>
              <a:t> </a:t>
            </a:r>
            <a:endParaRPr kumimoji="1" lang="ko-KR" altLang="en-US" dirty="0"/>
          </a:p>
        </p:txBody>
      </p:sp>
    </p:spTree>
    <p:extLst>
      <p:ext uri="{BB962C8B-B14F-4D97-AF65-F5344CB8AC3E}">
        <p14:creationId xmlns:p14="http://schemas.microsoft.com/office/powerpoint/2010/main" val="353136727"/>
      </p:ext>
    </p:extLst>
  </p:cSld>
  <p:clrMapOvr>
    <a:masterClrMapping/>
  </p:clrMapOvr>
</p:sld>
</file>

<file path=ppt/theme/theme1.xml><?xml version="1.0" encoding="utf-8"?>
<a:theme xmlns:a="http://schemas.openxmlformats.org/drawingml/2006/main" name="IPSL_M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PSL_MS" id="{BF730034-E17D-431C-A2AD-5AB82F27FF21}" vid="{03D68A13-2740-4FB6-A98B-457C9D0ADD88}"/>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IPSL_MS</Template>
  <TotalTime>6087</TotalTime>
  <Words>377</Words>
  <Application>Microsoft Macintosh PowerPoint</Application>
  <PresentationFormat>화면 슬라이드 쇼(4:3)</PresentationFormat>
  <Paragraphs>54</Paragraphs>
  <Slides>8</Slides>
  <Notes>0</Notes>
  <HiddenSlides>0</HiddenSlides>
  <MMClips>0</MMClips>
  <ScaleCrop>false</ScaleCrop>
  <HeadingPairs>
    <vt:vector size="8" baseType="variant">
      <vt:variant>
        <vt:lpstr>사용한 글꼴</vt:lpstr>
      </vt:variant>
      <vt:variant>
        <vt:i4>4</vt:i4>
      </vt:variant>
      <vt:variant>
        <vt:lpstr>테마</vt:lpstr>
      </vt:variant>
      <vt:variant>
        <vt:i4>1</vt:i4>
      </vt:variant>
      <vt:variant>
        <vt:lpstr>포함된 OLE 서버</vt:lpstr>
      </vt:variant>
      <vt:variant>
        <vt:i4>2</vt:i4>
      </vt:variant>
      <vt:variant>
        <vt:lpstr>슬라이드 제목</vt:lpstr>
      </vt:variant>
      <vt:variant>
        <vt:i4>8</vt:i4>
      </vt:variant>
    </vt:vector>
  </HeadingPairs>
  <TitlesOfParts>
    <vt:vector size="15" baseType="lpstr">
      <vt:lpstr>맑은 고딕</vt:lpstr>
      <vt:lpstr>Arial</vt:lpstr>
      <vt:lpstr>Cambria Math</vt:lpstr>
      <vt:lpstr>Wingdings</vt:lpstr>
      <vt:lpstr>IPSL_MS</vt:lpstr>
      <vt:lpstr>Microsoft Word 문서</vt:lpstr>
      <vt:lpstr>문서</vt:lpstr>
      <vt:lpstr>CE3-related: One-line MMLM for reduction of reference sample lines </vt:lpstr>
      <vt:lpstr>Introduction</vt:lpstr>
      <vt:lpstr>BMS-2.0.1 MMLM</vt:lpstr>
      <vt:lpstr>Proposed Method</vt:lpstr>
      <vt:lpstr>Proposed Method</vt:lpstr>
      <vt:lpstr>Comparison of RD performance</vt:lpstr>
      <vt:lpstr>Comparison of RD performance</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광운대학교  영상처리 시스템 연구실 IPSL PPT Template</dc:title>
  <dc:creator>Yongjo Ahn</dc:creator>
  <cp:lastModifiedBy>이종석</cp:lastModifiedBy>
  <cp:revision>812</cp:revision>
  <dcterms:created xsi:type="dcterms:W3CDTF">2015-05-21T07:13:20Z</dcterms:created>
  <dcterms:modified xsi:type="dcterms:W3CDTF">2018-10-06T03:25:42Z</dcterms:modified>
</cp:coreProperties>
</file>