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1" r:id="rId1"/>
  </p:sldMasterIdLst>
  <p:notesMasterIdLst>
    <p:notesMasterId r:id="rId9"/>
  </p:notesMasterIdLst>
  <p:sldIdLst>
    <p:sldId id="256" r:id="rId2"/>
    <p:sldId id="722" r:id="rId3"/>
    <p:sldId id="728" r:id="rId4"/>
    <p:sldId id="723" r:id="rId5"/>
    <p:sldId id="729" r:id="rId6"/>
    <p:sldId id="726" r:id="rId7"/>
    <p:sldId id="727" r:id="rId8"/>
  </p:sldIdLst>
  <p:sldSz cx="9144000" cy="6858000" type="screen4x3"/>
  <p:notesSz cx="7010400" cy="9296400"/>
  <p:embeddedFontLst>
    <p:embeddedFont>
      <p:font typeface="삼성고딕 M" panose="020B0600000101010101" charset="-127"/>
      <p:regular r:id="rId10"/>
    </p:embeddedFont>
    <p:embeddedFont>
      <p:font typeface="맑은 고딕" panose="020B0503020000020004" pitchFamily="50" charset="-127"/>
      <p:regular r:id="rId11"/>
      <p:bold r:id="rId12"/>
    </p:embeddedFont>
    <p:embeddedFont>
      <p:font typeface="HY헤드라인M" panose="02030600000101010101" pitchFamily="18" charset="-127"/>
      <p:regular r:id="rId1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7395" autoAdjust="0"/>
  </p:normalViewPr>
  <p:slideViewPr>
    <p:cSldViewPr>
      <p:cViewPr varScale="1">
        <p:scale>
          <a:sx n="110" d="100"/>
          <a:sy n="110" d="100"/>
        </p:scale>
        <p:origin x="16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2018-10-01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9383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  <p:pic>
        <p:nvPicPr>
          <p:cNvPr id="7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8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3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634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924539" y="-1506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 algn="r"/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7924539" y="-1506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 algn="r"/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7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367" y="6597352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pic>
        <p:nvPicPr>
          <p:cNvPr id="8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7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176826" y="799642"/>
            <a:ext cx="8787665" cy="1189496"/>
          </a:xfrm>
          <a:prstGeom prst="rect">
            <a:avLst/>
          </a:prstGeom>
        </p:spPr>
        <p:txBody>
          <a:bodyPr tIns="0">
            <a:noAutofit/>
          </a:bodyPr>
          <a:lstStyle>
            <a:lvl1pPr marL="266700" marR="0" indent="-266700" algn="l" defTabSz="844083" rtl="0" eaLnBrk="0" fontAlgn="auto" latinLnBrk="0" hangingPunct="0">
              <a:lnSpc>
                <a:spcPct val="140000"/>
              </a:lnSpc>
              <a:spcBef>
                <a:spcPts val="923"/>
              </a:spcBef>
              <a:spcAft>
                <a:spcPts val="277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tabLst>
                <a:tab pos="334116" algn="l"/>
              </a:tabLst>
              <a:defRPr sz="1600" b="0" baseline="0">
                <a:latin typeface="맑은 고딕" panose="020B0503020000020004" pitchFamily="50" charset="-127"/>
                <a:ea typeface="맑은 고딕" pitchFamily="50" charset="-127"/>
              </a:defRPr>
            </a:lvl1pPr>
            <a:lvl2pPr marL="410318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400" b="0">
                <a:latin typeface="맑은 고딕" pitchFamily="50" charset="-127"/>
                <a:ea typeface="맑은 고딕" pitchFamily="50" charset="-127"/>
              </a:defRPr>
            </a:lvl2pPr>
            <a:lvl3pPr marL="574445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100">
                <a:latin typeface="맑은 고딕" pitchFamily="50" charset="-127"/>
                <a:ea typeface="맑은 고딕" pitchFamily="50" charset="-127"/>
              </a:defRPr>
            </a:lvl3pPr>
            <a:lvl4pPr marL="659440" indent="-140680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050">
                <a:latin typeface="맑은 고딕" pitchFamily="50" charset="-127"/>
                <a:ea typeface="맑은 고딕" pitchFamily="50" charset="-127"/>
              </a:defRPr>
            </a:lvl4pPr>
            <a:lvl5pPr marL="829428" indent="-133354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00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 smtClean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79511" y="76532"/>
            <a:ext cx="8964488" cy="432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lang="ko-KR" altLang="en-US" sz="2400" b="1" baseline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lvl="0" algn="l"/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754304" y="6567158"/>
            <a:ext cx="3465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42C9E-2900-4A47-B442-F34154B4887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altLang="ko-KR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-3175" y="628528"/>
            <a:ext cx="9147175" cy="0"/>
            <a:chOff x="-3175" y="628528"/>
            <a:chExt cx="9147175" cy="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" name="직선 연결선 4"/>
            <p:cNvCxnSpPr/>
            <p:nvPr/>
          </p:nvCxnSpPr>
          <p:spPr>
            <a:xfrm>
              <a:off x="0" y="628528"/>
              <a:ext cx="9144000" cy="0"/>
            </a:xfrm>
            <a:prstGeom prst="line">
              <a:avLst/>
            </a:prstGeom>
            <a:ln w="762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5"/>
            <p:cNvCxnSpPr/>
            <p:nvPr userDrawn="1"/>
          </p:nvCxnSpPr>
          <p:spPr>
            <a:xfrm>
              <a:off x="-3175" y="628528"/>
              <a:ext cx="360000" cy="0"/>
            </a:xfrm>
            <a:prstGeom prst="line">
              <a:avLst/>
            </a:prstGeom>
            <a:ln w="76200">
              <a:solidFill>
                <a:srgbClr val="9D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97538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24539" y="-1506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 algn="r"/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5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64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0" r:id="rId6"/>
    <p:sldLayoutId id="2147483651" r:id="rId7"/>
    <p:sldLayoutId id="2147483652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2699792" y="4725144"/>
            <a:ext cx="3996444" cy="1243417"/>
          </a:xfrm>
        </p:spPr>
        <p:txBody>
          <a:bodyPr/>
          <a:lstStyle/>
          <a:p>
            <a:pPr algn="ctr"/>
            <a:r>
              <a:rPr lang="en-US" altLang="ko-KR" sz="2200" b="0" spc="0" dirty="0" smtClean="0"/>
              <a:t>Oct. 2018</a:t>
            </a:r>
          </a:p>
          <a:p>
            <a:pPr algn="ctr"/>
            <a:r>
              <a:rPr lang="en-US" altLang="ko-KR" spc="0" dirty="0" err="1" smtClean="0"/>
              <a:t>Yinji</a:t>
            </a:r>
            <a:r>
              <a:rPr lang="en-US" altLang="ko-KR" spc="0" dirty="0" smtClean="0"/>
              <a:t> </a:t>
            </a:r>
            <a:r>
              <a:rPr lang="en-US" altLang="ko-KR" spc="0" dirty="0" err="1" smtClean="0"/>
              <a:t>Piao</a:t>
            </a:r>
            <a:r>
              <a:rPr lang="en-US" altLang="ko-KR" spc="0" dirty="0" smtClean="0"/>
              <a:t>, </a:t>
            </a:r>
            <a:r>
              <a:rPr lang="en-US" altLang="ko-KR" spc="0" dirty="0" err="1" smtClean="0"/>
              <a:t>Jie</a:t>
            </a:r>
            <a:r>
              <a:rPr lang="en-US" altLang="ko-KR" spc="0" dirty="0" smtClean="0"/>
              <a:t> Chen</a:t>
            </a:r>
          </a:p>
        </p:txBody>
      </p:sp>
      <p:sp>
        <p:nvSpPr>
          <p:cNvPr id="7" name="제목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pPr algn="ctr"/>
            <a:r>
              <a:rPr lang="en-US" altLang="ko-K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Split Unit Coding Order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76672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JVET-L0063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2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kern="0" dirty="0" smtClean="0">
                <a:solidFill>
                  <a:srgbClr val="000000"/>
                </a:solidFill>
                <a:latin typeface="+mn-ea"/>
              </a:rPr>
              <a:t>Split </a:t>
            </a:r>
            <a:r>
              <a:rPr lang="en-US" altLang="ko-KR" kern="0" dirty="0">
                <a:solidFill>
                  <a:srgbClr val="000000"/>
                </a:solidFill>
                <a:latin typeface="+mn-ea"/>
              </a:rPr>
              <a:t>Unit Coding Order (SUCO)</a:t>
            </a:r>
          </a:p>
          <a:p>
            <a:pPr lvl="1"/>
            <a:r>
              <a:rPr lang="en-US" altLang="ko-KR" sz="1400" dirty="0"/>
              <a:t>Signaling of child tree coding order for each vertical split</a:t>
            </a:r>
          </a:p>
          <a:p>
            <a:pPr lvl="2"/>
            <a:r>
              <a:rPr lang="en-US" altLang="ko-KR" sz="1200" dirty="0"/>
              <a:t>1 flag for each </a:t>
            </a:r>
            <a:r>
              <a:rPr lang="en-US" altLang="ko-KR" sz="1200" dirty="0" smtClean="0"/>
              <a:t>vertical split (</a:t>
            </a:r>
            <a:r>
              <a:rPr lang="en-US" altLang="ko-KR" sz="1000" dirty="0" smtClean="0">
                <a:sym typeface="Wingdings" panose="05000000000000000000" pitchFamily="2" charset="2"/>
              </a:rPr>
              <a:t>SPLIT_BI_VER</a:t>
            </a:r>
            <a:r>
              <a:rPr lang="en-US" altLang="ko-KR" sz="1000" dirty="0">
                <a:sym typeface="Wingdings" panose="05000000000000000000" pitchFamily="2" charset="2"/>
              </a:rPr>
              <a:t>, SPLIT_TR_VER, SPLIT_QT</a:t>
            </a:r>
            <a:r>
              <a:rPr lang="en-US" altLang="ko-KR" sz="1000" dirty="0" smtClean="0"/>
              <a:t>)</a:t>
            </a:r>
            <a:endParaRPr lang="en-US" altLang="ko-KR" sz="1000" dirty="0"/>
          </a:p>
          <a:p>
            <a:pPr lvl="2"/>
            <a:r>
              <a:rPr lang="en-US" altLang="ko-KR" sz="1100" dirty="0"/>
              <a:t>Same direction for above two and bottom two for </a:t>
            </a:r>
            <a:r>
              <a:rPr lang="en-US" altLang="ko-KR" sz="1100" dirty="0" smtClean="0"/>
              <a:t>SPLIT_QT</a:t>
            </a:r>
            <a:endParaRPr lang="en-US" altLang="ko-KR" sz="1100" dirty="0"/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Applied </a:t>
            </a:r>
            <a:r>
              <a:rPr lang="en-US" altLang="ko-KR" sz="1400" dirty="0" smtClean="0">
                <a:sym typeface="Wingdings" panose="05000000000000000000" pitchFamily="2" charset="2"/>
              </a:rPr>
              <a:t>depth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 lvl="2"/>
            <a:r>
              <a:rPr lang="en-US" altLang="ko-KR" sz="1200" dirty="0" smtClean="0">
                <a:sym typeface="Wingdings" panose="05000000000000000000" pitchFamily="2" charset="2"/>
              </a:rPr>
              <a:t>[MIN_SUCO_DEPTH</a:t>
            </a:r>
            <a:r>
              <a:rPr lang="en-US" altLang="ko-KR" sz="1200" dirty="0">
                <a:sym typeface="Wingdings" panose="05000000000000000000" pitchFamily="2" charset="2"/>
              </a:rPr>
              <a:t>, MAX_SUCO_DEPTH]</a:t>
            </a:r>
          </a:p>
          <a:p>
            <a:pPr lvl="2"/>
            <a:r>
              <a:rPr lang="en-US" altLang="ko-KR" sz="1100" dirty="0">
                <a:sym typeface="Wingdings" panose="05000000000000000000" pitchFamily="2" charset="2"/>
              </a:rPr>
              <a:t>MIN_SUCO_DEPTH: </a:t>
            </a:r>
            <a:r>
              <a:rPr lang="en-US" altLang="ko-KR" sz="1100" dirty="0" smtClean="0">
                <a:sym typeface="Wingdings" panose="05000000000000000000" pitchFamily="2" charset="2"/>
              </a:rPr>
              <a:t>min(log2_width</a:t>
            </a:r>
            <a:r>
              <a:rPr lang="en-US" altLang="ko-KR" sz="1100" dirty="0">
                <a:sym typeface="Wingdings" panose="05000000000000000000" pitchFamily="2" charset="2"/>
              </a:rPr>
              <a:t>, </a:t>
            </a:r>
            <a:r>
              <a:rPr lang="en-US" altLang="ko-KR" sz="1100" dirty="0" smtClean="0">
                <a:sym typeface="Wingdings" panose="05000000000000000000" pitchFamily="2" charset="2"/>
              </a:rPr>
              <a:t>log2_height</a:t>
            </a:r>
            <a:r>
              <a:rPr lang="en-US" altLang="ko-KR" sz="1100" dirty="0">
                <a:sym typeface="Wingdings" panose="05000000000000000000" pitchFamily="2" charset="2"/>
              </a:rPr>
              <a:t>)</a:t>
            </a:r>
          </a:p>
          <a:p>
            <a:pPr lvl="2"/>
            <a:r>
              <a:rPr lang="en-US" altLang="ko-KR" sz="1100" dirty="0">
                <a:sym typeface="Wingdings" panose="05000000000000000000" pitchFamily="2" charset="2"/>
              </a:rPr>
              <a:t>MAX_SUCO_DEPTH: </a:t>
            </a:r>
            <a:r>
              <a:rPr lang="en-US" altLang="ko-KR" sz="1100" dirty="0" smtClean="0">
                <a:sym typeface="Wingdings" panose="05000000000000000000" pitchFamily="2" charset="2"/>
              </a:rPr>
              <a:t>max(log2_width</a:t>
            </a:r>
            <a:r>
              <a:rPr lang="en-US" altLang="ko-KR" sz="1100" dirty="0">
                <a:sym typeface="Wingdings" panose="05000000000000000000" pitchFamily="2" charset="2"/>
              </a:rPr>
              <a:t>, </a:t>
            </a:r>
            <a:r>
              <a:rPr lang="en-US" altLang="ko-KR" sz="1100" dirty="0" smtClean="0">
                <a:sym typeface="Wingdings" panose="05000000000000000000" pitchFamily="2" charset="2"/>
              </a:rPr>
              <a:t>log2_height</a:t>
            </a:r>
            <a:r>
              <a:rPr lang="en-US" altLang="ko-KR" sz="1100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altLang="ko-KR" sz="1400" dirty="0" smtClean="0">
                <a:sym typeface="Wingdings" panose="05000000000000000000" pitchFamily="2" charset="2"/>
              </a:rPr>
              <a:t>Intra/Inter </a:t>
            </a:r>
            <a:r>
              <a:rPr lang="en-US" altLang="ko-KR" sz="1400" dirty="0">
                <a:sym typeface="Wingdings" panose="05000000000000000000" pitchFamily="2" charset="2"/>
              </a:rPr>
              <a:t>prediction </a:t>
            </a:r>
            <a:r>
              <a:rPr lang="en-US" altLang="ko-KR" sz="1400" dirty="0" smtClean="0">
                <a:sym typeface="Wingdings" panose="05000000000000000000" pitchFamily="2" charset="2"/>
              </a:rPr>
              <a:t>extension </a:t>
            </a:r>
            <a:r>
              <a:rPr lang="en-US" altLang="ko-KR" sz="1400" dirty="0">
                <a:sym typeface="Wingdings" panose="05000000000000000000" pitchFamily="2" charset="2"/>
              </a:rPr>
              <a:t>according to Left/Right </a:t>
            </a:r>
            <a:r>
              <a:rPr lang="en-US" altLang="ko-KR" sz="1400" dirty="0" smtClean="0">
                <a:sym typeface="Wingdings" panose="05000000000000000000" pitchFamily="2" charset="2"/>
              </a:rPr>
              <a:t>availability</a:t>
            </a:r>
          </a:p>
          <a:p>
            <a:pPr lvl="2"/>
            <a:r>
              <a:rPr lang="en-US" altLang="ko-KR" sz="1200" dirty="0" smtClean="0">
                <a:sym typeface="Wingdings" panose="05000000000000000000" pitchFamily="2" charset="2"/>
              </a:rPr>
              <a:t>LR_10, LR_01, LR_11, LR_00</a:t>
            </a:r>
            <a:endParaRPr lang="en-US" altLang="ko-KR" sz="1200" dirty="0" smtClean="0"/>
          </a:p>
        </p:txBody>
      </p:sp>
      <p:sp>
        <p:nvSpPr>
          <p:cNvPr id="258" name="Title 1"/>
          <p:cNvSpPr txBox="1">
            <a:spLocks/>
          </p:cNvSpPr>
          <p:nvPr/>
        </p:nvSpPr>
        <p:spPr>
          <a:xfrm>
            <a:off x="179512" y="11663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kumimoji="0" lang="ko-KR" altLang="en-US" sz="2800" b="1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SUCO</a:t>
            </a:r>
            <a:endParaRPr 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pSp>
        <p:nvGrpSpPr>
          <p:cNvPr id="275" name="Group 274"/>
          <p:cNvGrpSpPr/>
          <p:nvPr/>
        </p:nvGrpSpPr>
        <p:grpSpPr>
          <a:xfrm>
            <a:off x="6899004" y="1196752"/>
            <a:ext cx="2065484" cy="2055716"/>
            <a:chOff x="4143438" y="1196752"/>
            <a:chExt cx="3856989" cy="3816424"/>
          </a:xfrm>
        </p:grpSpPr>
        <p:sp>
          <p:nvSpPr>
            <p:cNvPr id="281" name="Rectangle 280"/>
            <p:cNvSpPr/>
            <p:nvPr/>
          </p:nvSpPr>
          <p:spPr bwMode="auto">
            <a:xfrm>
              <a:off x="4146140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2" name="Rectangle 281"/>
            <p:cNvSpPr/>
            <p:nvPr/>
          </p:nvSpPr>
          <p:spPr bwMode="auto">
            <a:xfrm>
              <a:off x="4627206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3" name="Rectangle 282"/>
            <p:cNvSpPr/>
            <p:nvPr/>
          </p:nvSpPr>
          <p:spPr bwMode="auto">
            <a:xfrm>
              <a:off x="5108165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4" name="Rectangle 283"/>
            <p:cNvSpPr/>
            <p:nvPr/>
          </p:nvSpPr>
          <p:spPr bwMode="auto">
            <a:xfrm>
              <a:off x="5589231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5" name="Rectangle 284"/>
            <p:cNvSpPr/>
            <p:nvPr/>
          </p:nvSpPr>
          <p:spPr bwMode="auto">
            <a:xfrm>
              <a:off x="4146140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6" name="Rectangle 285"/>
            <p:cNvSpPr/>
            <p:nvPr/>
          </p:nvSpPr>
          <p:spPr bwMode="auto">
            <a:xfrm>
              <a:off x="4627206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7" name="Rectangle 286"/>
            <p:cNvSpPr/>
            <p:nvPr/>
          </p:nvSpPr>
          <p:spPr bwMode="auto">
            <a:xfrm>
              <a:off x="5108165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8" name="Rectangle 287"/>
            <p:cNvSpPr/>
            <p:nvPr/>
          </p:nvSpPr>
          <p:spPr bwMode="auto">
            <a:xfrm>
              <a:off x="5589231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9" name="Rectangle 288"/>
            <p:cNvSpPr/>
            <p:nvPr/>
          </p:nvSpPr>
          <p:spPr bwMode="auto">
            <a:xfrm>
              <a:off x="5108165" y="214932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0" name="Rectangle 289"/>
            <p:cNvSpPr/>
            <p:nvPr/>
          </p:nvSpPr>
          <p:spPr bwMode="auto">
            <a:xfrm>
              <a:off x="5589231" y="214924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1" name="Rectangle 290"/>
            <p:cNvSpPr/>
            <p:nvPr/>
          </p:nvSpPr>
          <p:spPr bwMode="auto">
            <a:xfrm>
              <a:off x="4143438" y="263691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292" name="Group 291"/>
            <p:cNvGrpSpPr/>
            <p:nvPr/>
          </p:nvGrpSpPr>
          <p:grpSpPr>
            <a:xfrm>
              <a:off x="6070190" y="1196752"/>
              <a:ext cx="1924050" cy="1905013"/>
              <a:chOff x="6300192" y="4005064"/>
              <a:chExt cx="1152128" cy="1152144"/>
            </a:xfrm>
            <a:noFill/>
          </p:grpSpPr>
          <p:sp>
            <p:nvSpPr>
              <p:cNvPr id="347" name="Rectangle 346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8" name="Rectangle 347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9" name="Rectangle 348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0" name="Rectangle 349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1" name="Rectangle 350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2" name="Rectangle 351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3" name="Rectangle 352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4" name="Rectangle 353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5" name="Rectangle 354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6" name="Rectangle 355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7" name="Rectangle 356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8" name="Rectangle 357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9" name="Rectangle 358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0" name="Rectangle 359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1" name="Rectangle 360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2" name="Rectangle 361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293" name="Rectangle 292"/>
            <p:cNvSpPr/>
            <p:nvPr/>
          </p:nvSpPr>
          <p:spPr bwMode="auto">
            <a:xfrm>
              <a:off x="4146140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4" name="Rectangle 293"/>
            <p:cNvSpPr/>
            <p:nvPr/>
          </p:nvSpPr>
          <p:spPr bwMode="auto">
            <a:xfrm>
              <a:off x="4627206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5" name="Rectangle 294"/>
            <p:cNvSpPr/>
            <p:nvPr/>
          </p:nvSpPr>
          <p:spPr bwMode="auto">
            <a:xfrm>
              <a:off x="5108165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6" name="Rectangle 295"/>
            <p:cNvSpPr/>
            <p:nvPr/>
          </p:nvSpPr>
          <p:spPr bwMode="auto">
            <a:xfrm>
              <a:off x="5589231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7" name="Rectangle 296"/>
            <p:cNvSpPr/>
            <p:nvPr/>
          </p:nvSpPr>
          <p:spPr bwMode="auto">
            <a:xfrm>
              <a:off x="4146140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8" name="Rectangle 297"/>
            <p:cNvSpPr/>
            <p:nvPr/>
          </p:nvSpPr>
          <p:spPr bwMode="auto">
            <a:xfrm>
              <a:off x="4627206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9" name="Rectangle 298"/>
            <p:cNvSpPr/>
            <p:nvPr/>
          </p:nvSpPr>
          <p:spPr bwMode="auto">
            <a:xfrm>
              <a:off x="5108165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0" name="Rectangle 299"/>
            <p:cNvSpPr/>
            <p:nvPr/>
          </p:nvSpPr>
          <p:spPr bwMode="auto">
            <a:xfrm>
              <a:off x="5589231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1" name="Rectangle 300"/>
            <p:cNvSpPr/>
            <p:nvPr/>
          </p:nvSpPr>
          <p:spPr bwMode="auto">
            <a:xfrm>
              <a:off x="4146140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2" name="Rectangle 301"/>
            <p:cNvSpPr/>
            <p:nvPr/>
          </p:nvSpPr>
          <p:spPr bwMode="auto">
            <a:xfrm>
              <a:off x="4627206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3" name="Rectangle 302"/>
            <p:cNvSpPr/>
            <p:nvPr/>
          </p:nvSpPr>
          <p:spPr bwMode="auto">
            <a:xfrm>
              <a:off x="5108165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4" name="Rectangle 303"/>
            <p:cNvSpPr/>
            <p:nvPr/>
          </p:nvSpPr>
          <p:spPr bwMode="auto">
            <a:xfrm>
              <a:off x="5589231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5" name="Rectangle 304"/>
            <p:cNvSpPr/>
            <p:nvPr/>
          </p:nvSpPr>
          <p:spPr bwMode="auto">
            <a:xfrm>
              <a:off x="4146140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6" name="Rectangle 305"/>
            <p:cNvSpPr/>
            <p:nvPr/>
          </p:nvSpPr>
          <p:spPr bwMode="auto">
            <a:xfrm>
              <a:off x="4627206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7" name="Rectangle 306"/>
            <p:cNvSpPr/>
            <p:nvPr/>
          </p:nvSpPr>
          <p:spPr bwMode="auto">
            <a:xfrm>
              <a:off x="5108165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8" name="Rectangle 307"/>
            <p:cNvSpPr/>
            <p:nvPr/>
          </p:nvSpPr>
          <p:spPr bwMode="auto">
            <a:xfrm>
              <a:off x="5589231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309" name="Group 308"/>
            <p:cNvGrpSpPr/>
            <p:nvPr/>
          </p:nvGrpSpPr>
          <p:grpSpPr>
            <a:xfrm>
              <a:off x="6070190" y="3101739"/>
              <a:ext cx="1924050" cy="1905013"/>
              <a:chOff x="6300192" y="4005064"/>
              <a:chExt cx="1152128" cy="1152144"/>
            </a:xfrm>
          </p:grpSpPr>
          <p:sp>
            <p:nvSpPr>
              <p:cNvPr id="331" name="Rectangle 330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2" name="Rectangle 331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3" name="Rectangle 332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4" name="Rectangle 333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5" name="Rectangle 334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6" name="Rectangle 335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7" name="Rectangle 336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8" name="Rectangle 337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9" name="Rectangle 338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0" name="Rectangle 339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1" name="Rectangle 340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2" name="Rectangle 341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3" name="Rectangle 342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4" name="Rectangle 343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5" name="Rectangle 344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6" name="Rectangle 345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cxnSp>
          <p:nvCxnSpPr>
            <p:cNvPr id="310" name="Straight Arrow Connector 309"/>
            <p:cNvCxnSpPr/>
            <p:nvPr/>
          </p:nvCxnSpPr>
          <p:spPr>
            <a:xfrm rot="10800000" flipH="1">
              <a:off x="5012033" y="4005065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Rectangle 310"/>
            <p:cNvSpPr/>
            <p:nvPr/>
          </p:nvSpPr>
          <p:spPr bwMode="auto">
            <a:xfrm>
              <a:off x="4148878" y="2160718"/>
              <a:ext cx="475488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2" name="Rectangle 311"/>
            <p:cNvSpPr/>
            <p:nvPr/>
          </p:nvSpPr>
          <p:spPr bwMode="auto">
            <a:xfrm>
              <a:off x="4623542" y="2155518"/>
              <a:ext cx="472427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13" name="Straight Arrow Connector 312"/>
            <p:cNvCxnSpPr/>
            <p:nvPr/>
          </p:nvCxnSpPr>
          <p:spPr>
            <a:xfrm flipH="1">
              <a:off x="4402785" y="1621858"/>
              <a:ext cx="1426926" cy="694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none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4" name="Rectangle 313"/>
            <p:cNvSpPr/>
            <p:nvPr/>
          </p:nvSpPr>
          <p:spPr bwMode="auto">
            <a:xfrm>
              <a:off x="5593940" y="2625571"/>
              <a:ext cx="480959" cy="476194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5" name="Rectangle 314"/>
            <p:cNvSpPr/>
            <p:nvPr/>
          </p:nvSpPr>
          <p:spPr bwMode="auto">
            <a:xfrm>
              <a:off x="4625917" y="2637438"/>
              <a:ext cx="475488" cy="47409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6" name="Rectangle 315"/>
            <p:cNvSpPr/>
            <p:nvPr/>
          </p:nvSpPr>
          <p:spPr bwMode="auto">
            <a:xfrm>
              <a:off x="5108165" y="262557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17" name="Straight Connector 316"/>
            <p:cNvCxnSpPr/>
            <p:nvPr/>
          </p:nvCxnSpPr>
          <p:spPr>
            <a:xfrm flipV="1">
              <a:off x="4619434" y="1208986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Arrow Connector 317"/>
            <p:cNvCxnSpPr/>
            <p:nvPr/>
          </p:nvCxnSpPr>
          <p:spPr>
            <a:xfrm rot="10800000" flipH="1">
              <a:off x="5046772" y="2060849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/>
            <p:cNvCxnSpPr/>
            <p:nvPr/>
          </p:nvCxnSpPr>
          <p:spPr>
            <a:xfrm flipV="1">
              <a:off x="5600373" y="2636912"/>
              <a:ext cx="57" cy="47639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Arrow Connector 319"/>
            <p:cNvCxnSpPr/>
            <p:nvPr/>
          </p:nvCxnSpPr>
          <p:spPr>
            <a:xfrm flipH="1">
              <a:off x="5370276" y="2884676"/>
              <a:ext cx="462811" cy="79"/>
            </a:xfrm>
            <a:prstGeom prst="straightConnector1">
              <a:avLst/>
            </a:prstGeom>
            <a:ln w="19050">
              <a:solidFill>
                <a:srgbClr val="FFC000"/>
              </a:solidFill>
              <a:prstDash val="solid"/>
              <a:headEnd type="stealth" w="lg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/>
            <p:cNvCxnSpPr/>
            <p:nvPr/>
          </p:nvCxnSpPr>
          <p:spPr>
            <a:xfrm flipH="1" flipV="1">
              <a:off x="4144034" y="2156188"/>
              <a:ext cx="1928392" cy="275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/>
            <p:cNvCxnSpPr/>
            <p:nvPr/>
          </p:nvCxnSpPr>
          <p:spPr>
            <a:xfrm flipV="1">
              <a:off x="5577364" y="1197121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Arrow Connector 322"/>
            <p:cNvCxnSpPr/>
            <p:nvPr/>
          </p:nvCxnSpPr>
          <p:spPr>
            <a:xfrm flipV="1">
              <a:off x="4626359" y="2566032"/>
              <a:ext cx="973016" cy="11864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/>
            <p:cNvCxnSpPr/>
            <p:nvPr/>
          </p:nvCxnSpPr>
          <p:spPr>
            <a:xfrm flipH="1" flipV="1">
              <a:off x="5098069" y="2630587"/>
              <a:ext cx="958794" cy="6325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5" name="Rectangle 324"/>
            <p:cNvSpPr/>
            <p:nvPr/>
          </p:nvSpPr>
          <p:spPr bwMode="auto">
            <a:xfrm>
              <a:off x="414678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26" name="Rectangle 325"/>
            <p:cNvSpPr/>
            <p:nvPr/>
          </p:nvSpPr>
          <p:spPr bwMode="auto">
            <a:xfrm>
              <a:off x="607441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27" name="Straight Connector 326"/>
            <p:cNvCxnSpPr/>
            <p:nvPr/>
          </p:nvCxnSpPr>
          <p:spPr>
            <a:xfrm>
              <a:off x="6070324" y="1196752"/>
              <a:ext cx="2" cy="381000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" name="Rectangle 327"/>
            <p:cNvSpPr/>
            <p:nvPr/>
          </p:nvSpPr>
          <p:spPr bwMode="auto">
            <a:xfrm>
              <a:off x="4146788" y="3084261"/>
              <a:ext cx="3853639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29" name="Straight Connector 328"/>
            <p:cNvCxnSpPr/>
            <p:nvPr/>
          </p:nvCxnSpPr>
          <p:spPr>
            <a:xfrm>
              <a:off x="4146140" y="3101686"/>
              <a:ext cx="3848100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/>
            <p:cNvCxnSpPr/>
            <p:nvPr/>
          </p:nvCxnSpPr>
          <p:spPr>
            <a:xfrm rot="5400000" flipH="1" flipV="1">
              <a:off x="4626873" y="2639747"/>
              <a:ext cx="962020" cy="79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" name="Group 275"/>
          <p:cNvGrpSpPr/>
          <p:nvPr/>
        </p:nvGrpSpPr>
        <p:grpSpPr>
          <a:xfrm>
            <a:off x="6913219" y="3333313"/>
            <a:ext cx="890621" cy="376735"/>
            <a:chOff x="8080707" y="2867389"/>
            <a:chExt cx="1721533" cy="693403"/>
          </a:xfrm>
        </p:grpSpPr>
        <p:sp>
          <p:nvSpPr>
            <p:cNvPr id="277" name="Rectangle 276"/>
            <p:cNvSpPr/>
            <p:nvPr/>
          </p:nvSpPr>
          <p:spPr bwMode="auto">
            <a:xfrm>
              <a:off x="8080707" y="2921518"/>
              <a:ext cx="235709" cy="2370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8" name="Rectangle 277"/>
            <p:cNvSpPr/>
            <p:nvPr/>
          </p:nvSpPr>
          <p:spPr bwMode="auto">
            <a:xfrm>
              <a:off x="8080707" y="3207622"/>
              <a:ext cx="235710" cy="22137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9" name="TextBox 278"/>
            <p:cNvSpPr txBox="1"/>
            <p:nvPr/>
          </p:nvSpPr>
          <p:spPr>
            <a:xfrm>
              <a:off x="8251944" y="2867389"/>
              <a:ext cx="1196516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C</a:t>
              </a:r>
              <a:r>
                <a:rPr lang="en-US" sz="1000" dirty="0" smtClean="0"/>
                <a:t>oded</a:t>
              </a:r>
              <a:endParaRPr lang="en-US" sz="1000" dirty="0"/>
            </a:p>
          </p:txBody>
        </p:sp>
        <p:sp>
          <p:nvSpPr>
            <p:cNvPr id="280" name="TextBox 279"/>
            <p:cNvSpPr txBox="1"/>
            <p:nvPr/>
          </p:nvSpPr>
          <p:spPr>
            <a:xfrm>
              <a:off x="8244405" y="3107608"/>
              <a:ext cx="1557835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Un-coded</a:t>
              </a:r>
              <a:endParaRPr lang="en-US" sz="10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301461" y="1452246"/>
            <a:ext cx="1562800" cy="1760146"/>
            <a:chOff x="5536149" y="3988451"/>
            <a:chExt cx="1776593" cy="1811560"/>
          </a:xfrm>
        </p:grpSpPr>
        <p:sp>
          <p:nvSpPr>
            <p:cNvPr id="363" name="Oval 362"/>
            <p:cNvSpPr/>
            <p:nvPr/>
          </p:nvSpPr>
          <p:spPr>
            <a:xfrm>
              <a:off x="6738006" y="3988451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Oval 363"/>
            <p:cNvSpPr/>
            <p:nvPr/>
          </p:nvSpPr>
          <p:spPr>
            <a:xfrm>
              <a:off x="6202253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Oval 364"/>
            <p:cNvSpPr/>
            <p:nvPr/>
          </p:nvSpPr>
          <p:spPr>
            <a:xfrm>
              <a:off x="6535305" y="4340483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Oval 365"/>
            <p:cNvSpPr/>
            <p:nvPr/>
          </p:nvSpPr>
          <p:spPr>
            <a:xfrm>
              <a:off x="6868358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Oval 366"/>
            <p:cNvSpPr/>
            <p:nvPr/>
          </p:nvSpPr>
          <p:spPr>
            <a:xfrm>
              <a:off x="7229479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8" name="Straight Arrow Connector 367"/>
            <p:cNvCxnSpPr>
              <a:stCxn id="363" idx="3"/>
              <a:endCxn id="364" idx="0"/>
            </p:cNvCxnSpPr>
            <p:nvPr/>
          </p:nvCxnSpPr>
          <p:spPr>
            <a:xfrm flipH="1">
              <a:off x="6243885" y="4061567"/>
              <a:ext cx="506315" cy="278915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Arrow Connector 368"/>
            <p:cNvCxnSpPr/>
            <p:nvPr/>
          </p:nvCxnSpPr>
          <p:spPr>
            <a:xfrm flipH="1">
              <a:off x="6594181" y="4074112"/>
              <a:ext cx="178720" cy="269526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Arrow Connector 369"/>
            <p:cNvCxnSpPr>
              <a:endCxn id="366" idx="0"/>
            </p:cNvCxnSpPr>
            <p:nvPr/>
          </p:nvCxnSpPr>
          <p:spPr>
            <a:xfrm>
              <a:off x="6797289" y="4083501"/>
              <a:ext cx="112700" cy="256982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Arrow Connector 370"/>
            <p:cNvCxnSpPr/>
            <p:nvPr/>
          </p:nvCxnSpPr>
          <p:spPr>
            <a:xfrm>
              <a:off x="6802731" y="4075738"/>
              <a:ext cx="450653" cy="255843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2" name="Oval 371"/>
            <p:cNvSpPr/>
            <p:nvPr/>
          </p:nvSpPr>
          <p:spPr>
            <a:xfrm>
              <a:off x="5785938" y="4683125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/>
            <p:cNvSpPr/>
            <p:nvPr/>
          </p:nvSpPr>
          <p:spPr>
            <a:xfrm>
              <a:off x="6618568" y="4683125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4" name="Straight Arrow Connector 373"/>
            <p:cNvCxnSpPr/>
            <p:nvPr/>
          </p:nvCxnSpPr>
          <p:spPr>
            <a:xfrm flipH="1">
              <a:off x="5866486" y="4422845"/>
              <a:ext cx="384959" cy="282214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Arrow Connector 374"/>
            <p:cNvCxnSpPr/>
            <p:nvPr/>
          </p:nvCxnSpPr>
          <p:spPr>
            <a:xfrm>
              <a:off x="6264702" y="4425656"/>
              <a:ext cx="367969" cy="279403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6" name="Oval 375"/>
            <p:cNvSpPr/>
            <p:nvPr/>
          </p:nvSpPr>
          <p:spPr>
            <a:xfrm>
              <a:off x="5536149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Oval 376"/>
            <p:cNvSpPr/>
            <p:nvPr/>
          </p:nvSpPr>
          <p:spPr>
            <a:xfrm>
              <a:off x="6035727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8" name="Straight Arrow Connector 377"/>
            <p:cNvCxnSpPr>
              <a:endCxn id="376" idx="0"/>
            </p:cNvCxnSpPr>
            <p:nvPr/>
          </p:nvCxnSpPr>
          <p:spPr>
            <a:xfrm flipH="1">
              <a:off x="5577781" y="4768786"/>
              <a:ext cx="25734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Arrow Connector 378"/>
            <p:cNvCxnSpPr>
              <a:stCxn id="372" idx="4"/>
              <a:endCxn id="377" idx="0"/>
            </p:cNvCxnSpPr>
            <p:nvPr/>
          </p:nvCxnSpPr>
          <p:spPr>
            <a:xfrm>
              <a:off x="5827570" y="4768786"/>
              <a:ext cx="24978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Arrow Connector 379"/>
            <p:cNvCxnSpPr/>
            <p:nvPr/>
          </p:nvCxnSpPr>
          <p:spPr>
            <a:xfrm flipH="1">
              <a:off x="5824722" y="4765771"/>
              <a:ext cx="2848" cy="275555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1" name="Oval 380"/>
            <p:cNvSpPr/>
            <p:nvPr/>
          </p:nvSpPr>
          <p:spPr>
            <a:xfrm>
              <a:off x="5785938" y="5025767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Oval 381"/>
            <p:cNvSpPr/>
            <p:nvPr/>
          </p:nvSpPr>
          <p:spPr>
            <a:xfrm>
              <a:off x="6452042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Oval 382"/>
            <p:cNvSpPr/>
            <p:nvPr/>
          </p:nvSpPr>
          <p:spPr>
            <a:xfrm>
              <a:off x="6774347" y="5029066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4" name="Straight Arrow Connector 383"/>
            <p:cNvCxnSpPr/>
            <p:nvPr/>
          </p:nvCxnSpPr>
          <p:spPr>
            <a:xfrm flipH="1">
              <a:off x="6489039" y="4768786"/>
              <a:ext cx="178720" cy="269526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Arrow Connector 384"/>
            <p:cNvCxnSpPr>
              <a:endCxn id="383" idx="0"/>
            </p:cNvCxnSpPr>
            <p:nvPr/>
          </p:nvCxnSpPr>
          <p:spPr>
            <a:xfrm>
              <a:off x="6670269" y="4771597"/>
              <a:ext cx="145709" cy="257469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Oval 385"/>
            <p:cNvSpPr/>
            <p:nvPr/>
          </p:nvSpPr>
          <p:spPr>
            <a:xfrm>
              <a:off x="6605179" y="5368409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7" name="Oval 386"/>
            <p:cNvSpPr/>
            <p:nvPr/>
          </p:nvSpPr>
          <p:spPr>
            <a:xfrm>
              <a:off x="6938231" y="5368409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8" name="Straight Arrow Connector 387"/>
            <p:cNvCxnSpPr/>
            <p:nvPr/>
          </p:nvCxnSpPr>
          <p:spPr>
            <a:xfrm flipH="1">
              <a:off x="6642176" y="5108129"/>
              <a:ext cx="178720" cy="269526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Arrow Connector 388"/>
            <p:cNvCxnSpPr>
              <a:endCxn id="387" idx="0"/>
            </p:cNvCxnSpPr>
            <p:nvPr/>
          </p:nvCxnSpPr>
          <p:spPr>
            <a:xfrm>
              <a:off x="6834153" y="5110940"/>
              <a:ext cx="145709" cy="257469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0" name="Oval 389"/>
            <p:cNvSpPr/>
            <p:nvPr/>
          </p:nvSpPr>
          <p:spPr>
            <a:xfrm>
              <a:off x="6758528" y="5714350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Oval 390"/>
            <p:cNvSpPr/>
            <p:nvPr/>
          </p:nvSpPr>
          <p:spPr>
            <a:xfrm>
              <a:off x="7091581" y="5714350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2" name="Straight Arrow Connector 391"/>
            <p:cNvCxnSpPr/>
            <p:nvPr/>
          </p:nvCxnSpPr>
          <p:spPr>
            <a:xfrm flipH="1">
              <a:off x="6795525" y="5454070"/>
              <a:ext cx="178720" cy="269526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Arrow Connector 392"/>
            <p:cNvCxnSpPr>
              <a:endCxn id="391" idx="0"/>
            </p:cNvCxnSpPr>
            <p:nvPr/>
          </p:nvCxnSpPr>
          <p:spPr>
            <a:xfrm>
              <a:off x="6987503" y="5456881"/>
              <a:ext cx="145709" cy="257469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Arrow Connector 393"/>
            <p:cNvCxnSpPr/>
            <p:nvPr/>
          </p:nvCxnSpPr>
          <p:spPr>
            <a:xfrm flipH="1">
              <a:off x="5577781" y="4943405"/>
              <a:ext cx="481185" cy="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Arrow Connector 394"/>
            <p:cNvCxnSpPr/>
            <p:nvPr/>
          </p:nvCxnSpPr>
          <p:spPr>
            <a:xfrm flipH="1">
              <a:off x="6230323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Arrow Connector 395"/>
            <p:cNvCxnSpPr/>
            <p:nvPr/>
          </p:nvCxnSpPr>
          <p:spPr>
            <a:xfrm rot="10800000" flipH="1">
              <a:off x="6406543" y="4943405"/>
              <a:ext cx="481185" cy="0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Arrow Connector 396"/>
            <p:cNvCxnSpPr/>
            <p:nvPr/>
          </p:nvCxnSpPr>
          <p:spPr>
            <a:xfrm rot="10800000" flipH="1">
              <a:off x="6702339" y="5628689"/>
              <a:ext cx="481185" cy="0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Arrow Connector 397"/>
            <p:cNvCxnSpPr/>
            <p:nvPr/>
          </p:nvCxnSpPr>
          <p:spPr>
            <a:xfrm flipH="1">
              <a:off x="6789925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9" name="Group 398"/>
          <p:cNvGrpSpPr/>
          <p:nvPr/>
        </p:nvGrpSpPr>
        <p:grpSpPr>
          <a:xfrm>
            <a:off x="876843" y="4387213"/>
            <a:ext cx="3695675" cy="2066123"/>
            <a:chOff x="4089427" y="1268760"/>
            <a:chExt cx="4764316" cy="2744684"/>
          </a:xfrm>
        </p:grpSpPr>
        <p:grpSp>
          <p:nvGrpSpPr>
            <p:cNvPr id="557" name="Group 556"/>
            <p:cNvGrpSpPr/>
            <p:nvPr/>
          </p:nvGrpSpPr>
          <p:grpSpPr>
            <a:xfrm>
              <a:off x="4089427" y="1268760"/>
              <a:ext cx="4764316" cy="2343561"/>
              <a:chOff x="4089427" y="1268760"/>
              <a:chExt cx="4764316" cy="2343561"/>
            </a:xfrm>
          </p:grpSpPr>
          <p:sp>
            <p:nvSpPr>
              <p:cNvPr id="559" name="Rectangle 558"/>
              <p:cNvSpPr/>
              <p:nvPr/>
            </p:nvSpPr>
            <p:spPr>
              <a:xfrm>
                <a:off x="4089427" y="20887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60" name="TextBox 559"/>
              <p:cNvSpPr txBox="1"/>
              <p:nvPr/>
            </p:nvSpPr>
            <p:spPr>
              <a:xfrm>
                <a:off x="4261238" y="1844824"/>
                <a:ext cx="109867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dirty="0" smtClean="0"/>
                  <a:t>Split Unit</a:t>
                </a:r>
                <a:endParaRPr lang="ko-KR" altLang="en-US" sz="800" dirty="0"/>
              </a:p>
            </p:txBody>
          </p:sp>
          <p:cxnSp>
            <p:nvCxnSpPr>
              <p:cNvPr id="561" name="Straight Arrow Connector 560"/>
              <p:cNvCxnSpPr/>
              <p:nvPr/>
            </p:nvCxnSpPr>
            <p:spPr>
              <a:xfrm flipV="1">
                <a:off x="5405386" y="1556792"/>
                <a:ext cx="576064" cy="853063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2" name="Straight Arrow Connector 561"/>
              <p:cNvCxnSpPr/>
              <p:nvPr/>
            </p:nvCxnSpPr>
            <p:spPr>
              <a:xfrm flipV="1">
                <a:off x="5401636" y="2409855"/>
                <a:ext cx="579814" cy="680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3" name="Straight Arrow Connector 562"/>
              <p:cNvCxnSpPr/>
              <p:nvPr/>
            </p:nvCxnSpPr>
            <p:spPr>
              <a:xfrm>
                <a:off x="5405386" y="2416660"/>
                <a:ext cx="576064" cy="86832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4" name="TextBox 563"/>
              <p:cNvSpPr txBox="1"/>
              <p:nvPr/>
            </p:nvSpPr>
            <p:spPr>
              <a:xfrm>
                <a:off x="5401636" y="1844824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 smtClean="0"/>
                  <a:t>BT</a:t>
                </a:r>
                <a:endParaRPr lang="ko-KR" altLang="en-US" sz="900" dirty="0"/>
              </a:p>
            </p:txBody>
          </p:sp>
          <p:sp>
            <p:nvSpPr>
              <p:cNvPr id="565" name="TextBox 564"/>
              <p:cNvSpPr txBox="1"/>
              <p:nvPr/>
            </p:nvSpPr>
            <p:spPr>
              <a:xfrm>
                <a:off x="5401636" y="2224096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/>
                  <a:t>T</a:t>
                </a:r>
                <a:r>
                  <a:rPr lang="en-US" altLang="ko-KR" sz="900" dirty="0" smtClean="0"/>
                  <a:t>T</a:t>
                </a:r>
                <a:endParaRPr lang="ko-KR" altLang="en-US" sz="900" dirty="0"/>
              </a:p>
            </p:txBody>
          </p:sp>
          <p:sp>
            <p:nvSpPr>
              <p:cNvPr id="566" name="TextBox 565"/>
              <p:cNvSpPr txBox="1"/>
              <p:nvPr/>
            </p:nvSpPr>
            <p:spPr>
              <a:xfrm>
                <a:off x="5401636" y="2719952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 smtClean="0"/>
                  <a:t>QT</a:t>
                </a:r>
                <a:endParaRPr lang="ko-KR" altLang="en-US" sz="900" dirty="0"/>
              </a:p>
            </p:txBody>
          </p:sp>
          <p:cxnSp>
            <p:nvCxnSpPr>
              <p:cNvPr id="567" name="Straight Connector 566"/>
              <p:cNvCxnSpPr/>
              <p:nvPr/>
            </p:nvCxnSpPr>
            <p:spPr>
              <a:xfrm>
                <a:off x="6633615" y="1268760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8" name="Straight Arrow Connector 567"/>
              <p:cNvCxnSpPr/>
              <p:nvPr/>
            </p:nvCxnSpPr>
            <p:spPr>
              <a:xfrm>
                <a:off x="6327536" y="1593333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9" name="Straight Arrow Connector 568"/>
              <p:cNvCxnSpPr/>
              <p:nvPr/>
            </p:nvCxnSpPr>
            <p:spPr>
              <a:xfrm>
                <a:off x="6318880" y="171263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0" name="Rectangle 569"/>
              <p:cNvSpPr/>
              <p:nvPr/>
            </p:nvSpPr>
            <p:spPr>
              <a:xfrm>
                <a:off x="6012160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71" name="Rectangle 570"/>
              <p:cNvSpPr/>
              <p:nvPr/>
            </p:nvSpPr>
            <p:spPr>
              <a:xfrm>
                <a:off x="7327078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72" name="Straight Connector 571"/>
              <p:cNvCxnSpPr/>
              <p:nvPr/>
            </p:nvCxnSpPr>
            <p:spPr>
              <a:xfrm>
                <a:off x="7327078" y="1608853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3" name="Rectangle 572"/>
              <p:cNvSpPr/>
              <p:nvPr/>
            </p:nvSpPr>
            <p:spPr>
              <a:xfrm>
                <a:off x="6009265" y="2063264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74" name="Straight Arrow Connector 573"/>
              <p:cNvCxnSpPr/>
              <p:nvPr/>
            </p:nvCxnSpPr>
            <p:spPr>
              <a:xfrm>
                <a:off x="6131612" y="2315829"/>
                <a:ext cx="1054530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5" name="Straight Arrow Connector 574"/>
              <p:cNvCxnSpPr/>
              <p:nvPr/>
            </p:nvCxnSpPr>
            <p:spPr>
              <a:xfrm>
                <a:off x="6100031" y="2459845"/>
                <a:ext cx="1086111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575"/>
              <p:cNvCxnSpPr/>
              <p:nvPr/>
            </p:nvCxnSpPr>
            <p:spPr>
              <a:xfrm>
                <a:off x="6329711" y="2063264"/>
                <a:ext cx="0" cy="64565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576"/>
              <p:cNvCxnSpPr/>
              <p:nvPr/>
            </p:nvCxnSpPr>
            <p:spPr>
              <a:xfrm>
                <a:off x="6941448" y="2063264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577"/>
              <p:cNvCxnSpPr/>
              <p:nvPr/>
            </p:nvCxnSpPr>
            <p:spPr>
              <a:xfrm>
                <a:off x="7327078" y="224091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9" name="Rectangle 578"/>
              <p:cNvSpPr/>
              <p:nvPr/>
            </p:nvSpPr>
            <p:spPr>
              <a:xfrm>
                <a:off x="7327078" y="20608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80" name="Straight Connector 579"/>
              <p:cNvCxnSpPr/>
              <p:nvPr/>
            </p:nvCxnSpPr>
            <p:spPr>
              <a:xfrm>
                <a:off x="7327078" y="255796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1" name="Straight Arrow Connector 580"/>
              <p:cNvCxnSpPr/>
              <p:nvPr/>
            </p:nvCxnSpPr>
            <p:spPr>
              <a:xfrm>
                <a:off x="6329220" y="3051091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2" name="Straight Arrow Connector 581"/>
              <p:cNvCxnSpPr/>
              <p:nvPr/>
            </p:nvCxnSpPr>
            <p:spPr>
              <a:xfrm>
                <a:off x="6329220" y="3339123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3" name="Rectangle 582"/>
              <p:cNvSpPr/>
              <p:nvPr/>
            </p:nvSpPr>
            <p:spPr>
              <a:xfrm>
                <a:off x="6022500" y="286301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84" name="Straight Connector 583"/>
              <p:cNvCxnSpPr/>
              <p:nvPr/>
            </p:nvCxnSpPr>
            <p:spPr>
              <a:xfrm>
                <a:off x="6022500" y="3180061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5" name="Straight Connector 584"/>
              <p:cNvCxnSpPr/>
              <p:nvPr/>
            </p:nvCxnSpPr>
            <p:spPr>
              <a:xfrm>
                <a:off x="6634237" y="2852936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6" name="Straight Arrow Connector 585"/>
              <p:cNvCxnSpPr/>
              <p:nvPr/>
            </p:nvCxnSpPr>
            <p:spPr>
              <a:xfrm>
                <a:off x="6303055" y="3123099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7" name="Straight Arrow Connector 586"/>
              <p:cNvCxnSpPr/>
              <p:nvPr/>
            </p:nvCxnSpPr>
            <p:spPr>
              <a:xfrm>
                <a:off x="6337876" y="3267115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prstDash val="solid"/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8" name="Straight Arrow Connector 587"/>
              <p:cNvCxnSpPr/>
              <p:nvPr/>
            </p:nvCxnSpPr>
            <p:spPr>
              <a:xfrm>
                <a:off x="7548394" y="3284984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9" name="Straight Arrow Connector 588"/>
              <p:cNvCxnSpPr/>
              <p:nvPr/>
            </p:nvCxnSpPr>
            <p:spPr>
              <a:xfrm>
                <a:off x="7534668" y="342900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0" name="TextBox 589"/>
              <p:cNvSpPr txBox="1"/>
              <p:nvPr/>
            </p:nvSpPr>
            <p:spPr>
              <a:xfrm>
                <a:off x="8160130" y="3140967"/>
                <a:ext cx="69361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L2R</a:t>
                </a:r>
                <a:endParaRPr lang="en-US" sz="800" dirty="0"/>
              </a:p>
            </p:txBody>
          </p:sp>
          <p:sp>
            <p:nvSpPr>
              <p:cNvPr id="591" name="TextBox 590"/>
              <p:cNvSpPr txBox="1"/>
              <p:nvPr/>
            </p:nvSpPr>
            <p:spPr>
              <a:xfrm>
                <a:off x="8160128" y="3293368"/>
                <a:ext cx="611736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R2L</a:t>
                </a:r>
                <a:endParaRPr lang="en-US" sz="800" dirty="0"/>
              </a:p>
            </p:txBody>
          </p:sp>
        </p:grpSp>
        <p:sp>
          <p:nvSpPr>
            <p:cNvPr id="558" name="TextBox 557"/>
            <p:cNvSpPr txBox="1"/>
            <p:nvPr/>
          </p:nvSpPr>
          <p:spPr>
            <a:xfrm>
              <a:off x="5465613" y="3676136"/>
              <a:ext cx="2082780" cy="337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 smtClean="0"/>
                <a:t>Split (QT/BT/TT)</a:t>
              </a:r>
              <a:endParaRPr lang="ko-KR" altLang="en-US" sz="1050" b="1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004047" y="4225359"/>
            <a:ext cx="3611062" cy="2152459"/>
            <a:chOff x="5248181" y="4229532"/>
            <a:chExt cx="3239859" cy="2079788"/>
          </a:xfrm>
        </p:grpSpPr>
        <p:sp>
          <p:nvSpPr>
            <p:cNvPr id="593" name="TextBox 592"/>
            <p:cNvSpPr txBox="1"/>
            <p:nvPr/>
          </p:nvSpPr>
          <p:spPr>
            <a:xfrm>
              <a:off x="5488888" y="4250156"/>
              <a:ext cx="156825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Intra reference pixels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1" name="Rectangle 610"/>
            <p:cNvSpPr/>
            <p:nvPr/>
          </p:nvSpPr>
          <p:spPr>
            <a:xfrm>
              <a:off x="5653566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2" name="Rectangle 611"/>
            <p:cNvSpPr/>
            <p:nvPr/>
          </p:nvSpPr>
          <p:spPr>
            <a:xfrm>
              <a:off x="5788694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3" name="Rectangle 612"/>
            <p:cNvSpPr/>
            <p:nvPr/>
          </p:nvSpPr>
          <p:spPr>
            <a:xfrm>
              <a:off x="5923822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4" name="Rectangle 613"/>
            <p:cNvSpPr/>
            <p:nvPr/>
          </p:nvSpPr>
          <p:spPr>
            <a:xfrm>
              <a:off x="605895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5" name="Rectangle 614"/>
            <p:cNvSpPr/>
            <p:nvPr/>
          </p:nvSpPr>
          <p:spPr>
            <a:xfrm>
              <a:off x="6194079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6" name="Rectangle 615"/>
            <p:cNvSpPr/>
            <p:nvPr/>
          </p:nvSpPr>
          <p:spPr>
            <a:xfrm>
              <a:off x="6329207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7" name="Rectangle 616"/>
            <p:cNvSpPr/>
            <p:nvPr/>
          </p:nvSpPr>
          <p:spPr>
            <a:xfrm>
              <a:off x="5653566" y="4661580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8" name="Rectangle 617"/>
            <p:cNvSpPr/>
            <p:nvPr/>
          </p:nvSpPr>
          <p:spPr>
            <a:xfrm>
              <a:off x="5653566" y="478925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9" name="Rectangle 618"/>
            <p:cNvSpPr/>
            <p:nvPr/>
          </p:nvSpPr>
          <p:spPr>
            <a:xfrm>
              <a:off x="5653566" y="4932413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0" name="Rectangle 619"/>
            <p:cNvSpPr/>
            <p:nvPr/>
          </p:nvSpPr>
          <p:spPr>
            <a:xfrm>
              <a:off x="5653566" y="5060403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1" name="Rectangle 620"/>
            <p:cNvSpPr/>
            <p:nvPr/>
          </p:nvSpPr>
          <p:spPr>
            <a:xfrm>
              <a:off x="6329207" y="4670024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2" name="Rectangle 621"/>
            <p:cNvSpPr/>
            <p:nvPr/>
          </p:nvSpPr>
          <p:spPr>
            <a:xfrm>
              <a:off x="6329207" y="480645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3" name="Rectangle 622"/>
            <p:cNvSpPr/>
            <p:nvPr/>
          </p:nvSpPr>
          <p:spPr>
            <a:xfrm>
              <a:off x="6329207" y="494961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4" name="Rectangle 623"/>
            <p:cNvSpPr/>
            <p:nvPr/>
          </p:nvSpPr>
          <p:spPr>
            <a:xfrm>
              <a:off x="6329207" y="507760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5" name="Rectangle 624"/>
            <p:cNvSpPr/>
            <p:nvPr/>
          </p:nvSpPr>
          <p:spPr>
            <a:xfrm>
              <a:off x="6329207" y="522106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6" name="Rectangle 625"/>
            <p:cNvSpPr/>
            <p:nvPr/>
          </p:nvSpPr>
          <p:spPr>
            <a:xfrm>
              <a:off x="6329207" y="5348745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7" name="Rectangle 626"/>
            <p:cNvSpPr/>
            <p:nvPr/>
          </p:nvSpPr>
          <p:spPr>
            <a:xfrm>
              <a:off x="6329207" y="549220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8" name="Rectangle 627"/>
            <p:cNvSpPr/>
            <p:nvPr/>
          </p:nvSpPr>
          <p:spPr>
            <a:xfrm>
              <a:off x="5653566" y="520386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9" name="Rectangle 628"/>
            <p:cNvSpPr/>
            <p:nvPr/>
          </p:nvSpPr>
          <p:spPr>
            <a:xfrm>
              <a:off x="5653566" y="533154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0" name="Rectangle 629"/>
            <p:cNvSpPr/>
            <p:nvPr/>
          </p:nvSpPr>
          <p:spPr>
            <a:xfrm>
              <a:off x="5653566" y="5475010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1" name="Rectangle 630"/>
            <p:cNvSpPr/>
            <p:nvPr/>
          </p:nvSpPr>
          <p:spPr>
            <a:xfrm>
              <a:off x="5653566" y="560780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2" name="Rectangle 631"/>
            <p:cNvSpPr/>
            <p:nvPr/>
          </p:nvSpPr>
          <p:spPr>
            <a:xfrm>
              <a:off x="5653566" y="573548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3" name="Rectangle 632"/>
            <p:cNvSpPr/>
            <p:nvPr/>
          </p:nvSpPr>
          <p:spPr>
            <a:xfrm>
              <a:off x="5653566" y="587895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4" name="Rectangle 633"/>
            <p:cNvSpPr/>
            <p:nvPr/>
          </p:nvSpPr>
          <p:spPr>
            <a:xfrm>
              <a:off x="6329207" y="5625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5" name="Rectangle 634"/>
            <p:cNvSpPr/>
            <p:nvPr/>
          </p:nvSpPr>
          <p:spPr>
            <a:xfrm>
              <a:off x="6329207" y="575268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6" name="Rectangle 635"/>
            <p:cNvSpPr/>
            <p:nvPr/>
          </p:nvSpPr>
          <p:spPr>
            <a:xfrm>
              <a:off x="6329207" y="5896151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7" name="Rectangle 636"/>
            <p:cNvSpPr/>
            <p:nvPr/>
          </p:nvSpPr>
          <p:spPr>
            <a:xfrm>
              <a:off x="524818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8" name="Rectangle 637"/>
            <p:cNvSpPr/>
            <p:nvPr/>
          </p:nvSpPr>
          <p:spPr>
            <a:xfrm>
              <a:off x="5383309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9" name="Rectangle 638"/>
            <p:cNvSpPr/>
            <p:nvPr/>
          </p:nvSpPr>
          <p:spPr>
            <a:xfrm>
              <a:off x="5518438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0" name="Rectangle 639"/>
            <p:cNvSpPr/>
            <p:nvPr/>
          </p:nvSpPr>
          <p:spPr>
            <a:xfrm>
              <a:off x="6464335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1" name="Rectangle 640"/>
            <p:cNvSpPr/>
            <p:nvPr/>
          </p:nvSpPr>
          <p:spPr>
            <a:xfrm>
              <a:off x="6599463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2" name="Rectangle 641"/>
            <p:cNvSpPr/>
            <p:nvPr/>
          </p:nvSpPr>
          <p:spPr>
            <a:xfrm>
              <a:off x="673459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3" name="Rectangle 642"/>
            <p:cNvSpPr/>
            <p:nvPr/>
          </p:nvSpPr>
          <p:spPr>
            <a:xfrm>
              <a:off x="5653566" y="602097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4" name="Rectangle 643"/>
            <p:cNvSpPr/>
            <p:nvPr/>
          </p:nvSpPr>
          <p:spPr>
            <a:xfrm>
              <a:off x="6329207" y="603817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5" name="Rectangle 644"/>
            <p:cNvSpPr/>
            <p:nvPr/>
          </p:nvSpPr>
          <p:spPr>
            <a:xfrm>
              <a:off x="5653566" y="615654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6" name="Rectangle 645"/>
            <p:cNvSpPr/>
            <p:nvPr/>
          </p:nvSpPr>
          <p:spPr>
            <a:xfrm>
              <a:off x="6329207" y="617374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7" name="Rectangle 646"/>
            <p:cNvSpPr/>
            <p:nvPr/>
          </p:nvSpPr>
          <p:spPr>
            <a:xfrm>
              <a:off x="5788694" y="4661580"/>
              <a:ext cx="540512" cy="1067455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5" name="TextBox 594"/>
            <p:cNvSpPr txBox="1"/>
            <p:nvPr/>
          </p:nvSpPr>
          <p:spPr>
            <a:xfrm>
              <a:off x="7057146" y="4229532"/>
              <a:ext cx="1430894" cy="265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 MVP position 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7" name="Rectangle 596"/>
            <p:cNvSpPr/>
            <p:nvPr/>
          </p:nvSpPr>
          <p:spPr>
            <a:xfrm>
              <a:off x="7217858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598" name="Rectangle 597"/>
            <p:cNvSpPr/>
            <p:nvPr/>
          </p:nvSpPr>
          <p:spPr>
            <a:xfrm>
              <a:off x="7101708" y="463761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599" name="Rectangle 598"/>
            <p:cNvSpPr/>
            <p:nvPr/>
          </p:nvSpPr>
          <p:spPr>
            <a:xfrm>
              <a:off x="7101708" y="6081361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0" name="Rectangle 599"/>
            <p:cNvSpPr/>
            <p:nvPr/>
          </p:nvSpPr>
          <p:spPr>
            <a:xfrm>
              <a:off x="8030913" y="6081361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1" name="Rectangle 600"/>
            <p:cNvSpPr/>
            <p:nvPr/>
          </p:nvSpPr>
          <p:spPr>
            <a:xfrm>
              <a:off x="8030913" y="463761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2" name="Rectangle 601"/>
            <p:cNvSpPr/>
            <p:nvPr/>
          </p:nvSpPr>
          <p:spPr>
            <a:xfrm>
              <a:off x="8030913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3" name="Rectangle 602"/>
            <p:cNvSpPr/>
            <p:nvPr/>
          </p:nvSpPr>
          <p:spPr>
            <a:xfrm>
              <a:off x="7101708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4" name="Rectangle 603"/>
            <p:cNvSpPr/>
            <p:nvPr/>
          </p:nvSpPr>
          <p:spPr>
            <a:xfrm>
              <a:off x="7914762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5" name="Rectangle 604"/>
            <p:cNvSpPr/>
            <p:nvPr/>
          </p:nvSpPr>
          <p:spPr>
            <a:xfrm>
              <a:off x="7605027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6" name="Rectangle 605"/>
            <p:cNvSpPr/>
            <p:nvPr/>
          </p:nvSpPr>
          <p:spPr>
            <a:xfrm>
              <a:off x="7101708" y="5359488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7" name="Rectangle 606"/>
            <p:cNvSpPr/>
            <p:nvPr/>
          </p:nvSpPr>
          <p:spPr>
            <a:xfrm>
              <a:off x="8030913" y="5359488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8" name="Rectangle 607"/>
            <p:cNvSpPr/>
            <p:nvPr/>
          </p:nvSpPr>
          <p:spPr>
            <a:xfrm>
              <a:off x="7101708" y="6195340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9" name="Rectangle 608"/>
            <p:cNvSpPr/>
            <p:nvPr/>
          </p:nvSpPr>
          <p:spPr>
            <a:xfrm>
              <a:off x="8030913" y="6195340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10" name="Rectangle 609"/>
            <p:cNvSpPr/>
            <p:nvPr/>
          </p:nvSpPr>
          <p:spPr>
            <a:xfrm>
              <a:off x="7217858" y="4637615"/>
              <a:ext cx="813054" cy="1557726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317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3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251520" y="764704"/>
            <a:ext cx="8712968" cy="5727150"/>
          </a:xfrm>
        </p:spPr>
        <p:txBody>
          <a:bodyPr/>
          <a:lstStyle/>
          <a:p>
            <a:pPr lvl="0"/>
            <a:r>
              <a:rPr lang="en-US" dirty="0" smtClean="0"/>
              <a:t>SUCO related </a:t>
            </a:r>
            <a:r>
              <a:rPr lang="en-US" dirty="0"/>
              <a:t>tool </a:t>
            </a:r>
            <a:r>
              <a:rPr lang="en-US" dirty="0" smtClean="0"/>
              <a:t>extension</a:t>
            </a:r>
          </a:p>
          <a:p>
            <a:pPr lvl="1"/>
            <a:r>
              <a:rPr lang="en-CA" dirty="0" smtClean="0"/>
              <a:t>Intra </a:t>
            </a:r>
            <a:r>
              <a:rPr lang="en-CA" dirty="0"/>
              <a:t>prediction</a:t>
            </a:r>
            <a:endParaRPr lang="en-US" sz="1200" dirty="0"/>
          </a:p>
          <a:p>
            <a:pPr lvl="2"/>
            <a:r>
              <a:rPr lang="en-CA" dirty="0" smtClean="0"/>
              <a:t>Reference pixel, Angular </a:t>
            </a:r>
            <a:r>
              <a:rPr lang="en-CA" dirty="0"/>
              <a:t>prediction, Planar, </a:t>
            </a:r>
            <a:r>
              <a:rPr lang="en-CA" dirty="0" smtClean="0"/>
              <a:t>DC, MPM, DPCM</a:t>
            </a:r>
            <a:endParaRPr lang="en-US" sz="1000" dirty="0"/>
          </a:p>
          <a:p>
            <a:pPr lvl="2"/>
            <a:r>
              <a:rPr lang="en-CA" dirty="0" smtClean="0"/>
              <a:t>WAIP, PDPC</a:t>
            </a:r>
            <a:r>
              <a:rPr lang="en-US" sz="1000" dirty="0" smtClean="0"/>
              <a:t>, </a:t>
            </a:r>
            <a:r>
              <a:rPr lang="en-CA" dirty="0" smtClean="0"/>
              <a:t>LM_CHROMA</a:t>
            </a:r>
          </a:p>
          <a:p>
            <a:pPr lvl="2"/>
            <a:endParaRPr lang="en-US" sz="1000" dirty="0"/>
          </a:p>
          <a:p>
            <a:pPr lvl="1"/>
            <a:r>
              <a:rPr lang="en-CA" dirty="0"/>
              <a:t>Inter prediction</a:t>
            </a:r>
            <a:endParaRPr lang="en-US" sz="1200" dirty="0"/>
          </a:p>
          <a:p>
            <a:pPr lvl="2"/>
            <a:r>
              <a:rPr lang="en-CA" dirty="0" smtClean="0"/>
              <a:t>Skip/Merge</a:t>
            </a:r>
            <a:r>
              <a:rPr lang="en-US" sz="1000" dirty="0" smtClean="0"/>
              <a:t>, </a:t>
            </a:r>
            <a:r>
              <a:rPr lang="en-CA" dirty="0" smtClean="0"/>
              <a:t>AMVP</a:t>
            </a:r>
            <a:endParaRPr lang="en-US" sz="1000" dirty="0"/>
          </a:p>
          <a:p>
            <a:pPr lvl="2"/>
            <a:r>
              <a:rPr lang="en-CA" dirty="0" smtClean="0"/>
              <a:t>AFFINE</a:t>
            </a:r>
          </a:p>
          <a:p>
            <a:pPr lvl="2"/>
            <a:endParaRPr lang="en-US" sz="1000" dirty="0"/>
          </a:p>
          <a:p>
            <a:pPr lvl="1"/>
            <a:r>
              <a:rPr lang="en-CA" dirty="0"/>
              <a:t>Others</a:t>
            </a:r>
            <a:endParaRPr lang="en-US" sz="1200" dirty="0"/>
          </a:p>
          <a:p>
            <a:pPr lvl="2"/>
            <a:r>
              <a:rPr lang="en-CA" dirty="0" err="1" smtClean="0"/>
              <a:t>Deblock</a:t>
            </a:r>
            <a:endParaRPr lang="en-US" sz="1000" dirty="0"/>
          </a:p>
          <a:p>
            <a:pPr lvl="2"/>
            <a:r>
              <a:rPr lang="en-CA" dirty="0"/>
              <a:t>Context derivation for </a:t>
            </a:r>
            <a:r>
              <a:rPr lang="en-CA" dirty="0" smtClean="0"/>
              <a:t>flags</a:t>
            </a:r>
          </a:p>
          <a:p>
            <a:pPr lvl="2"/>
            <a:endParaRPr lang="en-CA" dirty="0" smtClean="0"/>
          </a:p>
          <a:p>
            <a:pPr lvl="1"/>
            <a:r>
              <a:rPr lang="en-CA" dirty="0"/>
              <a:t>Encoder side</a:t>
            </a:r>
          </a:p>
          <a:p>
            <a:pPr lvl="2"/>
            <a:r>
              <a:rPr lang="en-CA" dirty="0"/>
              <a:t>Harmonization with current encoder optimization</a:t>
            </a:r>
            <a:endParaRPr lang="en-US" sz="1000" dirty="0"/>
          </a:p>
          <a:p>
            <a:pPr lvl="2"/>
            <a:r>
              <a:rPr lang="en-CA" dirty="0"/>
              <a:t>Bypass invalid reuse of previous affine information</a:t>
            </a:r>
            <a:endParaRPr lang="en-US" sz="1000" dirty="0"/>
          </a:p>
          <a:p>
            <a:pPr lvl="2"/>
            <a:endParaRPr lang="en-US" sz="1000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SUCO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6671172" y="4411163"/>
            <a:ext cx="1573236" cy="1508477"/>
            <a:chOff x="4525526" y="4210050"/>
            <a:chExt cx="3059541" cy="3070810"/>
          </a:xfrm>
        </p:grpSpPr>
        <p:sp>
          <p:nvSpPr>
            <p:cNvPr id="6" name="Rectangle 5"/>
            <p:cNvSpPr/>
            <p:nvPr/>
          </p:nvSpPr>
          <p:spPr>
            <a:xfrm>
              <a:off x="6105202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586283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890067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193850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497634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801418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105202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86283" y="4588265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890067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193850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497634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801418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105202" y="4588265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586283" y="4903444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90067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497634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801418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05202" y="4903444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586283" y="5218622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890067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93850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497634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01418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05202" y="5218622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586283" y="5533801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890067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193850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497634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801418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05202" y="5533801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586283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890067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193850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497634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801418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801418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586283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586283" y="5533801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86283" y="5848980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dirty="0" smtClean="0"/>
                <a:t>Tc</a:t>
              </a:r>
              <a:endParaRPr lang="ko-KR" altLang="en-US" sz="500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H</a:t>
              </a:r>
              <a:endParaRPr lang="ko-KR" altLang="en-US" sz="1000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890067" y="4273086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105202" y="5533801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525526" y="421005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165958" y="421005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accent6">
                <a:alpha val="46000"/>
              </a:schemeClr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591324" y="6360664"/>
              <a:ext cx="303785" cy="315180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591324" y="6824688"/>
              <a:ext cx="303785" cy="315180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763446" y="6236682"/>
              <a:ext cx="2692564" cy="532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Right candidates</a:t>
              </a:r>
              <a:endParaRPr lang="ko-KR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755072" y="6748300"/>
              <a:ext cx="2829995" cy="532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Left candidate</a:t>
              </a:r>
              <a:endParaRPr lang="ko-KR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5367087" y="1988840"/>
            <a:ext cx="3669409" cy="1682977"/>
            <a:chOff x="35920" y="5020096"/>
            <a:chExt cx="3378202" cy="1433240"/>
          </a:xfrm>
        </p:grpSpPr>
        <p:sp>
          <p:nvSpPr>
            <p:cNvPr id="82" name="Rectangle 81"/>
            <p:cNvSpPr/>
            <p:nvPr/>
          </p:nvSpPr>
          <p:spPr>
            <a:xfrm>
              <a:off x="35920" y="5155667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71048" y="5155667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306176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41304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576432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711560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846688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981817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116945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1252073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1387201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441304" y="5299132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441304" y="5426810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441304" y="5570275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41304" y="5697954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1116945" y="5291239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116945" y="5426810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116945" y="5570275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1116945" y="5697954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1116945" y="5841418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116945" y="5969097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1116945" y="6112561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441304" y="5841418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441304" y="596909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441304" y="6112561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576432" y="5299132"/>
              <a:ext cx="540512" cy="398822"/>
            </a:xfrm>
            <a:prstGeom prst="rect">
              <a:avLst/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1927713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2062841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2197969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2333097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2468225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603354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2738482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2873610" y="515566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3008738" y="5155667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3143866" y="5155667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3278994" y="5155667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2197969" y="5299132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2197969" y="5426810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2197969" y="5570275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2197969" y="5697954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2873610" y="5291239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2873610" y="5426810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2873610" y="5570275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2873610" y="5697954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2873610" y="5841418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2873610" y="5969097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2873610" y="6112561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2197969" y="5841418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2197969" y="5969097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2197969" y="6112561"/>
              <a:ext cx="135128" cy="135572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2333097" y="5299132"/>
              <a:ext cx="540512" cy="398822"/>
            </a:xfrm>
            <a:prstGeom prst="rect">
              <a:avLst/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103484" y="5366918"/>
              <a:ext cx="135128" cy="260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O</a:t>
              </a:r>
              <a:endParaRPr lang="ko-KR" altLang="en-US" sz="1200" dirty="0"/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1319637" y="5366918"/>
              <a:ext cx="135128" cy="260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X</a:t>
              </a:r>
              <a:endParaRPr lang="ko-KR" altLang="en-US" sz="1200" dirty="0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1927713" y="5377303"/>
              <a:ext cx="135128" cy="260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X</a:t>
              </a:r>
              <a:endParaRPr lang="ko-KR" altLang="en-US" sz="1200" dirty="0"/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3076302" y="5377303"/>
              <a:ext cx="135128" cy="260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O</a:t>
              </a:r>
              <a:endParaRPr lang="ko-KR" altLang="en-US" sz="1200" dirty="0"/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576432" y="6215910"/>
              <a:ext cx="608076" cy="231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LR_10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2339752" y="6221552"/>
              <a:ext cx="760512" cy="231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LR_01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441304" y="5020096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2873610" y="5020096"/>
              <a:ext cx="135128" cy="135572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45228" y="5433036"/>
              <a:ext cx="3864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c</a:t>
              </a:r>
              <a:endParaRPr lang="ko-KR" altLang="en-US" sz="1100" dirty="0"/>
            </a:p>
          </p:txBody>
        </p:sp>
        <p:cxnSp>
          <p:nvCxnSpPr>
            <p:cNvPr id="68" name="Straight Arrow Connector 67"/>
            <p:cNvCxnSpPr/>
            <p:nvPr/>
          </p:nvCxnSpPr>
          <p:spPr>
            <a:xfrm>
              <a:off x="510645" y="5421618"/>
              <a:ext cx="278599" cy="89060"/>
            </a:xfrm>
            <a:prstGeom prst="straightConnector1">
              <a:avLst/>
            </a:prstGeom>
            <a:ln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789244" y="5510678"/>
              <a:ext cx="45720" cy="4572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75930" y="5249068"/>
              <a:ext cx="3864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p</a:t>
              </a:r>
              <a:endParaRPr lang="ko-KR" altLang="en-US" sz="1100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409269" y="5482469"/>
              <a:ext cx="3864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c</a:t>
              </a:r>
              <a:endParaRPr lang="ko-KR" altLang="en-US" sz="1100" dirty="0"/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>
              <a:off x="2274686" y="5456047"/>
              <a:ext cx="278599" cy="89060"/>
            </a:xfrm>
            <a:prstGeom prst="straightConnector1">
              <a:avLst/>
            </a:prstGeom>
            <a:ln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72"/>
            <p:cNvSpPr/>
            <p:nvPr/>
          </p:nvSpPr>
          <p:spPr>
            <a:xfrm>
              <a:off x="2553285" y="5528055"/>
              <a:ext cx="45720" cy="4572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4" name="Straight Arrow Connector 73"/>
            <p:cNvCxnSpPr/>
            <p:nvPr/>
          </p:nvCxnSpPr>
          <p:spPr>
            <a:xfrm>
              <a:off x="2625293" y="5583011"/>
              <a:ext cx="278599" cy="89060"/>
            </a:xfrm>
            <a:prstGeom prst="straightConnector1">
              <a:avLst/>
            </a:prstGeom>
            <a:ln>
              <a:prstDash val="dash"/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2831884" y="5528055"/>
              <a:ext cx="3864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q</a:t>
              </a:r>
              <a:endParaRPr lang="ko-KR" altLang="en-US" sz="11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154548" y="5249068"/>
              <a:ext cx="3864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/>
                <a:t>p</a:t>
              </a:r>
              <a:endParaRPr lang="ko-KR" altLang="en-US" sz="1100" dirty="0"/>
            </a:p>
          </p:txBody>
        </p:sp>
      </p:grpSp>
      <p:sp>
        <p:nvSpPr>
          <p:cNvPr id="209" name="TextBox 208"/>
          <p:cNvSpPr txBox="1"/>
          <p:nvPr/>
        </p:nvSpPr>
        <p:spPr>
          <a:xfrm>
            <a:off x="6433794" y="3645024"/>
            <a:ext cx="15945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Intra angular prediction</a:t>
            </a:r>
            <a:endParaRPr lang="en-US" sz="1000" dirty="0"/>
          </a:p>
        </p:txBody>
      </p:sp>
      <p:sp>
        <p:nvSpPr>
          <p:cNvPr id="211" name="TextBox 210"/>
          <p:cNvSpPr txBox="1"/>
          <p:nvPr/>
        </p:nvSpPr>
        <p:spPr>
          <a:xfrm>
            <a:off x="6603370" y="5991091"/>
            <a:ext cx="15945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Inter candidate list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10487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VTM 2.0.1 s/w</a:t>
            </a:r>
          </a:p>
          <a:p>
            <a:pPr lvl="1"/>
            <a:r>
              <a:rPr lang="en-US" dirty="0" smtClean="0"/>
              <a:t>VTM configuration</a:t>
            </a:r>
          </a:p>
          <a:p>
            <a:pPr lvl="1"/>
            <a:r>
              <a:rPr lang="en-US" dirty="0" smtClean="0"/>
              <a:t>SUCO_</a:t>
            </a:r>
            <a:r>
              <a:rPr lang="en-US" dirty="0" smtClean="0">
                <a:solidFill>
                  <a:srgbClr val="0000FF"/>
                </a:solidFill>
              </a:rPr>
              <a:t>size64~32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20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0786231"/>
              </p:ext>
            </p:extLst>
          </p:nvPr>
        </p:nvGraphicFramePr>
        <p:xfrm>
          <a:off x="721517" y="2081355"/>
          <a:ext cx="7772403" cy="4083949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="" xmlns:a16="http://schemas.microsoft.com/office/drawing/2014/main" val="32390357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2406237886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1011080950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1186563552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1081785392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3633723118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933231001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3448994080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2299098579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195172804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1366847599"/>
                    </a:ext>
                  </a:extLst>
                </a:gridCol>
              </a:tblGrid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653565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SUCO_size65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SUCO_size65_InterOnly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62154007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8650592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0968442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9821018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5247413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5112914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0079275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26360283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183573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959147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417336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2236792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SUCO_size65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SUCO_size65_InterOnly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9341256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59976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4711684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73414159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97101265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949355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3922305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4999474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6860827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76212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9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VTM 2.0.1 s/w</a:t>
            </a:r>
          </a:p>
          <a:p>
            <a:pPr lvl="1"/>
            <a:r>
              <a:rPr lang="en-US" dirty="0" smtClean="0"/>
              <a:t>VTM configuration</a:t>
            </a:r>
          </a:p>
          <a:p>
            <a:pPr lvl="1"/>
            <a:r>
              <a:rPr lang="en-US" dirty="0" smtClean="0"/>
              <a:t>SUCO_size64~16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20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7922265"/>
              </p:ext>
            </p:extLst>
          </p:nvPr>
        </p:nvGraphicFramePr>
        <p:xfrm>
          <a:off x="721517" y="2081355"/>
          <a:ext cx="7772403" cy="4083949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="" xmlns:a16="http://schemas.microsoft.com/office/drawing/2014/main" val="32390357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2406237886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1011080950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1186563552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1081785392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3633723118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933231001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3448994080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2299098579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195172804"/>
                    </a:ext>
                  </a:extLst>
                </a:gridCol>
                <a:gridCol w="673524">
                  <a:extLst>
                    <a:ext uri="{9D8B030D-6E8A-4147-A177-3AD203B41FA5}">
                      <a16:colId xmlns="" xmlns:a16="http://schemas.microsoft.com/office/drawing/2014/main" val="1366847599"/>
                    </a:ext>
                  </a:extLst>
                </a:gridCol>
              </a:tblGrid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653565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SUCO_size64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SUCO_size64_InterOnly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62154007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8650592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0968442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9821018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5247413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5112914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0079275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26360283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183573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959147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417336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2236792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SUCO_size64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SUCO_size64_InterOnly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9341256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59976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4711684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73414159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97101265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949355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3922305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4999474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6860827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76212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024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6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SUCO</a:t>
            </a:r>
          </a:p>
          <a:p>
            <a:pPr lvl="1"/>
            <a:r>
              <a:rPr lang="en-US" dirty="0" smtClean="0"/>
              <a:t>BMS s/w: VTM configuration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</a:t>
            </a:r>
            <a:r>
              <a:rPr lang="en-US" dirty="0" smtClean="0"/>
              <a:t>result of last meeting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9884474"/>
              </p:ext>
            </p:extLst>
          </p:nvPr>
        </p:nvGraphicFramePr>
        <p:xfrm>
          <a:off x="1619675" y="2124205"/>
          <a:ext cx="6192688" cy="4074795"/>
        </p:xfrm>
        <a:graphic>
          <a:graphicData uri="http://schemas.openxmlformats.org/drawingml/2006/table">
            <a:tbl>
              <a:tblPr/>
              <a:tblGrid>
                <a:gridCol w="1458148">
                  <a:extLst>
                    <a:ext uri="{9D8B030D-6E8A-4147-A177-3AD203B41FA5}">
                      <a16:colId xmlns="" xmlns:a16="http://schemas.microsoft.com/office/drawing/2014/main" val="3126312989"/>
                    </a:ext>
                  </a:extLst>
                </a:gridCol>
                <a:gridCol w="946908">
                  <a:extLst>
                    <a:ext uri="{9D8B030D-6E8A-4147-A177-3AD203B41FA5}">
                      <a16:colId xmlns="" xmlns:a16="http://schemas.microsoft.com/office/drawing/2014/main" val="2167471724"/>
                    </a:ext>
                  </a:extLst>
                </a:gridCol>
                <a:gridCol w="946908">
                  <a:extLst>
                    <a:ext uri="{9D8B030D-6E8A-4147-A177-3AD203B41FA5}">
                      <a16:colId xmlns="" xmlns:a16="http://schemas.microsoft.com/office/drawing/2014/main" val="2780940147"/>
                    </a:ext>
                  </a:extLst>
                </a:gridCol>
                <a:gridCol w="946908">
                  <a:extLst>
                    <a:ext uri="{9D8B030D-6E8A-4147-A177-3AD203B41FA5}">
                      <a16:colId xmlns="" xmlns:a16="http://schemas.microsoft.com/office/drawing/2014/main" val="462595484"/>
                    </a:ext>
                  </a:extLst>
                </a:gridCol>
                <a:gridCol w="946908">
                  <a:extLst>
                    <a:ext uri="{9D8B030D-6E8A-4147-A177-3AD203B41FA5}">
                      <a16:colId xmlns="" xmlns:a16="http://schemas.microsoft.com/office/drawing/2014/main" val="3919934401"/>
                    </a:ext>
                  </a:extLst>
                </a:gridCol>
                <a:gridCol w="946908">
                  <a:extLst>
                    <a:ext uri="{9D8B030D-6E8A-4147-A177-3AD203B41FA5}">
                      <a16:colId xmlns="" xmlns:a16="http://schemas.microsoft.com/office/drawing/2014/main" val="19547792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2454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07444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1403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63616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57811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08422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01189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3273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06907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9025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4337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16714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99482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89896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9159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3545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53332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44150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81903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7979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93334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70400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259194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427984" y="170080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size64~32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7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sz="1600" dirty="0" smtClean="0"/>
              <a:t>SUCO on VTM 2.0.1</a:t>
            </a:r>
          </a:p>
          <a:p>
            <a:pPr lvl="1"/>
            <a:r>
              <a:rPr lang="en-US" dirty="0" smtClean="0"/>
              <a:t>Decreased performance on intra compared to last meeting</a:t>
            </a:r>
          </a:p>
          <a:p>
            <a:pPr lvl="1"/>
            <a:r>
              <a:rPr lang="en-US" dirty="0" smtClean="0"/>
              <a:t>Fixed performance in inter prediction</a:t>
            </a:r>
          </a:p>
          <a:p>
            <a:pPr lvl="1"/>
            <a:endParaRPr lang="en-US" dirty="0" smtClean="0"/>
          </a:p>
          <a:p>
            <a:r>
              <a:rPr lang="en-US" sz="1600" dirty="0" smtClean="0"/>
              <a:t>Suggest further study of SUCO in CE</a:t>
            </a:r>
          </a:p>
          <a:p>
            <a:pPr lvl="1"/>
            <a:r>
              <a:rPr lang="en-US" dirty="0" smtClean="0"/>
              <a:t>Fix performance of intra prediction</a:t>
            </a:r>
          </a:p>
          <a:p>
            <a:pPr lvl="1"/>
            <a:r>
              <a:rPr lang="en-US" dirty="0" smtClean="0"/>
              <a:t>Fast </a:t>
            </a:r>
            <a:r>
              <a:rPr lang="en-US" dirty="0" smtClean="0"/>
              <a:t>encoder optimization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1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180629_jvet_Yinji_status</Template>
  <TotalTime>49497</TotalTime>
  <Words>1257</Words>
  <Application>Microsoft Office PowerPoint</Application>
  <PresentationFormat>On-screen Show (4:3)</PresentationFormat>
  <Paragraphs>547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삼성긴고딕OTF ExtraBold</vt:lpstr>
      <vt:lpstr>삼성긴고딕OTF Regular</vt:lpstr>
      <vt:lpstr>Times New Roman</vt:lpstr>
      <vt:lpstr>Arial</vt:lpstr>
      <vt:lpstr>Wingdings</vt:lpstr>
      <vt:lpstr>삼성고딕 M</vt:lpstr>
      <vt:lpstr>맑은 고딕</vt:lpstr>
      <vt:lpstr>HY헤드라인M</vt:lpstr>
      <vt:lpstr>Office 테마</vt:lpstr>
      <vt:lpstr>Split Unit Coding Order</vt:lpstr>
      <vt:lpstr>PowerPoint Presentation</vt:lpstr>
      <vt:lpstr>SUCO</vt:lpstr>
      <vt:lpstr>Experimental result</vt:lpstr>
      <vt:lpstr>Experimental result</vt:lpstr>
      <vt:lpstr>Experimental result of last meeting</vt:lpstr>
      <vt:lpstr>Conclusion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표인지/Media Algorithm Lab(SR)/Senior Engineer/삼성전자</cp:lastModifiedBy>
  <cp:revision>1620</cp:revision>
  <cp:lastPrinted>2018-01-09T07:35:46Z</cp:lastPrinted>
  <dcterms:created xsi:type="dcterms:W3CDTF">2014-11-11T07:34:02Z</dcterms:created>
  <dcterms:modified xsi:type="dcterms:W3CDTF">2018-10-01T09:00:47Z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3F1241488DC4134F41239205D842BC4635066A4F7CA7CF05C122EFF9803B5265</vt:lpwstr>
  </property>
  <property fmtid="{D5CDD505-2E9C-101B-9397-08002B2CF9AE}" pid="2" name="NSCPROP">
    <vt:lpwstr>NSCCustomProperty</vt:lpwstr>
  </property>
  <property fmtid="{D5CDD505-2E9C-101B-9397-08002B2CF9AE}" pid="3" name="NSCPROP_SA">
    <vt:lpwstr>E:\Research\BeyondHEVC\work\180102-0105_phevc_Yinji.pptx</vt:lpwstr>
  </property>
</Properties>
</file>