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79" r:id="rId3"/>
    <p:sldId id="280" r:id="rId4"/>
    <p:sldId id="282" r:id="rId5"/>
    <p:sldId id="261" r:id="rId6"/>
  </p:sldIdLst>
  <p:sldSz cx="9144000" cy="6858000" type="screen4x3"/>
  <p:notesSz cx="6797675" cy="9926638"/>
  <p:embeddedFontLst>
    <p:embeddedFont>
      <p:font typeface="삼성고딕 M" panose="020B0600000101010101" charset="-127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맑은 고딕" panose="020B0503020000020004" pitchFamily="50" charset="-127"/>
      <p:regular r:id="rId14"/>
      <p:bold r:id="rId1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775" autoAdjust="0"/>
  </p:normalViewPr>
  <p:slideViewPr>
    <p:cSldViewPr>
      <p:cViewPr varScale="1">
        <p:scale>
          <a:sx n="54" d="100"/>
          <a:sy n="54" d="100"/>
        </p:scale>
        <p:origin x="164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26A57-4F12-4FD9-8E9E-F76BEC4761DA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61E05-E1C7-45F8-9AF4-86B305375D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95068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pPr/>
              <a:t>2018-10-06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324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8717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3044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7817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058943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662111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72690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/>
              <a:t>2016. 01. 11</a:t>
            </a:r>
            <a:endParaRPr lang="ko-KR" alt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51367" y="6597352"/>
            <a:ext cx="1220453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2058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dirty="0"/>
              <a:t> </a:t>
            </a:r>
            <a:r>
              <a:rPr lang="en-US" altLang="ko-KR" dirty="0"/>
              <a:t>/ 4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/>
              <a:t>Master Text</a:t>
            </a:r>
            <a:endParaRPr lang="ko-KR" altLang="en-US" dirty="0"/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24539" y="-1506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 algn="r"/>
            <a:r>
              <a:rPr lang="en-US" altLang="ko-KR" sz="9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12384" y="6606678"/>
            <a:ext cx="388143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2016. Digital Media &amp; Communications R&amp;D Center. All rights 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07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51367" y="6597352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82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/>
              <a:t>Master Text</a:t>
            </a:r>
            <a:endParaRPr lang="ko-KR" altLang="en-US" dirty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/>
              <a:t>Master Text</a:t>
            </a:r>
            <a:endParaRPr lang="ko-KR" altLang="en-US" dirty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/>
              <a:t>Master Text</a:t>
            </a:r>
            <a:endParaRPr lang="ko-KR" altLang="en-US" dirty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/>
              <a:t>Master Text</a:t>
            </a:r>
            <a:endParaRPr lang="ko-KR" altLang="en-US" dirty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/>
              <a:t>Master Title</a:t>
            </a:r>
            <a:endParaRPr lang="ko-KR" altLang="en-US" dirty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51367" y="6597352"/>
            <a:ext cx="1220453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3974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51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427356" y="2636914"/>
            <a:ext cx="7529019" cy="2088231"/>
            <a:chOff x="793276" y="2994935"/>
            <a:chExt cx="4276726" cy="1661298"/>
          </a:xfrm>
        </p:grpSpPr>
        <p:sp>
          <p:nvSpPr>
            <p:cNvPr id="6" name="제목 1"/>
            <p:cNvSpPr txBox="1">
              <a:spLocks/>
            </p:cNvSpPr>
            <p:nvPr/>
          </p:nvSpPr>
          <p:spPr>
            <a:xfrm>
              <a:off x="793276" y="3363111"/>
              <a:ext cx="4276726" cy="63603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+mj-ea"/>
                  <a:ea typeface="+mj-ea"/>
                  <a:cs typeface="Noto Sans CJK KR" charset="-127"/>
                </a:defRPr>
              </a:lvl1pPr>
            </a:lstStyle>
            <a:p>
              <a:r>
                <a:rPr kumimoji="1" lang="fr-FR" altLang="ko-KR" sz="3000" dirty="0">
                  <a:solidFill>
                    <a:schemeClr val="bg2">
                      <a:lumMod val="10000"/>
                    </a:schemeClr>
                  </a:solidFill>
                  <a:cs typeface="Exo 2" charset="0"/>
                </a:rPr>
                <a:t>CE3-related: Chroma DM modification</a:t>
              </a:r>
              <a:endParaRPr kumimoji="1" lang="ko-KR" altLang="en-US" sz="3000" dirty="0">
                <a:solidFill>
                  <a:schemeClr val="bg2">
                    <a:lumMod val="10000"/>
                  </a:schemeClr>
                </a:solidFill>
                <a:cs typeface="Exo 2" charset="0"/>
              </a:endParaRPr>
            </a:p>
          </p:txBody>
        </p:sp>
        <p:sp>
          <p:nvSpPr>
            <p:cNvPr id="7" name="부제 2"/>
            <p:cNvSpPr txBox="1">
              <a:spLocks/>
            </p:cNvSpPr>
            <p:nvPr/>
          </p:nvSpPr>
          <p:spPr>
            <a:xfrm>
              <a:off x="816104" y="3968798"/>
              <a:ext cx="3961039" cy="687435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kumimoji="1" lang="en-US" altLang="ko-KR" sz="1500" dirty="0">
                  <a:solidFill>
                    <a:schemeClr val="bg2">
                      <a:lumMod val="10000"/>
                    </a:schemeClr>
                  </a:solidFill>
                </a:rPr>
                <a:t>October 2, 2018</a:t>
              </a:r>
            </a:p>
            <a:p>
              <a:pPr marL="0" indent="0">
                <a:buNone/>
              </a:pPr>
              <a:r>
                <a:rPr kumimoji="1" lang="en-US" altLang="ko-KR" sz="1500" dirty="0">
                  <a:solidFill>
                    <a:schemeClr val="bg2">
                      <a:lumMod val="10000"/>
                    </a:schemeClr>
                  </a:solidFill>
                </a:rPr>
                <a:t>N. Choi, M. W. Park, and K. Choi (Samsung)</a:t>
              </a:r>
              <a:endParaRPr kumimoji="1" lang="ko-KR" altLang="en-US" sz="15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8" name="부제 2"/>
            <p:cNvSpPr txBox="1">
              <a:spLocks/>
            </p:cNvSpPr>
            <p:nvPr/>
          </p:nvSpPr>
          <p:spPr>
            <a:xfrm>
              <a:off x="816239" y="2994935"/>
              <a:ext cx="3332165" cy="73635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kumimoji="1"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JVET-L0053</a:t>
              </a:r>
              <a:endParaRPr kumimoji="1"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In VVC,</a:t>
            </a:r>
            <a:r>
              <a:rPr lang="en-CA" altLang="ko-KR" dirty="0"/>
              <a:t> the separate tree for luma and chroma is enabled. There might be multiple luma blocks corresponding to the current chroma block.</a:t>
            </a:r>
          </a:p>
          <a:p>
            <a:endParaRPr lang="en-CA" dirty="0"/>
          </a:p>
          <a:p>
            <a:r>
              <a:rPr lang="en-CA" altLang="ko-KR" dirty="0"/>
              <a:t>Currently, the corresponding luma block is determined to cover the top-left position of the current chroma block.</a:t>
            </a:r>
            <a:endParaRPr lang="en-US" dirty="0"/>
          </a:p>
          <a:p>
            <a:pPr lvl="1"/>
            <a:endParaRPr lang="en-US" altLang="ko-KR" sz="1400" dirty="0"/>
          </a:p>
          <a:p>
            <a:r>
              <a:rPr lang="en-US" altLang="ko-KR" dirty="0"/>
              <a:t>This contribution proposes to change the position for finding a corresponding </a:t>
            </a:r>
            <a:r>
              <a:rPr lang="en-US" altLang="ko-KR" dirty="0" err="1"/>
              <a:t>luma</a:t>
            </a:r>
            <a:r>
              <a:rPr lang="en-US" altLang="ko-KR" dirty="0"/>
              <a:t> block in DM (direct mode) from top-left to the center as shown in figure.</a:t>
            </a:r>
          </a:p>
          <a:p>
            <a:pPr lvl="3"/>
            <a:endParaRPr lang="en-CA" altLang="ko-KR" sz="1000" dirty="0"/>
          </a:p>
          <a:p>
            <a:pPr lvl="1"/>
            <a:endParaRPr lang="en-CA" altLang="ko-KR" sz="1400" dirty="0"/>
          </a:p>
          <a:p>
            <a:pPr lvl="1"/>
            <a:endParaRPr lang="en-CA" altLang="ko-KR" sz="1400" dirty="0"/>
          </a:p>
          <a:p>
            <a:pPr lvl="1"/>
            <a:endParaRPr lang="en-CA" altLang="ko-KR" sz="1400" dirty="0"/>
          </a:p>
          <a:p>
            <a:pPr lvl="1"/>
            <a:endParaRPr lang="en-CA" altLang="ko-KR" sz="1400" dirty="0"/>
          </a:p>
          <a:p>
            <a:pPr lvl="1"/>
            <a:endParaRPr lang="en-CA" altLang="ko-KR" sz="1400" dirty="0"/>
          </a:p>
          <a:p>
            <a:pPr lvl="1"/>
            <a:endParaRPr lang="en-CA" altLang="ko-KR" sz="1400" dirty="0"/>
          </a:p>
          <a:p>
            <a:pPr lvl="1"/>
            <a:endParaRPr lang="en-CA" altLang="ko-KR" sz="1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24732"/>
          </a:xfrm>
        </p:spPr>
        <p:txBody>
          <a:bodyPr/>
          <a:lstStyle/>
          <a:p>
            <a:r>
              <a:rPr lang="en-US" sz="2400" dirty="0"/>
              <a:t>Chroma DM modification</a:t>
            </a:r>
          </a:p>
        </p:txBody>
      </p:sp>
      <p:sp>
        <p:nvSpPr>
          <p:cNvPr id="120" name="직사각형 119"/>
          <p:cNvSpPr/>
          <p:nvPr/>
        </p:nvSpPr>
        <p:spPr>
          <a:xfrm>
            <a:off x="6588224" y="118693"/>
            <a:ext cx="2454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ko-KR" dirty="0">
                <a:solidFill>
                  <a:schemeClr val="bg1"/>
                </a:solidFill>
              </a:rPr>
              <a:t>CE3-related: JVET-L0053</a:t>
            </a:r>
            <a:endParaRPr kumimoji="1" lang="ko-KR" altLang="en-US" dirty="0">
              <a:solidFill>
                <a:schemeClr val="bg1"/>
              </a:solidFill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D21FE21-7181-4DFB-8B39-14B69F29AAA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41419"/>
            <a:ext cx="5249882" cy="23518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376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Based on </a:t>
            </a:r>
            <a:r>
              <a:rPr lang="en-CA" altLang="ko-KR" dirty="0"/>
              <a:t>the BMS version 2.0.1 software with VTM configuration</a:t>
            </a:r>
          </a:p>
          <a:p>
            <a:pPr lvl="1"/>
            <a:r>
              <a:rPr lang="en-CA" altLang="ko-KR" dirty="0"/>
              <a:t>The software was compiled with GCC version 7.3 and the AVX SIMD instructions.</a:t>
            </a:r>
          </a:p>
          <a:p>
            <a:pPr lvl="1"/>
            <a:endParaRPr lang="en-CA" altLang="ko-KR" dirty="0"/>
          </a:p>
          <a:p>
            <a:pPr lvl="1"/>
            <a:endParaRPr lang="en-CA" altLang="ko-KR" dirty="0"/>
          </a:p>
          <a:p>
            <a:pPr lvl="1"/>
            <a:endParaRPr lang="en-CA" altLang="ko-KR" dirty="0"/>
          </a:p>
          <a:p>
            <a:pPr lvl="1"/>
            <a:endParaRPr lang="en-CA" altLang="ko-KR" dirty="0"/>
          </a:p>
          <a:p>
            <a:pPr lvl="1"/>
            <a:endParaRPr lang="en-CA" altLang="ko-KR" dirty="0"/>
          </a:p>
          <a:p>
            <a:r>
              <a:rPr lang="en-CA" altLang="ko-KR" dirty="0"/>
              <a:t>Additional tests – </a:t>
            </a:r>
            <a:r>
              <a:rPr lang="en-US" altLang="ko-KR" dirty="0"/>
              <a:t>simplified MDMS</a:t>
            </a:r>
            <a:endParaRPr lang="en-CA" altLang="ko-KR" dirty="0"/>
          </a:p>
          <a:p>
            <a:pPr lvl="1"/>
            <a:r>
              <a:rPr lang="en-US" altLang="ko-KR" dirty="0"/>
              <a:t>MDMS (Multiple</a:t>
            </a:r>
            <a:r>
              <a:rPr lang="ko-KR" altLang="en-US" dirty="0"/>
              <a:t> </a:t>
            </a:r>
            <a:r>
              <a:rPr lang="en-US" altLang="ko-KR" dirty="0"/>
              <a:t>direct mode</a:t>
            </a:r>
            <a:r>
              <a:rPr lang="ko-KR" altLang="en-US" dirty="0"/>
              <a:t> </a:t>
            </a:r>
            <a:r>
              <a:rPr lang="en-US" altLang="ko-KR" dirty="0"/>
              <a:t>signaling) in JEM with one DM candidate instead of 5 DM candidates</a:t>
            </a:r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Test results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6588224" y="118693"/>
            <a:ext cx="2454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ko-KR" dirty="0">
                <a:solidFill>
                  <a:schemeClr val="bg1"/>
                </a:solidFill>
              </a:rPr>
              <a:t>CE3-related: JVET-L0053</a:t>
            </a:r>
            <a:endParaRPr kumimoji="1" lang="ko-KR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19A6CAB-479C-4F3F-8AEF-3AB6DC5818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186718"/>
              </p:ext>
            </p:extLst>
          </p:nvPr>
        </p:nvGraphicFramePr>
        <p:xfrm>
          <a:off x="395536" y="1700808"/>
          <a:ext cx="828246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0410">
                  <a:extLst>
                    <a:ext uri="{9D8B030D-6E8A-4147-A177-3AD203B41FA5}">
                      <a16:colId xmlns:a16="http://schemas.microsoft.com/office/drawing/2014/main" val="3835841286"/>
                    </a:ext>
                  </a:extLst>
                </a:gridCol>
                <a:gridCol w="1380410">
                  <a:extLst>
                    <a:ext uri="{9D8B030D-6E8A-4147-A177-3AD203B41FA5}">
                      <a16:colId xmlns:a16="http://schemas.microsoft.com/office/drawing/2014/main" val="3565965407"/>
                    </a:ext>
                  </a:extLst>
                </a:gridCol>
                <a:gridCol w="1380410">
                  <a:extLst>
                    <a:ext uri="{9D8B030D-6E8A-4147-A177-3AD203B41FA5}">
                      <a16:colId xmlns:a16="http://schemas.microsoft.com/office/drawing/2014/main" val="1761941052"/>
                    </a:ext>
                  </a:extLst>
                </a:gridCol>
                <a:gridCol w="1380410">
                  <a:extLst>
                    <a:ext uri="{9D8B030D-6E8A-4147-A177-3AD203B41FA5}">
                      <a16:colId xmlns:a16="http://schemas.microsoft.com/office/drawing/2014/main" val="4084454883"/>
                    </a:ext>
                  </a:extLst>
                </a:gridCol>
                <a:gridCol w="1380410">
                  <a:extLst>
                    <a:ext uri="{9D8B030D-6E8A-4147-A177-3AD203B41FA5}">
                      <a16:colId xmlns:a16="http://schemas.microsoft.com/office/drawing/2014/main" val="4089432499"/>
                    </a:ext>
                  </a:extLst>
                </a:gridCol>
                <a:gridCol w="1380410">
                  <a:extLst>
                    <a:ext uri="{9D8B030D-6E8A-4147-A177-3AD203B41FA5}">
                      <a16:colId xmlns:a16="http://schemas.microsoft.com/office/drawing/2014/main" val="23019649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AI results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Y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U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V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/>
                        <a:t>EncT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/>
                        <a:t>DecT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7965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Proposed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-0.10%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0.04%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0.03%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98%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100%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918270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AA2F911C-93C9-419B-9C2B-F398FB5ADC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529595"/>
              </p:ext>
            </p:extLst>
          </p:nvPr>
        </p:nvGraphicFramePr>
        <p:xfrm>
          <a:off x="395536" y="3861048"/>
          <a:ext cx="828246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0410">
                  <a:extLst>
                    <a:ext uri="{9D8B030D-6E8A-4147-A177-3AD203B41FA5}">
                      <a16:colId xmlns:a16="http://schemas.microsoft.com/office/drawing/2014/main" val="3835841286"/>
                    </a:ext>
                  </a:extLst>
                </a:gridCol>
                <a:gridCol w="1380410">
                  <a:extLst>
                    <a:ext uri="{9D8B030D-6E8A-4147-A177-3AD203B41FA5}">
                      <a16:colId xmlns:a16="http://schemas.microsoft.com/office/drawing/2014/main" val="3565965407"/>
                    </a:ext>
                  </a:extLst>
                </a:gridCol>
                <a:gridCol w="1380410">
                  <a:extLst>
                    <a:ext uri="{9D8B030D-6E8A-4147-A177-3AD203B41FA5}">
                      <a16:colId xmlns:a16="http://schemas.microsoft.com/office/drawing/2014/main" val="1761941052"/>
                    </a:ext>
                  </a:extLst>
                </a:gridCol>
                <a:gridCol w="1380410">
                  <a:extLst>
                    <a:ext uri="{9D8B030D-6E8A-4147-A177-3AD203B41FA5}">
                      <a16:colId xmlns:a16="http://schemas.microsoft.com/office/drawing/2014/main" val="4084454883"/>
                    </a:ext>
                  </a:extLst>
                </a:gridCol>
                <a:gridCol w="1380410">
                  <a:extLst>
                    <a:ext uri="{9D8B030D-6E8A-4147-A177-3AD203B41FA5}">
                      <a16:colId xmlns:a16="http://schemas.microsoft.com/office/drawing/2014/main" val="4089432499"/>
                    </a:ext>
                  </a:extLst>
                </a:gridCol>
                <a:gridCol w="1380410">
                  <a:extLst>
                    <a:ext uri="{9D8B030D-6E8A-4147-A177-3AD203B41FA5}">
                      <a16:colId xmlns:a16="http://schemas.microsoft.com/office/drawing/2014/main" val="23019649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AI results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Y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U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V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/>
                        <a:t>EncT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/>
                        <a:t>DecT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7965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Proposed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-0.17%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-0.84%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-0.82%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98%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104%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918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Multiple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DM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-0.20%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-1.09%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-1.08%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99%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100%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116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00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2000" dirty="0"/>
              <a:t>The proposed method shows better performance with minor change (0.1% bit-saving on AI for both VTM and BMS).</a:t>
            </a:r>
          </a:p>
          <a:p>
            <a:endParaRPr lang="en-US" altLang="ko-KR" sz="2000" dirty="0"/>
          </a:p>
          <a:p>
            <a:r>
              <a:rPr lang="en-US" altLang="ko-KR" sz="2000" dirty="0"/>
              <a:t>DM derivation from the center is meaningful. Therefore, position change for DM derivation is necessary.</a:t>
            </a:r>
          </a:p>
          <a:p>
            <a:endParaRPr lang="en-US" altLang="ko-KR" sz="2000" dirty="0"/>
          </a:p>
          <a:p>
            <a:endParaRPr lang="en-US" altLang="ko-KR" sz="2000" dirty="0"/>
          </a:p>
          <a:p>
            <a:r>
              <a:rPr lang="en-US" altLang="ko-KR" sz="2000" dirty="0"/>
              <a:t>Thanks LGE for crosschecking our proposal (JVET-L0498)</a:t>
            </a:r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endParaRPr lang="ko-KR" altLang="en-US" sz="2000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Conclusion</a:t>
            </a:r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6588224" y="118693"/>
            <a:ext cx="2454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ko-KR" dirty="0">
                <a:solidFill>
                  <a:schemeClr val="bg1"/>
                </a:solidFill>
              </a:rPr>
              <a:t>CE3-related: JVET-L0053</a:t>
            </a:r>
            <a:endParaRPr kumimoji="1"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11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67528" y="3212977"/>
            <a:ext cx="4993823" cy="733998"/>
          </a:xfrm>
        </p:spPr>
        <p:txBody>
          <a:bodyPr/>
          <a:lstStyle/>
          <a:p>
            <a:r>
              <a:rPr lang="en-US" altLang="ko-KR" sz="5000" dirty="0"/>
              <a:t>Thank 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75982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테마1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테마1" id="{9CF381CF-E0F7-4116-876C-C36FC145D929}" vid="{C991E3CA-3DA3-4FAC-BF96-DC1B0ACFB6C1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테마1</Template>
  <TotalTime>0</TotalTime>
  <Words>273</Words>
  <Application>Microsoft Office PowerPoint</Application>
  <PresentationFormat>화면 슬라이드 쇼(4:3)</PresentationFormat>
  <Paragraphs>72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Noto Sans CJK KR</vt:lpstr>
      <vt:lpstr>Titillium</vt:lpstr>
      <vt:lpstr>Arial</vt:lpstr>
      <vt:lpstr>삼성고딕 M</vt:lpstr>
      <vt:lpstr>삼성긴고딕OTF ExtraBold</vt:lpstr>
      <vt:lpstr>맑은 고딕</vt:lpstr>
      <vt:lpstr>Calibri</vt:lpstr>
      <vt:lpstr>Exo 2</vt:lpstr>
      <vt:lpstr>삼성긴고딕OTF Regular</vt:lpstr>
      <vt:lpstr>테마1</vt:lpstr>
      <vt:lpstr>PowerPoint 프레젠테이션</vt:lpstr>
      <vt:lpstr>Chroma DM modification</vt:lpstr>
      <vt:lpstr>Test results</vt:lpstr>
      <vt:lpstr>Conclusion</vt:lpstr>
      <vt:lpstr>Thank you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나래 최</cp:lastModifiedBy>
  <cp:revision>263</cp:revision>
  <cp:lastPrinted>2018-07-03T07:39:46Z</cp:lastPrinted>
  <dcterms:created xsi:type="dcterms:W3CDTF">2014-11-11T07:34:02Z</dcterms:created>
  <dcterms:modified xsi:type="dcterms:W3CDTF">2018-10-07T01:39:16Z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0282045AF8906A7FA2BB22B4394B8F0C5D9D1E95584A84CA44E4E4629E469A7B</vt:lpwstr>
  </property>
  <property fmtid="{D5CDD505-2E9C-101B-9397-08002B2CF9AE}" pid="2" name="NSCPROP">
    <vt:lpwstr>NSCCustomProperty</vt:lpwstr>
  </property>
  <property fmtid="{D5CDD505-2E9C-101B-9397-08002B2CF9AE}" pid="3" name="NSCPROP_SA">
    <vt:lpwstr>C:\mySingle\TEMP\MoM of 64th AVS meeting_20180403.pptx</vt:lpwstr>
  </property>
</Properties>
</file>