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1" r:id="rId5"/>
    <p:sldId id="263" r:id="rId6"/>
    <p:sldId id="264" r:id="rId7"/>
    <p:sldId id="267" r:id="rId8"/>
    <p:sldId id="266" r:id="rId9"/>
    <p:sldId id="274" r:id="rId10"/>
    <p:sldId id="268" r:id="rId11"/>
    <p:sldId id="272" r:id="rId12"/>
    <p:sldId id="273" r:id="rId13"/>
    <p:sldId id="270" r:id="rId14"/>
    <p:sldId id="269" r:id="rId15"/>
    <p:sldId id="271" r:id="rId1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淺色樣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29"/>
  </p:normalViewPr>
  <p:slideViewPr>
    <p:cSldViewPr snapToGrid="0" snapToObjects="1">
      <p:cViewPr varScale="1">
        <p:scale>
          <a:sx n="90" d="100"/>
          <a:sy n="90" d="100"/>
        </p:scale>
        <p:origin x="232" y="5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5C2AA46-9DB1-0D4C-A790-9F2D624B6B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7B0055D-9994-C645-95D9-FE6ACFBEB0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ED7683C-3154-B54A-A4D5-BBA0498BD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490DD-B6B1-8344-8F79-52270380529B}" type="datetimeFigureOut">
              <a:rPr kumimoji="1" lang="zh-TW" altLang="en-US" smtClean="0"/>
              <a:t>2018/10/5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B0A1C54-6D5D-F642-8911-8A1404D87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7BE785D-15DB-584D-8BFF-4EA308D7E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69A6-D291-594D-A1D8-17E478D16890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201462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01D9BF0-8F44-1841-8D6B-1E483EA1C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EE248B9F-6321-7744-9778-C329048B75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kumimoji="1" lang="zh-TW" altLang="en-US"/>
              <a:t>編輯母片文字樣式
第二層
第三層
第四層
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48A1ABD-11D2-1D4E-BBB9-67DD49720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490DD-B6B1-8344-8F79-52270380529B}" type="datetimeFigureOut">
              <a:rPr kumimoji="1" lang="zh-TW" altLang="en-US" smtClean="0"/>
              <a:t>2018/10/5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D1A1464-F160-164F-8D2C-126FE27F6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E9FBDE0-FD50-784D-BB8A-6FBBA9998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69A6-D291-594D-A1D8-17E478D16890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88087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C6BC78AB-AD64-5948-8041-0C68B0FA4D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14F84847-F129-0748-94AD-E33E6C0F12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TW" altLang="en-US"/>
              <a:t>編輯母片文字樣式
第二層
第三層
第四層
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FB90939-8FCA-2841-A9AB-4F8C55B9B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490DD-B6B1-8344-8F79-52270380529B}" type="datetimeFigureOut">
              <a:rPr kumimoji="1" lang="zh-TW" altLang="en-US" smtClean="0"/>
              <a:t>2018/10/5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D698F7-F4EA-B547-BAC1-5F5D73318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FD7AD8B-03D1-DC48-B798-847090BFA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69A6-D291-594D-A1D8-17E478D16890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0200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E263D6-4CE8-DA4B-84E4-7F3F20F79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0F12F1B-F40D-C247-9D5F-04D65F8AB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TW" altLang="en-US"/>
              <a:t>編輯母片文字樣式
第二層
第三層
第四層
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F13EA1-1CB8-7241-8765-D406EE2F2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490DD-B6B1-8344-8F79-52270380529B}" type="datetimeFigureOut">
              <a:rPr kumimoji="1" lang="zh-TW" altLang="en-US" smtClean="0"/>
              <a:t>2018/10/5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187C1BA-0C5B-4F4A-8D6B-566E233DF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B2F81F-A614-784D-8036-9D87AEC94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69A6-D291-594D-A1D8-17E478D16890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004089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A4EA3DF-53EA-A644-9938-3CF51469F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47044E5-432D-FD49-9AA2-0818351A6F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TW" altLang="en-US"/>
              <a:t>編輯母片文字樣式
第二層
第三層
第四層
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D7B3171-A922-2D4A-AF8E-FE8F867C7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490DD-B6B1-8344-8F79-52270380529B}" type="datetimeFigureOut">
              <a:rPr kumimoji="1" lang="zh-TW" altLang="en-US" smtClean="0"/>
              <a:t>2018/10/5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B8CBA4D-22AF-B547-B7F7-38384FC1A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9E06F22-8F3A-1D4E-9296-8F4C25171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69A6-D291-594D-A1D8-17E478D16890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241104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3F654C9-3E6D-864B-991B-185E72E74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21D47C2-7540-9346-893C-2063162CEA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kumimoji="1" lang="zh-TW" altLang="en-US"/>
              <a:t>編輯母片文字樣式
第二層
第三層
第四層
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1232B5F-F121-2345-9ED1-0C42F6E268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kumimoji="1" lang="zh-TW" altLang="en-US"/>
              <a:t>編輯母片文字樣式
第二層
第三層
第四層
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22E58751-AD93-6148-8032-B80A5CA6E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490DD-B6B1-8344-8F79-52270380529B}" type="datetimeFigureOut">
              <a:rPr kumimoji="1" lang="zh-TW" altLang="en-US" smtClean="0"/>
              <a:t>2018/10/5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EFA713B-E7EF-014D-AF4F-3029C6881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E30A4B0-7D91-1642-8955-E89D0B976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69A6-D291-594D-A1D8-17E478D16890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344701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79E885B-AF83-3248-BA61-D55ED5E56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72FF2C7-BE1D-5641-A6D6-0B0D1A88A8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TW" altLang="en-US"/>
              <a:t>編輯母片文字樣式
第二層
第三層
第四層
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7FC68ABB-1A9B-364A-BAE5-B46A67DA5F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kumimoji="1" lang="zh-TW" altLang="en-US"/>
              <a:t>編輯母片文字樣式
第二層
第三層
第四層
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7C9BE59D-8BA2-2C43-BB87-8D1ED3BCCD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TW" altLang="en-US"/>
              <a:t>編輯母片文字樣式
第二層
第三層
第四層
第五層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445524CC-3131-2E41-9687-3620E816B9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kumimoji="1" lang="zh-TW" altLang="en-US"/>
              <a:t>編輯母片文字樣式
第二層
第三層
第四層
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99B28CB2-A0D5-BF48-9E22-7742A223F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490DD-B6B1-8344-8F79-52270380529B}" type="datetimeFigureOut">
              <a:rPr kumimoji="1" lang="zh-TW" altLang="en-US" smtClean="0"/>
              <a:t>2018/10/5</a:t>
            </a:fld>
            <a:endParaRPr kumimoji="1"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E0A4AB9B-A3A0-254B-A017-99E141CFB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A634301-F5AB-3A42-80B8-B86108718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69A6-D291-594D-A1D8-17E478D16890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192712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2DB2B3-4C51-2F4F-8010-6825CD7B5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80781667-C13C-D440-AB52-67817A351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490DD-B6B1-8344-8F79-52270380529B}" type="datetimeFigureOut">
              <a:rPr kumimoji="1" lang="zh-TW" altLang="en-US" smtClean="0"/>
              <a:t>2018/10/5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1C502BB-DB0C-1C4C-BAC9-73DF6D024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7BBC7FF-6703-BF4D-92DD-6A5FB51EB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69A6-D291-594D-A1D8-17E478D16890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630916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8542E923-8455-BC4A-B0C6-DABECDF86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490DD-B6B1-8344-8F79-52270380529B}" type="datetimeFigureOut">
              <a:rPr kumimoji="1" lang="zh-TW" altLang="en-US" smtClean="0"/>
              <a:t>2018/10/5</a:t>
            </a:fld>
            <a:endParaRPr kumimoji="1"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1D3D2FA4-A0FE-F445-918E-E2A72D410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1676AF7-E983-354B-972B-0C10F78F4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69A6-D291-594D-A1D8-17E478D16890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964952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9D01D7C-550A-8148-9792-2F865D7C9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ECFE0D3-D3C2-084A-9636-4A6D34CAE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TW" altLang="en-US"/>
              <a:t>編輯母片文字樣式
第二層
第三層
第四層
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72EB89EB-5D34-784B-AB94-EDA336B20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TW" altLang="en-US"/>
              <a:t>編輯母片文字樣式
第二層
第三層
第四層
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971D69E9-A6D2-0F4C-94BA-F09B6839B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490DD-B6B1-8344-8F79-52270380529B}" type="datetimeFigureOut">
              <a:rPr kumimoji="1" lang="zh-TW" altLang="en-US" smtClean="0"/>
              <a:t>2018/10/5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F50220B9-47A2-1A41-8338-5BADBA6DF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78063AF-A772-6F41-A815-CA8A9F631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69A6-D291-594D-A1D8-17E478D16890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865302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1BDC273-432D-6746-8CC8-53F26D682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244C4713-EA6C-9A47-9D78-0D60AA6572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0148C65-2AA9-6D4C-A902-995E42D4D3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TW" altLang="en-US"/>
              <a:t>編輯母片文字樣式
第二層
第三層
第四層
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693FB83-2A55-0D4A-AC6D-EB6CCC710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490DD-B6B1-8344-8F79-52270380529B}" type="datetimeFigureOut">
              <a:rPr kumimoji="1" lang="zh-TW" altLang="en-US" smtClean="0"/>
              <a:t>2018/10/5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57C8279-8E5D-A246-9867-EDD7E1929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C8B6EA15-F0E7-0A42-9733-2053FDC86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169A6-D291-594D-A1D8-17E478D16890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12087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569F21F2-4163-9D4E-95E0-94DEB5934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401E81-7647-4148-97BD-A07C51F191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TW" altLang="en-US"/>
              <a:t>編輯母片文字樣式
第二層
第三層
第四層
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984DA3F-5738-6441-9934-0BDC8EFB56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490DD-B6B1-8344-8F79-52270380529B}" type="datetimeFigureOut">
              <a:rPr kumimoji="1" lang="zh-TW" altLang="en-US" smtClean="0"/>
              <a:t>2018/10/5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C1916C1-1C18-E44E-B1F3-A4943C720F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9E72862-F53A-1749-BC2E-B9A1DEB24C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169A6-D291-594D-A1D8-17E478D16890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236392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16BB22-8E82-E945-B41E-94D9497BE1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altLang="zh-TW" b="1" dirty="0"/>
              <a:t>CE15: Summary Report of Core Experiment 15 on Palette Mode</a:t>
            </a:r>
            <a:endParaRPr kumimoji="1"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3D9174E-02E0-474C-94CF-FF0FA77AE0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zh-TW" u="sng" dirty="0"/>
              <a:t>Yu-Chen Sun</a:t>
            </a:r>
            <a:r>
              <a:rPr lang="en-CA" altLang="zh-TW" dirty="0"/>
              <a:t>, Yung-</a:t>
            </a:r>
            <a:r>
              <a:rPr lang="en-CA" altLang="zh-TW" dirty="0" err="1"/>
              <a:t>Hsuan</a:t>
            </a:r>
            <a:r>
              <a:rPr lang="en-CA" altLang="zh-TW" dirty="0"/>
              <a:t> Chao, </a:t>
            </a:r>
            <a:r>
              <a:rPr lang="en-CA" altLang="zh-TW" dirty="0" err="1"/>
              <a:t>Xiaozhong</a:t>
            </a:r>
            <a:r>
              <a:rPr lang="en-CA" altLang="zh-TW" dirty="0"/>
              <a:t> Xu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0914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6F412D4-5528-B44F-B6C8-96B035F38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Thank you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65962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6F412D4-5528-B44F-B6C8-96B035F38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227558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6F412D4-5528-B44F-B6C8-96B035F38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783397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1C86C-5079-EF48-AC66-782720DFA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CTX bins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79FDCBD-27A6-BF45-9C9A-57345B57C6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zh-TW" dirty="0"/>
              <a:t>PLT Index map</a:t>
            </a:r>
          </a:p>
          <a:p>
            <a:pPr lvl="1"/>
            <a:r>
              <a:rPr lang="en-US" altLang="zh-TW" dirty="0"/>
              <a:t>(((64*64-1)*2*</a:t>
            </a:r>
            <a:r>
              <a:rPr lang="en-US" altLang="zh-TW" dirty="0">
                <a:solidFill>
                  <a:srgbClr val="FF0000"/>
                </a:solidFill>
              </a:rPr>
              <a:t>1.25</a:t>
            </a:r>
            <a:r>
              <a:rPr lang="en-US" altLang="zh-TW" dirty="0"/>
              <a:t>)/(64*64*</a:t>
            </a:r>
            <a:r>
              <a:rPr lang="en-US" altLang="zh-TW" dirty="0">
                <a:solidFill>
                  <a:srgbClr val="FF0000"/>
                </a:solidFill>
              </a:rPr>
              <a:t>1.5</a:t>
            </a:r>
            <a:r>
              <a:rPr lang="en-US" altLang="zh-TW" dirty="0"/>
              <a:t>) )*16  ~=26.6 (avg. worst case bins per 16 samples)</a:t>
            </a:r>
          </a:p>
          <a:p>
            <a:r>
              <a:rPr lang="en-US" altLang="zh-TW" dirty="0"/>
              <a:t>VTM-2.0</a:t>
            </a:r>
          </a:p>
          <a:p>
            <a:pPr lvl="1"/>
            <a:r>
              <a:rPr lang="en-US" altLang="zh-TW" dirty="0"/>
              <a:t>64 (avg. worst case bins per 16 samples)</a:t>
            </a:r>
          </a:p>
          <a:p>
            <a:pPr lvl="2"/>
            <a:endParaRPr lang="en-US" altLang="zh-TW" dirty="0"/>
          </a:p>
          <a:p>
            <a:r>
              <a:rPr lang="en-US" altLang="zh-TW" dirty="0"/>
              <a:t>CE7.1.3.b</a:t>
            </a:r>
          </a:p>
          <a:p>
            <a:pPr lvl="1"/>
            <a:r>
              <a:rPr lang="en-US" altLang="zh-TW" dirty="0"/>
              <a:t>42.66 (avg. worst case bins per 16 samples)</a:t>
            </a:r>
          </a:p>
          <a:p>
            <a:pPr lvl="2"/>
            <a:r>
              <a:rPr lang="en-US" altLang="zh-TW" dirty="0"/>
              <a:t>32 for 4x4 </a:t>
            </a:r>
            <a:r>
              <a:rPr lang="en-US" altLang="zh-TW" dirty="0" err="1"/>
              <a:t>luma</a:t>
            </a:r>
            <a:endParaRPr lang="en-US" altLang="zh-TW" dirty="0"/>
          </a:p>
          <a:p>
            <a:pPr lvl="2"/>
            <a:r>
              <a:rPr lang="en-US" altLang="zh-TW" dirty="0"/>
              <a:t>15 or 16 for 2x2 chroma</a:t>
            </a:r>
          </a:p>
          <a:p>
            <a:pPr lvl="2"/>
            <a:r>
              <a:rPr lang="en-US" altLang="zh-TW" dirty="0"/>
              <a:t>((32*4+16*4*2)/ (64*1.5)) * 16 ~= 42.66</a:t>
            </a:r>
            <a:r>
              <a:rPr lang="zh-TW" altLang="en-US" dirty="0"/>
              <a:t> 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9965554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9966F9-29FD-7147-8A13-5CC3D7807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Syntax of CE Tests</a:t>
            </a:r>
            <a:endParaRPr kumimoji="1" lang="zh-TW" altLang="en-US" dirty="0"/>
          </a:p>
        </p:txBody>
      </p:sp>
      <p:graphicFrame>
        <p:nvGraphicFramePr>
          <p:cNvPr id="5" name="內容版面配置區 4">
            <a:extLst>
              <a:ext uri="{FF2B5EF4-FFF2-40B4-BE49-F238E27FC236}">
                <a16:creationId xmlns:a16="http://schemas.microsoft.com/office/drawing/2014/main" id="{E3F34679-11CD-C44A-95EB-37B1C0EED9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1232349"/>
              </p:ext>
            </p:extLst>
          </p:nvPr>
        </p:nvGraphicFramePr>
        <p:xfrm>
          <a:off x="838200" y="2372518"/>
          <a:ext cx="9531614" cy="2606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31614">
                  <a:extLst>
                    <a:ext uri="{9D8B030D-6E8A-4147-A177-3AD203B41FA5}">
                      <a16:colId xmlns:a16="http://schemas.microsoft.com/office/drawing/2014/main" val="4292488675"/>
                    </a:ext>
                  </a:extLst>
                </a:gridCol>
              </a:tblGrid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>
                          <a:effectLst/>
                        </a:rPr>
                        <a:t>  if(cu_palette_flag[ x0 ][ y0 ]) {</a:t>
                      </a:r>
                      <a:endParaRPr lang="zh-TW" sz="19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531468442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>
                          <a:effectLst/>
                        </a:rPr>
                        <a:t>    if(qtbtt_dual_tree_intra_flag==0) {</a:t>
                      </a:r>
                      <a:endParaRPr lang="zh-TW" sz="19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2271398723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 dirty="0">
                          <a:effectLst/>
                        </a:rPr>
                        <a:t>      </a:t>
                      </a:r>
                      <a:r>
                        <a:rPr lang="en-CA" sz="1900" dirty="0" err="1">
                          <a:effectLst/>
                        </a:rPr>
                        <a:t>palette_coding</a:t>
                      </a:r>
                      <a:r>
                        <a:rPr lang="en-CA" sz="1900" dirty="0">
                          <a:effectLst/>
                        </a:rPr>
                        <a:t>( x0, y0, , </a:t>
                      </a:r>
                      <a:r>
                        <a:rPr lang="en-CA" sz="1900" dirty="0" err="1">
                          <a:effectLst/>
                        </a:rPr>
                        <a:t>nWidth</a:t>
                      </a:r>
                      <a:r>
                        <a:rPr lang="en-CA" sz="1900" dirty="0">
                          <a:effectLst/>
                        </a:rPr>
                        <a:t>, </a:t>
                      </a:r>
                      <a:r>
                        <a:rPr lang="en-CA" sz="1900" dirty="0" err="1">
                          <a:effectLst/>
                        </a:rPr>
                        <a:t>nHeight</a:t>
                      </a:r>
                      <a:r>
                        <a:rPr lang="en-CA" sz="1900" dirty="0">
                          <a:effectLst/>
                        </a:rPr>
                        <a:t>, 0, 3)</a:t>
                      </a:r>
                      <a:endParaRPr lang="zh-TW" sz="19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12226313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>
                          <a:effectLst/>
                        </a:rPr>
                        <a:t>    } else {</a:t>
                      </a:r>
                      <a:endParaRPr lang="zh-TW" sz="19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3722585588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>
                          <a:effectLst/>
                        </a:rPr>
                        <a:t>		if( treeType = = SINGLE_TREE  | |  treeType = = DUAL_TREE_LUMA )</a:t>
                      </a:r>
                      <a:endParaRPr lang="zh-TW" sz="19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3365174357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>
                          <a:effectLst/>
                        </a:rPr>
                        <a:t>      palette_coding( x0, y0, , nWidth, nHeight, 0, 1 )</a:t>
                      </a:r>
                      <a:endParaRPr lang="zh-TW" sz="19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63993252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>
                          <a:effectLst/>
                        </a:rPr>
                        <a:t>	  if( treeType = = SINGLE_TREE  | |  treeType = = DUAL_TREE_ CHROMA)</a:t>
                      </a:r>
                      <a:endParaRPr lang="zh-TW" sz="19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293558551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>
                          <a:effectLst/>
                        </a:rPr>
                        <a:t>      palette_coding( x0, y0, , nWidth/SubWidthC, nHeight/SubHeightC , 1, 3 )</a:t>
                      </a:r>
                      <a:endParaRPr lang="zh-TW" sz="19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2793573735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 dirty="0">
                          <a:effectLst/>
                        </a:rPr>
                        <a:t>		}</a:t>
                      </a:r>
                      <a:endParaRPr lang="zh-TW" sz="19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2978724413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72B60E68-8638-8245-8490-F7C38B7FC526}"/>
              </a:ext>
            </a:extLst>
          </p:cNvPr>
          <p:cNvSpPr/>
          <p:nvPr/>
        </p:nvSpPr>
        <p:spPr>
          <a:xfrm>
            <a:off x="838200" y="2614613"/>
            <a:ext cx="5405438" cy="900112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3A87D83-42CA-624E-9EF5-A6B42F98ED35}"/>
              </a:ext>
            </a:extLst>
          </p:cNvPr>
          <p:cNvSpPr/>
          <p:nvPr/>
        </p:nvSpPr>
        <p:spPr>
          <a:xfrm>
            <a:off x="838199" y="3857625"/>
            <a:ext cx="7648575" cy="91439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8E81352B-962C-1040-87F0-A78CFB3D716D}"/>
              </a:ext>
            </a:extLst>
          </p:cNvPr>
          <p:cNvSpPr txBox="1"/>
          <p:nvPr/>
        </p:nvSpPr>
        <p:spPr>
          <a:xfrm>
            <a:off x="6243637" y="1901328"/>
            <a:ext cx="5557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2400" dirty="0">
                <a:solidFill>
                  <a:srgbClr val="FF0000"/>
                </a:solidFill>
              </a:rPr>
              <a:t>joint palette if dual tree is disabled in SPS</a:t>
            </a:r>
            <a:endParaRPr kumimoji="1" lang="zh-TW" altLang="en-US" sz="2400" dirty="0">
              <a:solidFill>
                <a:srgbClr val="FF0000"/>
              </a:solidFill>
            </a:endParaRPr>
          </a:p>
        </p:txBody>
      </p:sp>
      <p:cxnSp>
        <p:nvCxnSpPr>
          <p:cNvPr id="10" name="直線箭頭接點 9">
            <a:extLst>
              <a:ext uri="{FF2B5EF4-FFF2-40B4-BE49-F238E27FC236}">
                <a16:creationId xmlns:a16="http://schemas.microsoft.com/office/drawing/2014/main" id="{4C760779-85E5-2646-8C0D-2C431F23940F}"/>
              </a:ext>
            </a:extLst>
          </p:cNvPr>
          <p:cNvCxnSpPr>
            <a:cxnSpLocks/>
            <a:stCxn id="8" idx="1"/>
          </p:cNvCxnSpPr>
          <p:nvPr/>
        </p:nvCxnSpPr>
        <p:spPr>
          <a:xfrm flipH="1">
            <a:off x="5815015" y="2132161"/>
            <a:ext cx="428622" cy="4824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箭頭接點 12">
            <a:extLst>
              <a:ext uri="{FF2B5EF4-FFF2-40B4-BE49-F238E27FC236}">
                <a16:creationId xmlns:a16="http://schemas.microsoft.com/office/drawing/2014/main" id="{90CC8AA6-4445-9C48-8333-1448C564EA4C}"/>
              </a:ext>
            </a:extLst>
          </p:cNvPr>
          <p:cNvCxnSpPr>
            <a:cxnSpLocks/>
          </p:cNvCxnSpPr>
          <p:nvPr/>
        </p:nvCxnSpPr>
        <p:spPr>
          <a:xfrm flipH="1" flipV="1">
            <a:off x="6729413" y="4772024"/>
            <a:ext cx="738186" cy="44689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53744E6D-873B-7F4B-8F5E-B3B837489786}"/>
              </a:ext>
            </a:extLst>
          </p:cNvPr>
          <p:cNvSpPr txBox="1"/>
          <p:nvPr/>
        </p:nvSpPr>
        <p:spPr>
          <a:xfrm>
            <a:off x="5815015" y="5429555"/>
            <a:ext cx="5657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2400" dirty="0">
                <a:solidFill>
                  <a:srgbClr val="FF0000"/>
                </a:solidFill>
              </a:rPr>
              <a:t>dual palette if dual tree is enabled in SPS</a:t>
            </a:r>
            <a:endParaRPr kumimoji="1" lang="zh-TW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0517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內容版面配置區 4">
            <a:extLst>
              <a:ext uri="{FF2B5EF4-FFF2-40B4-BE49-F238E27FC236}">
                <a16:creationId xmlns:a16="http://schemas.microsoft.com/office/drawing/2014/main" id="{300BC86A-0090-C943-80EE-04FF707358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6316410"/>
              </p:ext>
            </p:extLst>
          </p:nvPr>
        </p:nvGraphicFramePr>
        <p:xfrm>
          <a:off x="732692" y="1024365"/>
          <a:ext cx="9531614" cy="2606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31614">
                  <a:extLst>
                    <a:ext uri="{9D8B030D-6E8A-4147-A177-3AD203B41FA5}">
                      <a16:colId xmlns:a16="http://schemas.microsoft.com/office/drawing/2014/main" val="4292488675"/>
                    </a:ext>
                  </a:extLst>
                </a:gridCol>
              </a:tblGrid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>
                          <a:effectLst/>
                        </a:rPr>
                        <a:t>  if(cu_palette_flag[ x0 ][ y0 ]) {</a:t>
                      </a:r>
                      <a:endParaRPr lang="zh-TW" sz="19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531468442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 dirty="0">
                          <a:effectLst/>
                        </a:rPr>
                        <a:t>    if(</a:t>
                      </a:r>
                      <a:r>
                        <a:rPr lang="en-CA" altLang="zh-TW" sz="1900" dirty="0" err="1">
                          <a:solidFill>
                            <a:srgbClr val="FF0000"/>
                          </a:solidFill>
                          <a:effectLst/>
                        </a:rPr>
                        <a:t>treeType</a:t>
                      </a:r>
                      <a:r>
                        <a:rPr lang="en-CA" altLang="zh-TW" sz="1900" dirty="0">
                          <a:solidFill>
                            <a:srgbClr val="FF0000"/>
                          </a:solidFill>
                          <a:effectLst/>
                        </a:rPr>
                        <a:t> = = SINGLE_TREE </a:t>
                      </a:r>
                      <a:r>
                        <a:rPr lang="en-CA" sz="1900" dirty="0">
                          <a:effectLst/>
                        </a:rPr>
                        <a:t>) {</a:t>
                      </a:r>
                      <a:endParaRPr lang="zh-TW" sz="19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2271398723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 dirty="0">
                          <a:effectLst/>
                        </a:rPr>
                        <a:t>      </a:t>
                      </a:r>
                      <a:r>
                        <a:rPr lang="en-CA" sz="1900" dirty="0" err="1">
                          <a:effectLst/>
                        </a:rPr>
                        <a:t>palette_coding</a:t>
                      </a:r>
                      <a:r>
                        <a:rPr lang="en-CA" sz="1900" dirty="0">
                          <a:effectLst/>
                        </a:rPr>
                        <a:t>( x0, y0, , </a:t>
                      </a:r>
                      <a:r>
                        <a:rPr lang="en-CA" sz="1900" dirty="0" err="1">
                          <a:effectLst/>
                        </a:rPr>
                        <a:t>nWidth</a:t>
                      </a:r>
                      <a:r>
                        <a:rPr lang="en-CA" sz="1900" dirty="0">
                          <a:effectLst/>
                        </a:rPr>
                        <a:t>, </a:t>
                      </a:r>
                      <a:r>
                        <a:rPr lang="en-CA" sz="1900" dirty="0" err="1">
                          <a:effectLst/>
                        </a:rPr>
                        <a:t>nHeight</a:t>
                      </a:r>
                      <a:r>
                        <a:rPr lang="en-CA" sz="1900" dirty="0">
                          <a:effectLst/>
                        </a:rPr>
                        <a:t>, 0, 3)</a:t>
                      </a:r>
                      <a:endParaRPr lang="zh-TW" sz="19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12226313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>
                          <a:effectLst/>
                        </a:rPr>
                        <a:t>    } else {</a:t>
                      </a:r>
                      <a:endParaRPr lang="zh-TW" sz="19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3722585588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 dirty="0">
                          <a:effectLst/>
                        </a:rPr>
                        <a:t>		if( </a:t>
                      </a:r>
                      <a:r>
                        <a:rPr lang="en-CA" sz="19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treeType</a:t>
                      </a:r>
                      <a:r>
                        <a:rPr lang="en-CA" sz="1900" strike="sngStrike" dirty="0">
                          <a:solidFill>
                            <a:srgbClr val="FF0000"/>
                          </a:solidFill>
                          <a:effectLst/>
                        </a:rPr>
                        <a:t> = = SINGLE_TREE  | |  </a:t>
                      </a:r>
                      <a:r>
                        <a:rPr lang="en-CA" sz="1900" dirty="0" err="1">
                          <a:effectLst/>
                        </a:rPr>
                        <a:t>treeType</a:t>
                      </a:r>
                      <a:r>
                        <a:rPr lang="en-CA" sz="1900" dirty="0">
                          <a:effectLst/>
                        </a:rPr>
                        <a:t> = = DUAL_TREE_LUMA )</a:t>
                      </a:r>
                      <a:endParaRPr lang="zh-TW" sz="19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3365174357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 dirty="0">
                          <a:effectLst/>
                        </a:rPr>
                        <a:t>      </a:t>
                      </a:r>
                      <a:r>
                        <a:rPr lang="en-CA" sz="1900" dirty="0" err="1">
                          <a:effectLst/>
                        </a:rPr>
                        <a:t>palette_coding</a:t>
                      </a:r>
                      <a:r>
                        <a:rPr lang="en-CA" sz="1900" dirty="0">
                          <a:effectLst/>
                        </a:rPr>
                        <a:t>( x0, y0, , </a:t>
                      </a:r>
                      <a:r>
                        <a:rPr lang="en-CA" sz="1900" dirty="0" err="1">
                          <a:effectLst/>
                        </a:rPr>
                        <a:t>nWidth</a:t>
                      </a:r>
                      <a:r>
                        <a:rPr lang="en-CA" sz="1900" dirty="0">
                          <a:effectLst/>
                        </a:rPr>
                        <a:t>, </a:t>
                      </a:r>
                      <a:r>
                        <a:rPr lang="en-CA" sz="1900" dirty="0" err="1">
                          <a:effectLst/>
                        </a:rPr>
                        <a:t>nHeight</a:t>
                      </a:r>
                      <a:r>
                        <a:rPr lang="en-CA" sz="1900" dirty="0">
                          <a:effectLst/>
                        </a:rPr>
                        <a:t>, 0, 1 )</a:t>
                      </a:r>
                      <a:endParaRPr lang="zh-TW" sz="19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63993252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 dirty="0">
                          <a:effectLst/>
                        </a:rPr>
                        <a:t>	  if( </a:t>
                      </a:r>
                      <a:r>
                        <a:rPr lang="en-CA" sz="19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treeType</a:t>
                      </a:r>
                      <a:r>
                        <a:rPr lang="en-CA" sz="1900" strike="sngStrike" dirty="0">
                          <a:solidFill>
                            <a:srgbClr val="FF0000"/>
                          </a:solidFill>
                          <a:effectLst/>
                        </a:rPr>
                        <a:t> = = SINGLE_TREE  | |  </a:t>
                      </a:r>
                      <a:r>
                        <a:rPr lang="en-CA" sz="1900" dirty="0" err="1">
                          <a:effectLst/>
                        </a:rPr>
                        <a:t>treeType</a:t>
                      </a:r>
                      <a:r>
                        <a:rPr lang="en-CA" sz="1900" dirty="0">
                          <a:effectLst/>
                        </a:rPr>
                        <a:t> = = DUAL_TREE_ CHROMA)</a:t>
                      </a:r>
                      <a:endParaRPr lang="zh-TW" sz="19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293558551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>
                          <a:effectLst/>
                        </a:rPr>
                        <a:t>      palette_coding( x0, y0, , nWidth/SubWidthC, nHeight/SubHeightC , 1, 3 )</a:t>
                      </a:r>
                      <a:endParaRPr lang="zh-TW" sz="19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2793573735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900" dirty="0">
                          <a:effectLst/>
                        </a:rPr>
                        <a:t>		}</a:t>
                      </a:r>
                      <a:endParaRPr lang="zh-TW" sz="19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29977" marR="129977" marT="0" marB="0"/>
                </a:tc>
                <a:extLst>
                  <a:ext uri="{0D108BD9-81ED-4DB2-BD59-A6C34878D82A}">
                    <a16:rowId xmlns:a16="http://schemas.microsoft.com/office/drawing/2014/main" val="2978724413"/>
                  </a:ext>
                </a:extLst>
              </a:tr>
            </a:tbl>
          </a:graphicData>
        </a:graphic>
      </p:graphicFrame>
      <p:sp>
        <p:nvSpPr>
          <p:cNvPr id="7" name="標題 1">
            <a:extLst>
              <a:ext uri="{FF2B5EF4-FFF2-40B4-BE49-F238E27FC236}">
                <a16:creationId xmlns:a16="http://schemas.microsoft.com/office/drawing/2014/main" id="{4D2C2667-8510-E540-A6CF-9DA2765F8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692" y="0"/>
            <a:ext cx="10515600" cy="1325563"/>
          </a:xfrm>
        </p:spPr>
        <p:txBody>
          <a:bodyPr/>
          <a:lstStyle/>
          <a:p>
            <a:r>
              <a:rPr kumimoji="1" lang="en-US" altLang="zh-TW" dirty="0"/>
              <a:t>Alternative Syntax of CE Tests</a:t>
            </a:r>
            <a:endParaRPr kumimoji="1" lang="zh-TW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698DD2AA-82E4-144E-975F-4D591D03DE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851914"/>
              </p:ext>
            </p:extLst>
          </p:nvPr>
        </p:nvGraphicFramePr>
        <p:xfrm>
          <a:off x="732692" y="3789363"/>
          <a:ext cx="6682519" cy="303847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51769">
                  <a:extLst>
                    <a:ext uri="{9D8B030D-6E8A-4147-A177-3AD203B41FA5}">
                      <a16:colId xmlns:a16="http://schemas.microsoft.com/office/drawing/2014/main" val="2506183125"/>
                    </a:ext>
                  </a:extLst>
                </a:gridCol>
                <a:gridCol w="3287056">
                  <a:extLst>
                    <a:ext uri="{9D8B030D-6E8A-4147-A177-3AD203B41FA5}">
                      <a16:colId xmlns:a16="http://schemas.microsoft.com/office/drawing/2014/main" val="1367117613"/>
                    </a:ext>
                  </a:extLst>
                </a:gridCol>
                <a:gridCol w="847898">
                  <a:extLst>
                    <a:ext uri="{9D8B030D-6E8A-4147-A177-3AD203B41FA5}">
                      <a16:colId xmlns:a16="http://schemas.microsoft.com/office/drawing/2014/main" val="1172530693"/>
                    </a:ext>
                  </a:extLst>
                </a:gridCol>
                <a:gridCol w="847898">
                  <a:extLst>
                    <a:ext uri="{9D8B030D-6E8A-4147-A177-3AD203B41FA5}">
                      <a16:colId xmlns:a16="http://schemas.microsoft.com/office/drawing/2014/main" val="1084007389"/>
                    </a:ext>
                  </a:extLst>
                </a:gridCol>
                <a:gridCol w="847898">
                  <a:extLst>
                    <a:ext uri="{9D8B030D-6E8A-4147-A177-3AD203B41FA5}">
                      <a16:colId xmlns:a16="http://schemas.microsoft.com/office/drawing/2014/main" val="2602787852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300" u="none" strike="noStrike">
                          <a:effectLst/>
                        </a:rPr>
                        <a:t>　</a:t>
                      </a:r>
                      <a:endParaRPr lang="zh-TW" alt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300" u="none" strike="noStrike">
                          <a:effectLst/>
                        </a:rPr>
                        <a:t>　</a:t>
                      </a:r>
                      <a:endParaRPr lang="zh-TW" alt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effectLst/>
                        </a:rPr>
                        <a:t>Random Access Main 10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578597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u="none" strike="noStrike">
                          <a:effectLst/>
                        </a:rPr>
                        <a:t>　</a:t>
                      </a:r>
                      <a:endParaRPr lang="zh-TW" altLang="en-US" sz="1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300" u="none" strike="noStrike">
                          <a:effectLst/>
                        </a:rPr>
                        <a:t>　</a:t>
                      </a:r>
                      <a:endParaRPr lang="zh-TW" alt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effectLst/>
                        </a:rPr>
                        <a:t>VTM_config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300" u="none" strike="noStrike">
                          <a:effectLst/>
                        </a:rPr>
                        <a:t>　</a:t>
                      </a:r>
                      <a:endParaRPr lang="zh-TW" altLang="en-US" sz="1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63777978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300" u="none" strike="noStrike">
                          <a:effectLst/>
                        </a:rPr>
                        <a:t>　</a:t>
                      </a:r>
                      <a:endParaRPr lang="zh-TW" altLang="en-US" sz="1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effectLst/>
                        </a:rPr>
                        <a:t>Test#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effectLst/>
                        </a:rPr>
                        <a:t>Y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effectLst/>
                        </a:rPr>
                        <a:t>U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effectLst/>
                        </a:rPr>
                        <a:t>V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28053835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effectLst/>
                        </a:rPr>
                        <a:t>Class F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effectLst/>
                        </a:rPr>
                        <a:t>15.2*</a:t>
                      </a:r>
                      <a:br>
                        <a:rPr lang="en-US" sz="1300" u="none" strike="noStrike">
                          <a:effectLst/>
                        </a:rPr>
                      </a:br>
                      <a:r>
                        <a:rPr lang="en-US" sz="1300" u="none" strike="noStrike">
                          <a:effectLst/>
                        </a:rPr>
                        <a:t>(separated PLT for inter slice</a:t>
                      </a:r>
                      <a:br>
                        <a:rPr lang="en-US" sz="1300" u="none" strike="noStrike">
                          <a:effectLst/>
                        </a:rPr>
                      </a:br>
                      <a:r>
                        <a:rPr lang="en-US" sz="1300" u="none" strike="noStrike">
                          <a:effectLst/>
                        </a:rPr>
                        <a:t> separated PLT for intra slice)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300" u="none" strike="noStrike">
                          <a:effectLst/>
                        </a:rPr>
                        <a:t>-8.72%</a:t>
                      </a:r>
                      <a:endParaRPr lang="en-US" altLang="zh-TW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300" u="none" strike="noStrike">
                          <a:effectLst/>
                        </a:rPr>
                        <a:t>-8.07%</a:t>
                      </a:r>
                      <a:endParaRPr lang="en-US" altLang="zh-TW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300" u="none" strike="noStrike">
                          <a:effectLst/>
                        </a:rPr>
                        <a:t>-8.63%</a:t>
                      </a:r>
                      <a:endParaRPr lang="en-US" altLang="zh-TW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30574790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300" u="none" strike="noStrike">
                          <a:effectLst/>
                        </a:rPr>
                        <a:t>　</a:t>
                      </a:r>
                      <a:endParaRPr lang="zh-TW" alt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effectLst/>
                        </a:rPr>
                        <a:t>15.2* </a:t>
                      </a:r>
                      <a:br>
                        <a:rPr lang="en-US" sz="1300" u="none" strike="noStrike">
                          <a:effectLst/>
                        </a:rPr>
                      </a:br>
                      <a:r>
                        <a:rPr lang="en-US" sz="1300" u="none" strike="noStrike">
                          <a:effectLst/>
                        </a:rPr>
                        <a:t>(jointly PLT for inter slice</a:t>
                      </a:r>
                      <a:br>
                        <a:rPr lang="en-US" sz="1300" u="none" strike="noStrike">
                          <a:effectLst/>
                        </a:rPr>
                      </a:br>
                      <a:r>
                        <a:rPr lang="en-US" sz="1300" u="none" strike="noStrike">
                          <a:effectLst/>
                        </a:rPr>
                        <a:t> separated PLT for intra slice)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300" u="none" strike="noStrike">
                          <a:effectLst/>
                        </a:rPr>
                        <a:t>-8.64%</a:t>
                      </a:r>
                      <a:endParaRPr lang="en-US" altLang="zh-TW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300" u="none" strike="noStrike">
                          <a:effectLst/>
                        </a:rPr>
                        <a:t>-8.20%</a:t>
                      </a:r>
                      <a:endParaRPr lang="en-US" altLang="zh-TW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300" u="none" strike="noStrike">
                          <a:effectLst/>
                        </a:rPr>
                        <a:t>-8.68%</a:t>
                      </a:r>
                      <a:endParaRPr lang="en-US" altLang="zh-TW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81034315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effectLst/>
                        </a:rPr>
                        <a:t>SCC 1080p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 dirty="0">
                          <a:effectLst/>
                        </a:rPr>
                        <a:t>15.2* </a:t>
                      </a:r>
                      <a:br>
                        <a:rPr lang="en-US" sz="1300" u="none" strike="noStrike" dirty="0">
                          <a:effectLst/>
                        </a:rPr>
                      </a:br>
                      <a:r>
                        <a:rPr lang="en-US" sz="1300" u="none" strike="noStrike" dirty="0">
                          <a:effectLst/>
                        </a:rPr>
                        <a:t>(separated PLT for inter slice</a:t>
                      </a:r>
                      <a:br>
                        <a:rPr lang="en-US" sz="1300" u="none" strike="noStrike" dirty="0">
                          <a:effectLst/>
                        </a:rPr>
                      </a:br>
                      <a:r>
                        <a:rPr lang="en-US" sz="1300" u="none" strike="noStrike" dirty="0">
                          <a:effectLst/>
                        </a:rPr>
                        <a:t> separated PLT for intra slice)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300" u="none" strike="noStrike">
                          <a:effectLst/>
                        </a:rPr>
                        <a:t>-16.44%</a:t>
                      </a:r>
                      <a:endParaRPr lang="en-US" altLang="zh-TW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300" u="none" strike="noStrike">
                          <a:effectLst/>
                        </a:rPr>
                        <a:t>-15.30%</a:t>
                      </a:r>
                      <a:endParaRPr lang="en-US" altLang="zh-TW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300" u="none" strike="noStrike">
                          <a:effectLst/>
                        </a:rPr>
                        <a:t>-14.99%</a:t>
                      </a:r>
                      <a:endParaRPr lang="en-US" altLang="zh-TW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51370696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300" u="none" strike="noStrike">
                          <a:effectLst/>
                        </a:rPr>
                        <a:t>　</a:t>
                      </a:r>
                      <a:endParaRPr lang="zh-TW" alt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300" u="none" strike="noStrike">
                          <a:effectLst/>
                        </a:rPr>
                        <a:t>15.2* </a:t>
                      </a:r>
                      <a:br>
                        <a:rPr lang="en-US" sz="1300" u="none" strike="noStrike">
                          <a:effectLst/>
                        </a:rPr>
                      </a:br>
                      <a:r>
                        <a:rPr lang="en-US" sz="1300" u="none" strike="noStrike">
                          <a:effectLst/>
                        </a:rPr>
                        <a:t>(jointly PLT for inter slice</a:t>
                      </a:r>
                      <a:br>
                        <a:rPr lang="en-US" sz="1300" u="none" strike="noStrike">
                          <a:effectLst/>
                        </a:rPr>
                      </a:br>
                      <a:r>
                        <a:rPr lang="en-US" sz="1300" u="none" strike="noStrike">
                          <a:effectLst/>
                        </a:rPr>
                        <a:t> separated PLT for intra slice)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300" u="none" strike="noStrike">
                          <a:effectLst/>
                        </a:rPr>
                        <a:t>-15.63%</a:t>
                      </a:r>
                      <a:endParaRPr lang="en-US" altLang="zh-TW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300" u="none" strike="noStrike">
                          <a:effectLst/>
                        </a:rPr>
                        <a:t>-14.83%</a:t>
                      </a:r>
                      <a:endParaRPr lang="en-US" altLang="zh-TW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300" u="none" strike="noStrike" dirty="0">
                          <a:effectLst/>
                        </a:rPr>
                        <a:t>-14.65%</a:t>
                      </a:r>
                      <a:endParaRPr lang="en-US" altLang="zh-TW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29275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2139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52A546D-A012-8440-A57B-3202AD5FB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Summary of CE15.1 and CE15.2 Tests</a:t>
            </a:r>
            <a:endParaRPr kumimoji="1" lang="zh-TW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DC4E6A18-9C67-F04F-B48D-B8EE00C4CC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1858695"/>
              </p:ext>
            </p:extLst>
          </p:nvPr>
        </p:nvGraphicFramePr>
        <p:xfrm>
          <a:off x="838200" y="1607561"/>
          <a:ext cx="10752118" cy="7823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815398">
                  <a:extLst>
                    <a:ext uri="{9D8B030D-6E8A-4147-A177-3AD203B41FA5}">
                      <a16:colId xmlns:a16="http://schemas.microsoft.com/office/drawing/2014/main" val="3553829377"/>
                    </a:ext>
                  </a:extLst>
                </a:gridCol>
                <a:gridCol w="4177131">
                  <a:extLst>
                    <a:ext uri="{9D8B030D-6E8A-4147-A177-3AD203B41FA5}">
                      <a16:colId xmlns:a16="http://schemas.microsoft.com/office/drawing/2014/main" val="3223737142"/>
                    </a:ext>
                  </a:extLst>
                </a:gridCol>
                <a:gridCol w="1169673">
                  <a:extLst>
                    <a:ext uri="{9D8B030D-6E8A-4147-A177-3AD203B41FA5}">
                      <a16:colId xmlns:a16="http://schemas.microsoft.com/office/drawing/2014/main" val="1520916885"/>
                    </a:ext>
                  </a:extLst>
                </a:gridCol>
                <a:gridCol w="2606516">
                  <a:extLst>
                    <a:ext uri="{9D8B030D-6E8A-4147-A177-3AD203B41FA5}">
                      <a16:colId xmlns:a16="http://schemas.microsoft.com/office/drawing/2014/main" val="4407020"/>
                    </a:ext>
                  </a:extLst>
                </a:gridCol>
                <a:gridCol w="1983400">
                  <a:extLst>
                    <a:ext uri="{9D8B030D-6E8A-4147-A177-3AD203B41FA5}">
                      <a16:colId xmlns:a16="http://schemas.microsoft.com/office/drawing/2014/main" val="86588564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Test</a:t>
                      </a:r>
                      <a:endParaRPr lang="zh-TW" sz="14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Tester</a:t>
                      </a:r>
                      <a:endParaRPr lang="zh-TW" sz="14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Document </a:t>
                      </a:r>
                      <a:endParaRPr lang="zh-TW" sz="14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Tool description</a:t>
                      </a:r>
                      <a:endParaRPr lang="zh-TW" sz="1400" dirty="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Cross checker</a:t>
                      </a:r>
                      <a:endParaRPr lang="zh-TW" sz="14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6197048"/>
                  </a:ext>
                </a:extLst>
              </a:tr>
              <a:tr h="2686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15.1</a:t>
                      </a:r>
                      <a:endParaRPr lang="zh-TW" sz="14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Yu-Chen Sun (Alibaba), </a:t>
                      </a:r>
                      <a:r>
                        <a:rPr lang="en-CA" sz="1400" dirty="0">
                          <a:effectLst/>
                        </a:rPr>
                        <a:t>Yung-</a:t>
                      </a:r>
                      <a:r>
                        <a:rPr lang="en-CA" sz="1400" dirty="0" err="1">
                          <a:effectLst/>
                        </a:rPr>
                        <a:t>Hsuan</a:t>
                      </a:r>
                      <a:r>
                        <a:rPr lang="en-CA" sz="1400" dirty="0">
                          <a:effectLst/>
                        </a:rPr>
                        <a:t> Chao (Qualcomm)</a:t>
                      </a:r>
                      <a:endParaRPr lang="zh-TW" sz="1400" dirty="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JVET-K0411</a:t>
                      </a:r>
                      <a:endParaRPr lang="zh-TW" sz="1400" dirty="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Palette mode in JVET-K0411</a:t>
                      </a:r>
                      <a:endParaRPr lang="zh-TW" sz="14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J. Ye (Tencent)</a:t>
                      </a:r>
                      <a:endParaRPr lang="zh-TW" sz="14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7525981"/>
                  </a:ext>
                </a:extLst>
              </a:tr>
              <a:tr h="2686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15.2</a:t>
                      </a:r>
                      <a:endParaRPr lang="zh-TW" sz="14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Yung-</a:t>
                      </a:r>
                      <a:r>
                        <a:rPr lang="en-CA" sz="1400" dirty="0" err="1">
                          <a:effectLst/>
                        </a:rPr>
                        <a:t>Hsuan</a:t>
                      </a:r>
                      <a:r>
                        <a:rPr lang="en-CA" sz="1400" dirty="0">
                          <a:effectLst/>
                        </a:rPr>
                        <a:t> Chao (Qualcomm), </a:t>
                      </a:r>
                      <a:r>
                        <a:rPr lang="en-US" sz="1400" dirty="0">
                          <a:effectLst/>
                        </a:rPr>
                        <a:t>Yu-Chen Sun (Alibaba)</a:t>
                      </a:r>
                      <a:endParaRPr lang="zh-TW" sz="1400" dirty="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HEVC-SCC</a:t>
                      </a:r>
                      <a:endParaRPr lang="zh-TW" sz="14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Palette mode in HEVC-SCC</a:t>
                      </a:r>
                      <a:endParaRPr lang="zh-TW" sz="14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Jianqing</a:t>
                      </a:r>
                      <a:r>
                        <a:rPr lang="en-US" sz="1400" dirty="0">
                          <a:effectLst/>
                        </a:rPr>
                        <a:t> Zhu (Fujitsu)</a:t>
                      </a:r>
                      <a:endParaRPr lang="zh-TW" sz="1400" dirty="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4390676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8E67FBBA-767C-6241-A192-838F8497E643}"/>
              </a:ext>
            </a:extLst>
          </p:cNvPr>
          <p:cNvSpPr/>
          <p:nvPr/>
        </p:nvSpPr>
        <p:spPr>
          <a:xfrm>
            <a:off x="838200" y="2603637"/>
            <a:ext cx="106333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400" dirty="0"/>
              <a:t>Two tests share the same code base and can be switched by macro setting.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400" dirty="0"/>
              <a:t>The difference between the tests is summarized in the following slides.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400" dirty="0"/>
              <a:t>When dual tree is enabled in SPS, the palette is separated for </a:t>
            </a:r>
            <a:r>
              <a:rPr lang="en-US" altLang="zh-TW" sz="2400" dirty="0" err="1"/>
              <a:t>luma</a:t>
            </a:r>
            <a:r>
              <a:rPr lang="en-US" altLang="zh-TW" sz="2400" dirty="0"/>
              <a:t> and chroma.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400" dirty="0"/>
              <a:t>On top of BMS-2.0.1 with VTM </a:t>
            </a:r>
            <a:r>
              <a:rPr lang="en-US" altLang="zh-TW" sz="2400" dirty="0" err="1"/>
              <a:t>cfg</a:t>
            </a:r>
            <a:r>
              <a:rPr lang="en-US" altLang="zh-TW" sz="2400" dirty="0"/>
              <a:t>. For SCC 1080p sequences:</a:t>
            </a:r>
          </a:p>
          <a:p>
            <a:pPr lvl="1"/>
            <a:r>
              <a:rPr lang="en-US" altLang="zh-TW" sz="2400" dirty="0"/>
              <a:t>AI: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400" dirty="0"/>
              <a:t>CE15.1 shows -30.44% </a:t>
            </a:r>
            <a:r>
              <a:rPr lang="en-US" altLang="zh-TW" sz="2400" dirty="0" err="1"/>
              <a:t>luma</a:t>
            </a:r>
            <a:r>
              <a:rPr lang="en-US" altLang="zh-TW" sz="2400" dirty="0"/>
              <a:t> gain with 132% enc. and 68% </a:t>
            </a:r>
            <a:r>
              <a:rPr lang="en-US" altLang="zh-TW" sz="2400" dirty="0" err="1"/>
              <a:t>dec.</a:t>
            </a:r>
            <a:r>
              <a:rPr lang="en-US" altLang="zh-TW" sz="2400" dirty="0"/>
              <a:t> time.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400" dirty="0"/>
              <a:t>CE15.2 shows -33.48% </a:t>
            </a:r>
            <a:r>
              <a:rPr lang="en-US" altLang="zh-TW" sz="2400" dirty="0" err="1"/>
              <a:t>luma</a:t>
            </a:r>
            <a:r>
              <a:rPr lang="en-US" altLang="zh-TW" sz="2400" dirty="0"/>
              <a:t> gain with 129% enc. and 67% </a:t>
            </a:r>
            <a:r>
              <a:rPr lang="en-US" altLang="zh-TW" sz="2400" dirty="0" err="1"/>
              <a:t>dec.</a:t>
            </a:r>
            <a:r>
              <a:rPr lang="en-US" altLang="zh-TW" sz="2400" dirty="0"/>
              <a:t> time.</a:t>
            </a:r>
          </a:p>
          <a:p>
            <a:pPr lvl="1"/>
            <a:r>
              <a:rPr lang="en-US" altLang="zh-TW" sz="2400" dirty="0"/>
              <a:t>RA: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400" dirty="0"/>
              <a:t>CE15.1 shows -13.93% </a:t>
            </a:r>
            <a:r>
              <a:rPr lang="en-US" altLang="zh-TW" sz="2400" dirty="0" err="1"/>
              <a:t>luma</a:t>
            </a:r>
            <a:r>
              <a:rPr lang="en-US" altLang="zh-TW" sz="2400" dirty="0"/>
              <a:t> gain with 100% enc. and 88% </a:t>
            </a:r>
            <a:r>
              <a:rPr lang="en-US" altLang="zh-TW" sz="2400" dirty="0" err="1"/>
              <a:t>dec.</a:t>
            </a:r>
            <a:r>
              <a:rPr lang="en-US" altLang="zh-TW" sz="2400" dirty="0"/>
              <a:t> time.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400" dirty="0"/>
              <a:t>CE15.2 shows -16.44% </a:t>
            </a:r>
            <a:r>
              <a:rPr lang="en-US" altLang="zh-TW" sz="2400" dirty="0" err="1"/>
              <a:t>luma</a:t>
            </a:r>
            <a:r>
              <a:rPr lang="en-US" altLang="zh-TW" sz="2400" dirty="0"/>
              <a:t> gain with 101% enc. and 88% </a:t>
            </a:r>
            <a:r>
              <a:rPr lang="en-US" altLang="zh-TW" sz="2400" dirty="0" err="1"/>
              <a:t>dec.</a:t>
            </a:r>
            <a:r>
              <a:rPr lang="en-US" altLang="zh-TW" sz="2400" dirty="0"/>
              <a:t> time.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/>
          </a:p>
        </p:txBody>
      </p:sp>
    </p:spTree>
    <p:extLst>
      <p:ext uri="{BB962C8B-B14F-4D97-AF65-F5344CB8AC3E}">
        <p14:creationId xmlns:p14="http://schemas.microsoft.com/office/powerpoint/2010/main" val="150408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AC7BBC-8A88-854C-9067-C80047183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Difference between CE15.1 and CE15.2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>
                <a:extLst>
                  <a:ext uri="{FF2B5EF4-FFF2-40B4-BE49-F238E27FC236}">
                    <a16:creationId xmlns:a16="http://schemas.microsoft.com/office/drawing/2014/main" id="{F4742B20-A777-564E-B712-2BD75B27AB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3561309"/>
                  </p:ext>
                </p:extLst>
              </p:nvPr>
            </p:nvGraphicFramePr>
            <p:xfrm>
              <a:off x="398813" y="1457490"/>
              <a:ext cx="11488387" cy="4145280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393261">
                      <a:extLst>
                        <a:ext uri="{9D8B030D-6E8A-4147-A177-3AD203B41FA5}">
                          <a16:colId xmlns:a16="http://schemas.microsoft.com/office/drawing/2014/main" val="3022386279"/>
                        </a:ext>
                      </a:extLst>
                    </a:gridCol>
                    <a:gridCol w="4884656">
                      <a:extLst>
                        <a:ext uri="{9D8B030D-6E8A-4147-A177-3AD203B41FA5}">
                          <a16:colId xmlns:a16="http://schemas.microsoft.com/office/drawing/2014/main" val="4248147861"/>
                        </a:ext>
                      </a:extLst>
                    </a:gridCol>
                    <a:gridCol w="5210470">
                      <a:extLst>
                        <a:ext uri="{9D8B030D-6E8A-4147-A177-3AD203B41FA5}">
                          <a16:colId xmlns:a16="http://schemas.microsoft.com/office/drawing/2014/main" val="3785466185"/>
                        </a:ext>
                      </a:extLst>
                    </a:gridCol>
                  </a:tblGrid>
                  <a:tr h="85413">
                    <a:tc>
                      <a:txBody>
                        <a:bodyPr/>
                        <a:lstStyle/>
                        <a:p>
                          <a:pPr algn="l"/>
                          <a:endParaRPr lang="zh-TW" sz="1600">
                            <a:effectLst/>
                            <a:latin typeface="Times New Roman" panose="02020603050405020304" pitchFamily="18" charset="0"/>
                          </a:endParaRPr>
                        </a:p>
                      </a:txBody>
                      <a:tcPr marL="49447" marR="49447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CE15.1 (</a:t>
                          </a:r>
                          <a:r>
                            <a:rPr lang="en-US" altLang="zh-TW" sz="1600" dirty="0">
                              <a:effectLst/>
                            </a:rPr>
                            <a:t>JVET-K0411</a:t>
                          </a:r>
                          <a:r>
                            <a:rPr lang="en-US" sz="1600" dirty="0">
                              <a:effectLst/>
                            </a:rPr>
                            <a:t>)</a:t>
                          </a:r>
                          <a:endParaRPr lang="zh-TW" sz="1600" dirty="0">
                            <a:effectLst/>
                            <a:latin typeface="新細明體" panose="02020500000000000000" pitchFamily="18" charset="-120"/>
                            <a:ea typeface="新細明體" panose="02020500000000000000" pitchFamily="18" charset="-120"/>
                            <a:cs typeface="新細明體" panose="02020500000000000000" pitchFamily="18" charset="-120"/>
                          </a:endParaRPr>
                        </a:p>
                      </a:txBody>
                      <a:tcPr marL="49447" marR="49447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CE15.2 (HEVC SCC)</a:t>
                          </a:r>
                          <a:endParaRPr lang="zh-TW" sz="1600" dirty="0">
                            <a:effectLst/>
                            <a:latin typeface="新細明體" panose="02020500000000000000" pitchFamily="18" charset="-120"/>
                            <a:ea typeface="新細明體" panose="02020500000000000000" pitchFamily="18" charset="-120"/>
                            <a:cs typeface="新細明體" panose="02020500000000000000" pitchFamily="18" charset="-120"/>
                          </a:endParaRPr>
                        </a:p>
                      </a:txBody>
                      <a:tcPr marL="49447" marR="49447" marT="0" marB="0"/>
                    </a:tc>
                    <a:extLst>
                      <a:ext uri="{0D108BD9-81ED-4DB2-BD59-A6C34878D82A}">
                        <a16:rowId xmlns:a16="http://schemas.microsoft.com/office/drawing/2014/main" val="933466932"/>
                      </a:ext>
                    </a:extLst>
                  </a:tr>
                  <a:tr h="1724352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Index map coding</a:t>
                          </a:r>
                          <a:endParaRPr lang="zh-TW" sz="1600" dirty="0">
                            <a:effectLst/>
                            <a:latin typeface="新細明體" panose="02020500000000000000" pitchFamily="18" charset="-120"/>
                            <a:ea typeface="新細明體" panose="02020500000000000000" pitchFamily="18" charset="-120"/>
                            <a:cs typeface="新細明體" panose="02020500000000000000" pitchFamily="18" charset="-120"/>
                          </a:endParaRPr>
                        </a:p>
                      </a:txBody>
                      <a:tcPr marL="49447" marR="49447" marT="0" marB="0"/>
                    </a:tc>
                    <a:tc>
                      <a:txBody>
                        <a:bodyPr/>
                        <a:lstStyle/>
                        <a:p>
                          <a:pPr marL="342900" lvl="0" indent="-342900" algn="l"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en-US" sz="1600" b="0" dirty="0">
                              <a:effectLst/>
                            </a:rPr>
                            <a:t>Raster scan</a:t>
                          </a:r>
                          <a:endParaRPr lang="zh-TW" sz="1600" b="0" dirty="0">
                            <a:effectLst/>
                          </a:endParaRPr>
                        </a:p>
                        <a:p>
                          <a:pPr marL="342900" lvl="0" indent="-342900" algn="l"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en-US" sz="1600" b="0" dirty="0">
                              <a:effectLst/>
                            </a:rPr>
                            <a:t>Palette Index is signaled (TBC)</a:t>
                          </a:r>
                          <a:endParaRPr lang="zh-TW" sz="1600" b="0" dirty="0">
                            <a:effectLst/>
                          </a:endParaRPr>
                        </a:p>
                        <a:p>
                          <a:pPr marL="342900" lvl="0" indent="-342900" algn="l"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en-US" sz="1600" b="0" dirty="0">
                              <a:effectLst/>
                            </a:rPr>
                            <a:t>PLT index(bypass), run type(CABAC), run length(CABAC), and escape sample (bypass) are coded in interleaved manner</a:t>
                          </a:r>
                          <a:endParaRPr lang="zh-TW" sz="1600" b="0" dirty="0">
                            <a:effectLst/>
                          </a:endParaRPr>
                        </a:p>
                        <a:p>
                          <a:pPr marL="342900" lvl="0" indent="-342900" algn="l"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en-US" sz="1600" b="0" dirty="0">
                              <a:effectLst/>
                            </a:rPr>
                            <a:t>Escape sample: encode Y/ </a:t>
                          </a:r>
                          <a:r>
                            <a:rPr lang="en-US" sz="1600" b="0" dirty="0" err="1">
                              <a:effectLst/>
                            </a:rPr>
                            <a:t>Cb</a:t>
                          </a:r>
                          <a:r>
                            <a:rPr lang="en-US" sz="1600" b="0" dirty="0">
                              <a:effectLst/>
                            </a:rPr>
                            <a:t> / Cr  together for each escape sample</a:t>
                          </a:r>
                          <a:endParaRPr lang="zh-TW" sz="1600" b="0" dirty="0">
                            <a:effectLst/>
                            <a:latin typeface="新細明體" panose="02020500000000000000" pitchFamily="18" charset="-120"/>
                            <a:ea typeface="新細明體" panose="02020500000000000000" pitchFamily="18" charset="-120"/>
                            <a:cs typeface="新細明體" panose="02020500000000000000" pitchFamily="18" charset="-12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pPr marL="342900" lvl="0" indent="-342900" algn="l"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en-US" sz="1600" b="0" dirty="0">
                              <a:solidFill>
                                <a:schemeClr val="tx1"/>
                              </a:solidFill>
                              <a:effectLst/>
                            </a:rPr>
                            <a:t>Horizontal / Vertical traverse scan (flag)</a:t>
                          </a:r>
                          <a:endParaRPr lang="zh-TW" sz="1600" b="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342900" lvl="0" indent="-342900" algn="l"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en-US" sz="1600" b="0" dirty="0">
                              <a:solidFill>
                                <a:schemeClr val="tx1"/>
                              </a:solidFill>
                              <a:effectLst/>
                            </a:rPr>
                            <a:t>Redundancy removal before signaling index (TBC) :</a:t>
                          </a:r>
                          <a:br>
                            <a:rPr lang="en-US" sz="1600" b="0" dirty="0">
                              <a:solidFill>
                                <a:schemeClr val="tx1"/>
                              </a:solidFill>
                              <a:effectLst/>
                            </a:rPr>
                          </a:br>
                          <a:r>
                            <a:rPr lang="en-US" sz="1600" b="0" dirty="0">
                              <a:solidFill>
                                <a:schemeClr val="tx1"/>
                              </a:solidFill>
                              <a:effectLst/>
                            </a:rPr>
                            <a:t>if previous pixel is INDEX: </a:t>
                          </a:r>
                          <a:r>
                            <a:rPr lang="en-US" sz="1600" b="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curIDX</a:t>
                          </a:r>
                          <a:r>
                            <a:rPr lang="en-US" sz="1600" b="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600" b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≠ </m:t>
                              </m:r>
                            </m:oMath>
                          </a14:m>
                          <a:r>
                            <a:rPr lang="en-US" sz="1600" b="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prevIDX</a:t>
                          </a:r>
                          <a:br>
                            <a:rPr lang="en-US" sz="1600" b="0" dirty="0">
                              <a:solidFill>
                                <a:schemeClr val="tx1"/>
                              </a:solidFill>
                              <a:effectLst/>
                            </a:rPr>
                          </a:br>
                          <a:r>
                            <a:rPr lang="en-US" sz="1600" b="0" dirty="0">
                              <a:solidFill>
                                <a:schemeClr val="tx1"/>
                              </a:solidFill>
                              <a:effectLst/>
                            </a:rPr>
                            <a:t>if previous pixel is COPY_ABOVE: </a:t>
                          </a:r>
                          <a:r>
                            <a:rPr lang="en-US" sz="1600" b="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curIDX</a:t>
                          </a:r>
                          <a:r>
                            <a:rPr lang="en-US" sz="1600" b="0" dirty="0">
                              <a:solidFill>
                                <a:schemeClr val="tx1"/>
                              </a:solidFill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600" b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≠ </m:t>
                              </m:r>
                            </m:oMath>
                          </a14:m>
                          <a:r>
                            <a:rPr lang="en-US" sz="1600" b="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aboveIDX</a:t>
                          </a:r>
                          <a:endParaRPr lang="zh-TW" sz="1600" b="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342900" lvl="0" indent="-342900" algn="l"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en-US" sz="1600" b="0" dirty="0">
                              <a:effectLst/>
                            </a:rPr>
                            <a:t>Encode PLT index (bypass) for whole CU </a:t>
                          </a:r>
                          <a:br>
                            <a:rPr lang="en-US" sz="1600" b="0" dirty="0">
                              <a:effectLst/>
                            </a:rPr>
                          </a:br>
                          <a:r>
                            <a:rPr lang="en-US" sz="1600" b="0" dirty="0">
                              <a:effectLst/>
                            </a:rPr>
                            <a:t>-&gt; run type (CABAC) and run length (CABAC) interleaved</a:t>
                          </a:r>
                          <a:br>
                            <a:rPr lang="en-US" sz="1600" b="0" dirty="0">
                              <a:effectLst/>
                            </a:rPr>
                          </a:br>
                          <a:r>
                            <a:rPr lang="en-US" sz="1600" b="0" dirty="0">
                              <a:effectLst/>
                            </a:rPr>
                            <a:t>-&gt; escape samples for whole CU (bypass)</a:t>
                          </a:r>
                          <a:endParaRPr lang="zh-TW" sz="1600" b="0" dirty="0">
                            <a:effectLst/>
                          </a:endParaRPr>
                        </a:p>
                        <a:p>
                          <a:pPr marL="342900" lvl="0" indent="-342900" algn="l"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en-US" sz="1600" b="0" dirty="0">
                              <a:effectLst/>
                            </a:rPr>
                            <a:t>Encode Y for whole CU -&gt; </a:t>
                          </a:r>
                          <a:r>
                            <a:rPr lang="en-US" sz="1600" b="0" dirty="0" err="1">
                              <a:effectLst/>
                            </a:rPr>
                            <a:t>Cb</a:t>
                          </a:r>
                          <a:r>
                            <a:rPr lang="en-US" sz="1600" b="0" dirty="0">
                              <a:effectLst/>
                            </a:rPr>
                            <a:t> for whole CU -&gt; Cr for whole CU.</a:t>
                          </a:r>
                          <a:endParaRPr lang="zh-TW" sz="1600" b="0" dirty="0">
                            <a:effectLst/>
                            <a:latin typeface="新細明體" panose="02020500000000000000" pitchFamily="18" charset="-120"/>
                            <a:ea typeface="新細明體" panose="02020500000000000000" pitchFamily="18" charset="-120"/>
                            <a:cs typeface="新細明體" panose="02020500000000000000" pitchFamily="18" charset="-120"/>
                          </a:endParaRPr>
                        </a:p>
                      </a:txBody>
                      <a:tcPr marL="49447" marR="49447" marT="0" marB="0"/>
                    </a:tc>
                    <a:extLst>
                      <a:ext uri="{0D108BD9-81ED-4DB2-BD59-A6C34878D82A}">
                        <a16:rowId xmlns:a16="http://schemas.microsoft.com/office/drawing/2014/main" val="1926641008"/>
                      </a:ext>
                    </a:extLst>
                  </a:tr>
                  <a:tr h="656896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Syntax inference</a:t>
                          </a:r>
                          <a:endParaRPr lang="zh-TW" sz="1600">
                            <a:effectLst/>
                            <a:latin typeface="新細明體" panose="02020500000000000000" pitchFamily="18" charset="-120"/>
                            <a:ea typeface="新細明體" panose="02020500000000000000" pitchFamily="18" charset="-120"/>
                            <a:cs typeface="新細明體" panose="02020500000000000000" pitchFamily="18" charset="-120"/>
                          </a:endParaRPr>
                        </a:p>
                      </a:txBody>
                      <a:tcPr marL="49447" marR="49447" marT="0" marB="0"/>
                    </a:tc>
                    <a:tc>
                      <a:txBody>
                        <a:bodyPr/>
                        <a:lstStyle/>
                        <a:p>
                          <a:pPr marL="342900" lvl="0" indent="-342900" algn="l"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en-US" sz="1600" b="0" dirty="0">
                              <a:effectLst/>
                            </a:rPr>
                            <a:t>Signal palette info regardless of palette table size</a:t>
                          </a:r>
                          <a:endParaRPr lang="zh-TW" sz="1600" b="0" dirty="0">
                            <a:effectLst/>
                            <a:latin typeface="新細明體" panose="02020500000000000000" pitchFamily="18" charset="-120"/>
                            <a:ea typeface="新細明體" panose="02020500000000000000" pitchFamily="18" charset="-120"/>
                            <a:cs typeface="新細明體" panose="02020500000000000000" pitchFamily="18" charset="-120"/>
                          </a:endParaRPr>
                        </a:p>
                      </a:txBody>
                      <a:tcPr marL="49447" marR="49447" marT="0" marB="0"/>
                    </a:tc>
                    <a:tc>
                      <a:txBody>
                        <a:bodyPr/>
                        <a:lstStyle/>
                        <a:p>
                          <a:pPr marL="342900" lvl="0" indent="-342900" algn="l"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en-US" sz="1600" b="0" dirty="0">
                              <a:effectLst/>
                            </a:rPr>
                            <a:t>If palette table size &lt;= 1: </a:t>
                          </a:r>
                          <a:br>
                            <a:rPr lang="en-US" sz="1600" b="0" dirty="0">
                              <a:effectLst/>
                            </a:rPr>
                          </a:br>
                          <a:r>
                            <a:rPr lang="en-US" sz="1600" b="0" dirty="0">
                              <a:effectLst/>
                            </a:rPr>
                            <a:t>PLT index = 0</a:t>
                          </a:r>
                          <a:br>
                            <a:rPr lang="en-US" sz="1600" b="0" dirty="0">
                              <a:effectLst/>
                            </a:rPr>
                          </a:br>
                          <a:r>
                            <a:rPr lang="en-US" sz="1600" b="0" dirty="0">
                              <a:effectLst/>
                            </a:rPr>
                            <a:t>run type = INDEX</a:t>
                          </a:r>
                          <a:br>
                            <a:rPr lang="en-US" sz="1600" b="0" dirty="0">
                              <a:effectLst/>
                            </a:rPr>
                          </a:br>
                          <a:r>
                            <a:rPr lang="en-US" sz="1600" b="0" dirty="0">
                              <a:effectLst/>
                            </a:rPr>
                            <a:t>scanning: horizontal</a:t>
                          </a:r>
                          <a:br>
                            <a:rPr lang="en-US" sz="1600" b="0" dirty="0">
                              <a:effectLst/>
                            </a:rPr>
                          </a:br>
                          <a:r>
                            <a:rPr lang="en-US" sz="1600" b="0" dirty="0">
                              <a:effectLst/>
                            </a:rPr>
                            <a:t>run length = number of pixels in the CU</a:t>
                          </a:r>
                          <a:br>
                            <a:rPr lang="en-US" sz="1600" b="0" dirty="0">
                              <a:effectLst/>
                            </a:rPr>
                          </a:br>
                          <a:r>
                            <a:rPr lang="en-US" sz="1600" b="0" dirty="0">
                              <a:effectLst/>
                            </a:rPr>
                            <a:t>if palette table size &gt; 1: </a:t>
                          </a:r>
                          <a:br>
                            <a:rPr lang="en-US" sz="1600" b="0" dirty="0">
                              <a:effectLst/>
                            </a:rPr>
                          </a:br>
                          <a:r>
                            <a:rPr lang="en-US" sz="1600" b="0" dirty="0">
                              <a:effectLst/>
                            </a:rPr>
                            <a:t>signaling palette info</a:t>
                          </a:r>
                          <a:endParaRPr lang="zh-TW" sz="1600" b="0" dirty="0">
                            <a:effectLst/>
                            <a:latin typeface="新細明體" panose="02020500000000000000" pitchFamily="18" charset="-120"/>
                            <a:ea typeface="新細明體" panose="02020500000000000000" pitchFamily="18" charset="-120"/>
                            <a:cs typeface="新細明體" panose="02020500000000000000" pitchFamily="18" charset="-120"/>
                          </a:endParaRPr>
                        </a:p>
                      </a:txBody>
                      <a:tcPr marL="49447" marR="49447" marT="0" marB="0"/>
                    </a:tc>
                    <a:extLst>
                      <a:ext uri="{0D108BD9-81ED-4DB2-BD59-A6C34878D82A}">
                        <a16:rowId xmlns:a16="http://schemas.microsoft.com/office/drawing/2014/main" val="55265831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>
                <a:extLst>
                  <a:ext uri="{FF2B5EF4-FFF2-40B4-BE49-F238E27FC236}">
                    <a16:creationId xmlns:a16="http://schemas.microsoft.com/office/drawing/2014/main" id="{F4742B20-A777-564E-B712-2BD75B27AB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3561309"/>
                  </p:ext>
                </p:extLst>
              </p:nvPr>
            </p:nvGraphicFramePr>
            <p:xfrm>
              <a:off x="398813" y="1457490"/>
              <a:ext cx="11488387" cy="4145280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393261">
                      <a:extLst>
                        <a:ext uri="{9D8B030D-6E8A-4147-A177-3AD203B41FA5}">
                          <a16:colId xmlns:a16="http://schemas.microsoft.com/office/drawing/2014/main" val="3022386279"/>
                        </a:ext>
                      </a:extLst>
                    </a:gridCol>
                    <a:gridCol w="4884656">
                      <a:extLst>
                        <a:ext uri="{9D8B030D-6E8A-4147-A177-3AD203B41FA5}">
                          <a16:colId xmlns:a16="http://schemas.microsoft.com/office/drawing/2014/main" val="4248147861"/>
                        </a:ext>
                      </a:extLst>
                    </a:gridCol>
                    <a:gridCol w="5210470">
                      <a:extLst>
                        <a:ext uri="{9D8B030D-6E8A-4147-A177-3AD203B41FA5}">
                          <a16:colId xmlns:a16="http://schemas.microsoft.com/office/drawing/2014/main" val="3785466185"/>
                        </a:ext>
                      </a:extLst>
                    </a:gridCol>
                  </a:tblGrid>
                  <a:tr h="243840">
                    <a:tc>
                      <a:txBody>
                        <a:bodyPr/>
                        <a:lstStyle/>
                        <a:p>
                          <a:pPr algn="l"/>
                          <a:endParaRPr lang="zh-TW" sz="1600">
                            <a:effectLst/>
                            <a:latin typeface="Times New Roman" panose="02020603050405020304" pitchFamily="18" charset="0"/>
                          </a:endParaRPr>
                        </a:p>
                      </a:txBody>
                      <a:tcPr marL="49447" marR="49447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CE15.1 (</a:t>
                          </a:r>
                          <a:r>
                            <a:rPr lang="en-US" altLang="zh-TW" sz="1600" dirty="0">
                              <a:effectLst/>
                            </a:rPr>
                            <a:t>JVET-K0411</a:t>
                          </a:r>
                          <a:r>
                            <a:rPr lang="en-US" sz="1600" dirty="0">
                              <a:effectLst/>
                            </a:rPr>
                            <a:t>)</a:t>
                          </a:r>
                          <a:endParaRPr lang="zh-TW" sz="1600" dirty="0">
                            <a:effectLst/>
                            <a:latin typeface="新細明體" panose="02020500000000000000" pitchFamily="18" charset="-120"/>
                            <a:ea typeface="新細明體" panose="02020500000000000000" pitchFamily="18" charset="-120"/>
                            <a:cs typeface="新細明體" panose="02020500000000000000" pitchFamily="18" charset="-120"/>
                          </a:endParaRPr>
                        </a:p>
                      </a:txBody>
                      <a:tcPr marL="49447" marR="49447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CE15.2 (HEVC SCC)</a:t>
                          </a:r>
                          <a:endParaRPr lang="zh-TW" sz="1600" dirty="0">
                            <a:effectLst/>
                            <a:latin typeface="新細明體" panose="02020500000000000000" pitchFamily="18" charset="-120"/>
                            <a:ea typeface="新細明體" panose="02020500000000000000" pitchFamily="18" charset="-120"/>
                            <a:cs typeface="新細明體" panose="02020500000000000000" pitchFamily="18" charset="-120"/>
                          </a:endParaRPr>
                        </a:p>
                      </a:txBody>
                      <a:tcPr marL="49447" marR="49447" marT="0" marB="0"/>
                    </a:tc>
                    <a:extLst>
                      <a:ext uri="{0D108BD9-81ED-4DB2-BD59-A6C34878D82A}">
                        <a16:rowId xmlns:a16="http://schemas.microsoft.com/office/drawing/2014/main" val="933466932"/>
                      </a:ext>
                    </a:extLst>
                  </a:tr>
                  <a:tr h="2194560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</a:rPr>
                            <a:t>Index map coding</a:t>
                          </a:r>
                          <a:endParaRPr lang="zh-TW" sz="1600" dirty="0">
                            <a:effectLst/>
                            <a:latin typeface="新細明體" panose="02020500000000000000" pitchFamily="18" charset="-120"/>
                            <a:ea typeface="新細明體" panose="02020500000000000000" pitchFamily="18" charset="-120"/>
                            <a:cs typeface="新細明體" panose="02020500000000000000" pitchFamily="18" charset="-120"/>
                          </a:endParaRPr>
                        </a:p>
                      </a:txBody>
                      <a:tcPr marL="49447" marR="49447" marT="0" marB="0"/>
                    </a:tc>
                    <a:tc>
                      <a:txBody>
                        <a:bodyPr/>
                        <a:lstStyle/>
                        <a:p>
                          <a:pPr marL="342900" lvl="0" indent="-342900" algn="l"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en-US" sz="1600" b="0" dirty="0">
                              <a:effectLst/>
                            </a:rPr>
                            <a:t>Raster scan</a:t>
                          </a:r>
                          <a:endParaRPr lang="zh-TW" sz="1600" b="0" dirty="0">
                            <a:effectLst/>
                          </a:endParaRPr>
                        </a:p>
                        <a:p>
                          <a:pPr marL="342900" lvl="0" indent="-342900" algn="l"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en-US" sz="1600" b="0" dirty="0">
                              <a:effectLst/>
                            </a:rPr>
                            <a:t>Palette Index is signaled (TBC)</a:t>
                          </a:r>
                          <a:endParaRPr lang="zh-TW" sz="1600" b="0" dirty="0">
                            <a:effectLst/>
                          </a:endParaRPr>
                        </a:p>
                        <a:p>
                          <a:pPr marL="342900" lvl="0" indent="-342900" algn="l"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en-US" sz="1600" b="0" dirty="0">
                              <a:effectLst/>
                            </a:rPr>
                            <a:t>PLT index(bypass), run type(CABAC), run length(CABAC), and escape sample (bypass) are coded in interleaved manner</a:t>
                          </a:r>
                          <a:endParaRPr lang="zh-TW" sz="1600" b="0" dirty="0">
                            <a:effectLst/>
                          </a:endParaRPr>
                        </a:p>
                        <a:p>
                          <a:pPr marL="342900" lvl="0" indent="-342900" algn="l"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en-US" sz="1600" b="0" dirty="0">
                              <a:effectLst/>
                            </a:rPr>
                            <a:t>Escape sample: encode Y/ </a:t>
                          </a:r>
                          <a:r>
                            <a:rPr lang="en-US" sz="1600" b="0" dirty="0" err="1">
                              <a:effectLst/>
                            </a:rPr>
                            <a:t>Cb</a:t>
                          </a:r>
                          <a:r>
                            <a:rPr lang="en-US" sz="1600" b="0" dirty="0">
                              <a:effectLst/>
                            </a:rPr>
                            <a:t> / Cr  together for each escape sample</a:t>
                          </a:r>
                          <a:endParaRPr lang="zh-TW" sz="1600" b="0" dirty="0">
                            <a:effectLst/>
                            <a:latin typeface="新細明體" panose="02020500000000000000" pitchFamily="18" charset="-120"/>
                            <a:ea typeface="新細明體" panose="02020500000000000000" pitchFamily="18" charset="-120"/>
                            <a:cs typeface="新細明體" panose="02020500000000000000" pitchFamily="18" charset="-120"/>
                          </a:endParaRPr>
                        </a:p>
                      </a:txBody>
                      <a:tcPr marL="0" marR="0" marT="0" marB="0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49447" marR="49447" marT="0" marB="0">
                        <a:blipFill>
                          <a:blip r:embed="rId2"/>
                          <a:stretch>
                            <a:fillRect l="-120976" t="-13793" r="-244" b="-821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26641008"/>
                      </a:ext>
                    </a:extLst>
                  </a:tr>
                  <a:tr h="1706880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</a:rPr>
                            <a:t>Syntax inference</a:t>
                          </a:r>
                          <a:endParaRPr lang="zh-TW" sz="1600">
                            <a:effectLst/>
                            <a:latin typeface="新細明體" panose="02020500000000000000" pitchFamily="18" charset="-120"/>
                            <a:ea typeface="新細明體" panose="02020500000000000000" pitchFamily="18" charset="-120"/>
                            <a:cs typeface="新細明體" panose="02020500000000000000" pitchFamily="18" charset="-120"/>
                          </a:endParaRPr>
                        </a:p>
                      </a:txBody>
                      <a:tcPr marL="49447" marR="49447" marT="0" marB="0"/>
                    </a:tc>
                    <a:tc>
                      <a:txBody>
                        <a:bodyPr/>
                        <a:lstStyle/>
                        <a:p>
                          <a:pPr marL="342900" lvl="0" indent="-342900" algn="l"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en-US" sz="1600" b="0" dirty="0">
                              <a:effectLst/>
                            </a:rPr>
                            <a:t>Signal palette info regardless of palette table size</a:t>
                          </a:r>
                          <a:endParaRPr lang="zh-TW" sz="1600" b="0" dirty="0">
                            <a:effectLst/>
                            <a:latin typeface="新細明體" panose="02020500000000000000" pitchFamily="18" charset="-120"/>
                            <a:ea typeface="新細明體" panose="02020500000000000000" pitchFamily="18" charset="-120"/>
                            <a:cs typeface="新細明體" panose="02020500000000000000" pitchFamily="18" charset="-120"/>
                          </a:endParaRPr>
                        </a:p>
                      </a:txBody>
                      <a:tcPr marL="49447" marR="49447" marT="0" marB="0"/>
                    </a:tc>
                    <a:tc>
                      <a:txBody>
                        <a:bodyPr/>
                        <a:lstStyle/>
                        <a:p>
                          <a:pPr marL="342900" lvl="0" indent="-342900" algn="l"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en-US" sz="1600" b="0" dirty="0">
                              <a:effectLst/>
                            </a:rPr>
                            <a:t>If palette table size &lt;= 1: </a:t>
                          </a:r>
                          <a:br>
                            <a:rPr lang="en-US" sz="1600" b="0" dirty="0">
                              <a:effectLst/>
                            </a:rPr>
                          </a:br>
                          <a:r>
                            <a:rPr lang="en-US" sz="1600" b="0" dirty="0">
                              <a:effectLst/>
                            </a:rPr>
                            <a:t>PLT index = 0</a:t>
                          </a:r>
                          <a:br>
                            <a:rPr lang="en-US" sz="1600" b="0" dirty="0">
                              <a:effectLst/>
                            </a:rPr>
                          </a:br>
                          <a:r>
                            <a:rPr lang="en-US" sz="1600" b="0" dirty="0">
                              <a:effectLst/>
                            </a:rPr>
                            <a:t>run type = INDEX</a:t>
                          </a:r>
                          <a:br>
                            <a:rPr lang="en-US" sz="1600" b="0" dirty="0">
                              <a:effectLst/>
                            </a:rPr>
                          </a:br>
                          <a:r>
                            <a:rPr lang="en-US" sz="1600" b="0" dirty="0">
                              <a:effectLst/>
                            </a:rPr>
                            <a:t>scanning: horizontal</a:t>
                          </a:r>
                          <a:br>
                            <a:rPr lang="en-US" sz="1600" b="0" dirty="0">
                              <a:effectLst/>
                            </a:rPr>
                          </a:br>
                          <a:r>
                            <a:rPr lang="en-US" sz="1600" b="0" dirty="0">
                              <a:effectLst/>
                            </a:rPr>
                            <a:t>run length = number of pixels in the CU</a:t>
                          </a:r>
                          <a:br>
                            <a:rPr lang="en-US" sz="1600" b="0" dirty="0">
                              <a:effectLst/>
                            </a:rPr>
                          </a:br>
                          <a:r>
                            <a:rPr lang="en-US" sz="1600" b="0" dirty="0">
                              <a:effectLst/>
                            </a:rPr>
                            <a:t>if palette table size &gt; 1: </a:t>
                          </a:r>
                          <a:br>
                            <a:rPr lang="en-US" sz="1600" b="0" dirty="0">
                              <a:effectLst/>
                            </a:rPr>
                          </a:br>
                          <a:r>
                            <a:rPr lang="en-US" sz="1600" b="0" dirty="0">
                              <a:effectLst/>
                            </a:rPr>
                            <a:t>signaling palette info</a:t>
                          </a:r>
                          <a:endParaRPr lang="zh-TW" sz="1600" b="0" dirty="0">
                            <a:effectLst/>
                            <a:latin typeface="新細明體" panose="02020500000000000000" pitchFamily="18" charset="-120"/>
                            <a:ea typeface="新細明體" panose="02020500000000000000" pitchFamily="18" charset="-120"/>
                            <a:cs typeface="新細明體" panose="02020500000000000000" pitchFamily="18" charset="-120"/>
                          </a:endParaRPr>
                        </a:p>
                      </a:txBody>
                      <a:tcPr marL="49447" marR="49447" marT="0" marB="0"/>
                    </a:tc>
                    <a:extLst>
                      <a:ext uri="{0D108BD9-81ED-4DB2-BD59-A6C34878D82A}">
                        <a16:rowId xmlns:a16="http://schemas.microsoft.com/office/drawing/2014/main" val="55265831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76683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52A546D-A012-8440-A57B-3202AD5FB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Summary of CE15.1 and CE15.2 Tests (1/2)</a:t>
            </a:r>
            <a:endParaRPr kumimoji="1" lang="zh-TW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E67FBBA-767C-6241-A192-838F8497E643}"/>
              </a:ext>
            </a:extLst>
          </p:cNvPr>
          <p:cNvSpPr/>
          <p:nvPr/>
        </p:nvSpPr>
        <p:spPr>
          <a:xfrm>
            <a:off x="838200" y="1459855"/>
            <a:ext cx="106333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400" dirty="0"/>
              <a:t>On top of BMS-2.0.1 with VTM </a:t>
            </a:r>
            <a:r>
              <a:rPr lang="en-US" altLang="zh-TW" sz="2400" dirty="0" err="1"/>
              <a:t>cfg</a:t>
            </a:r>
            <a:r>
              <a:rPr lang="en-US" altLang="zh-TW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400" dirty="0"/>
              <a:t>The proponents also provided </a:t>
            </a:r>
            <a:r>
              <a:rPr lang="en-US" altLang="zh-TW" sz="2400" b="1" u="sng" dirty="0"/>
              <a:t>an encoding-only speed-up</a:t>
            </a:r>
            <a:r>
              <a:rPr lang="en-US" altLang="zh-TW" sz="2400" dirty="0"/>
              <a:t>, denoted as “15.1*” and “15.2*. (updated roughly </a:t>
            </a:r>
            <a:r>
              <a:rPr lang="en-US" altLang="zh-TW" sz="2400" b="1" u="sng" dirty="0"/>
              <a:t>12 hours after the CE deadline</a:t>
            </a:r>
            <a:r>
              <a:rPr lang="en-US" altLang="zh-TW" sz="2400" dirty="0"/>
              <a:t> (PST).)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45A639A-341F-3C4F-AEA7-693946DDF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327" y="2690416"/>
            <a:ext cx="5578348" cy="409549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6E71BF54-AA29-4748-B555-5F6DA9A7B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2675" y="2690416"/>
            <a:ext cx="4766310" cy="409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421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52A546D-A012-8440-A57B-3202AD5FB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Summary of CE15.1 and CE15.2 Tests (2/2)</a:t>
            </a:r>
            <a:endParaRPr kumimoji="1"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75E65C40-BABA-614C-A57B-5A52384BC4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327275"/>
            <a:ext cx="5578348" cy="406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461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52C0828-BE19-E64A-86FA-36AF56E10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Summary of CE15.1 and CE15.2 Tests with CPR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0C4B4F-977A-4B49-B802-C20EE37DB5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On Sep. 11, because BMS-2.1 was not available, it was agreed that</a:t>
            </a:r>
          </a:p>
          <a:p>
            <a:pPr lvl="1"/>
            <a:r>
              <a:rPr lang="en-US" altLang="zh-TW" sz="2800" dirty="0"/>
              <a:t>CE code base was changed to BMS2.0.1.</a:t>
            </a:r>
          </a:p>
          <a:p>
            <a:pPr lvl="1"/>
            <a:r>
              <a:rPr lang="en-US" altLang="zh-TW" sz="2800" dirty="0"/>
              <a:t>the CE tests between palette and CPR is optional but encouraged.</a:t>
            </a:r>
          </a:p>
          <a:p>
            <a:r>
              <a:rPr lang="en-US" altLang="zh-TW" dirty="0"/>
              <a:t>On Oct. 3, the proponent provided the optional test results between palette and CPR on top of BMS-2.1 using VTM </a:t>
            </a:r>
            <a:r>
              <a:rPr lang="en-US" altLang="zh-TW" dirty="0" err="1"/>
              <a:t>cfg</a:t>
            </a:r>
            <a:r>
              <a:rPr lang="en-US" altLang="zh-TW" dirty="0"/>
              <a:t> and turning on “CE8.3 with current CTU restriction”.</a:t>
            </a:r>
          </a:p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46665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52C0828-BE19-E64A-86FA-36AF56E10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Summary of CE15.2 Tests with CPR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0C4B4F-977A-4B49-B802-C20EE37DB5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On top of BMS-2.1 with VTM </a:t>
            </a:r>
            <a:r>
              <a:rPr lang="en-US" altLang="zh-TW" dirty="0" err="1"/>
              <a:t>cfg</a:t>
            </a:r>
            <a:r>
              <a:rPr lang="en-US" altLang="zh-TW" dirty="0"/>
              <a:t> with “CE8.3 with current CTU restriction”</a:t>
            </a:r>
          </a:p>
          <a:p>
            <a:endParaRPr kumimoji="1"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796193A5-9EEF-6F47-85FD-88219E4F80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3219450"/>
            <a:ext cx="11201400" cy="245364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4685138-7F1C-814A-BDB2-5B2F1857B1B9}"/>
              </a:ext>
            </a:extLst>
          </p:cNvPr>
          <p:cNvSpPr/>
          <p:nvPr/>
        </p:nvSpPr>
        <p:spPr>
          <a:xfrm>
            <a:off x="3843338" y="4886324"/>
            <a:ext cx="775554" cy="786765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E8F7A21-245D-864D-8154-E153C70F22D6}"/>
              </a:ext>
            </a:extLst>
          </p:cNvPr>
          <p:cNvSpPr/>
          <p:nvPr/>
        </p:nvSpPr>
        <p:spPr>
          <a:xfrm>
            <a:off x="7810501" y="4850762"/>
            <a:ext cx="775554" cy="786765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868187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52C0828-BE19-E64A-86FA-36AF56E10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Summary of CE15.1 Tests with CPR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0C4B4F-977A-4B49-B802-C20EE37DB5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On top of BMS-2.1 with VTM </a:t>
            </a:r>
            <a:r>
              <a:rPr lang="en-US" altLang="zh-TW" dirty="0" err="1"/>
              <a:t>cfg</a:t>
            </a:r>
            <a:r>
              <a:rPr lang="en-US" altLang="zh-TW" dirty="0"/>
              <a:t> with “CE8.3 with current CTU restriction”</a:t>
            </a:r>
          </a:p>
          <a:p>
            <a:endParaRPr kumimoji="1"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07BEF63D-E918-2C45-B1C6-6378246F8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291" y="3019669"/>
            <a:ext cx="11201400" cy="248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710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78C751C5-B5F0-D84F-B49E-16F15F007E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835951"/>
              </p:ext>
            </p:extLst>
          </p:nvPr>
        </p:nvGraphicFramePr>
        <p:xfrm>
          <a:off x="100013" y="696912"/>
          <a:ext cx="11858627" cy="5486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79266">
                  <a:extLst>
                    <a:ext uri="{9D8B030D-6E8A-4147-A177-3AD203B41FA5}">
                      <a16:colId xmlns:a16="http://schemas.microsoft.com/office/drawing/2014/main" val="3714963054"/>
                    </a:ext>
                  </a:extLst>
                </a:gridCol>
                <a:gridCol w="1451224">
                  <a:extLst>
                    <a:ext uri="{9D8B030D-6E8A-4147-A177-3AD203B41FA5}">
                      <a16:colId xmlns:a16="http://schemas.microsoft.com/office/drawing/2014/main" val="3335420404"/>
                    </a:ext>
                  </a:extLst>
                </a:gridCol>
                <a:gridCol w="1119841">
                  <a:extLst>
                    <a:ext uri="{9D8B030D-6E8A-4147-A177-3AD203B41FA5}">
                      <a16:colId xmlns:a16="http://schemas.microsoft.com/office/drawing/2014/main" val="391052420"/>
                    </a:ext>
                  </a:extLst>
                </a:gridCol>
                <a:gridCol w="1780061">
                  <a:extLst>
                    <a:ext uri="{9D8B030D-6E8A-4147-A177-3AD203B41FA5}">
                      <a16:colId xmlns:a16="http://schemas.microsoft.com/office/drawing/2014/main" val="2995438915"/>
                    </a:ext>
                  </a:extLst>
                </a:gridCol>
                <a:gridCol w="1705155">
                  <a:extLst>
                    <a:ext uri="{9D8B030D-6E8A-4147-A177-3AD203B41FA5}">
                      <a16:colId xmlns:a16="http://schemas.microsoft.com/office/drawing/2014/main" val="4029550522"/>
                    </a:ext>
                  </a:extLst>
                </a:gridCol>
                <a:gridCol w="1466460">
                  <a:extLst>
                    <a:ext uri="{9D8B030D-6E8A-4147-A177-3AD203B41FA5}">
                      <a16:colId xmlns:a16="http://schemas.microsoft.com/office/drawing/2014/main" val="2167379382"/>
                    </a:ext>
                  </a:extLst>
                </a:gridCol>
                <a:gridCol w="1105873">
                  <a:extLst>
                    <a:ext uri="{9D8B030D-6E8A-4147-A177-3AD203B41FA5}">
                      <a16:colId xmlns:a16="http://schemas.microsoft.com/office/drawing/2014/main" val="912122748"/>
                    </a:ext>
                  </a:extLst>
                </a:gridCol>
                <a:gridCol w="1105873">
                  <a:extLst>
                    <a:ext uri="{9D8B030D-6E8A-4147-A177-3AD203B41FA5}">
                      <a16:colId xmlns:a16="http://schemas.microsoft.com/office/drawing/2014/main" val="1471621239"/>
                    </a:ext>
                  </a:extLst>
                </a:gridCol>
                <a:gridCol w="1444874">
                  <a:extLst>
                    <a:ext uri="{9D8B030D-6E8A-4147-A177-3AD203B41FA5}">
                      <a16:colId xmlns:a16="http://schemas.microsoft.com/office/drawing/2014/main" val="3959265007"/>
                    </a:ext>
                  </a:extLst>
                </a:gridCol>
              </a:tblGrid>
              <a:tr h="6158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#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Tester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Cross-checker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Software review/studied? (Y/N)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Any significant inconsistencies between the description and the provided software?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Results available (Full/Partial)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Resutls matched? (Y/N)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Runtime behavior matched? (Y/N)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Additional comments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extLst>
                  <a:ext uri="{0D108BD9-81ED-4DB2-BD59-A6C34878D82A}">
                    <a16:rowId xmlns:a16="http://schemas.microsoft.com/office/drawing/2014/main" val="1431750023"/>
                  </a:ext>
                </a:extLst>
              </a:tr>
              <a:tr h="5388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15.1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Yu-Chen Sun (Alibaba)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Yung-Hsuan Chao (Qualcomm)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J. Ye (Tencent)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Full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200">
                          <a:effectLst/>
                        </a:rPr>
                        <a:t>　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extLst>
                  <a:ext uri="{0D108BD9-81ED-4DB2-BD59-A6C34878D82A}">
                    <a16:rowId xmlns:a16="http://schemas.microsoft.com/office/drawing/2014/main" val="166731159"/>
                  </a:ext>
                </a:extLst>
              </a:tr>
              <a:tr h="5388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15.1*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Yu-Chen Sun (Alibaba)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Yung-Hsuan Chao (Qualcomm)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J. Ye (Tencent)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Full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200">
                          <a:effectLst/>
                        </a:rPr>
                        <a:t>　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extLst>
                  <a:ext uri="{0D108BD9-81ED-4DB2-BD59-A6C34878D82A}">
                    <a16:rowId xmlns:a16="http://schemas.microsoft.com/office/drawing/2014/main" val="2584179838"/>
                  </a:ext>
                </a:extLst>
              </a:tr>
              <a:tr h="16935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15.2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Yung-</a:t>
                      </a:r>
                      <a:r>
                        <a:rPr lang="en-US" sz="1200" dirty="0" err="1">
                          <a:effectLst/>
                        </a:rPr>
                        <a:t>Hsuan</a:t>
                      </a:r>
                      <a:r>
                        <a:rPr lang="en-US" sz="1200" dirty="0">
                          <a:effectLst/>
                        </a:rPr>
                        <a:t> Chao (Qualcomm)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Yu-Chen Sun (Alibaba)</a:t>
                      </a:r>
                      <a:endParaRPr lang="zh-TW" sz="1200" dirty="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Jianqing Zhu (Fujitsu)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Partial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>
                          <a:effectLst/>
                        </a:rPr>
                        <a:t>　</a:t>
                      </a:r>
                      <a:r>
                        <a:rPr lang="en-US" sz="1200">
                          <a:effectLst/>
                        </a:rPr>
                        <a:t>Y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CE15.2 uses 2 separate palette coding for Luma and chroma components, i.e. 2 palette tables and 2 index maps while HEVC SCC use 1 palette table and 1 index map for a CU (including luma and chroma).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extLst>
                  <a:ext uri="{0D108BD9-81ED-4DB2-BD59-A6C34878D82A}">
                    <a16:rowId xmlns:a16="http://schemas.microsoft.com/office/drawing/2014/main" val="1007097239"/>
                  </a:ext>
                </a:extLst>
              </a:tr>
              <a:tr h="5388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15.2*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Yung-Hsuan Chao (Qualcomm)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Yu-Chen Sun (Alibaba)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Jianqing Zhu (Fujitsu)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Partial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r>
                        <a:rPr lang="zh-TW" sz="1200">
                          <a:effectLst/>
                        </a:rPr>
                        <a:t>　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Same paltette coding as CE15.2 except encoder change.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extLst>
                  <a:ext uri="{0D108BD9-81ED-4DB2-BD59-A6C34878D82A}">
                    <a16:rowId xmlns:a16="http://schemas.microsoft.com/office/drawing/2014/main" val="4145720761"/>
                  </a:ext>
                </a:extLst>
              </a:tr>
              <a:tr h="5388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15.2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Yung-Hsuan Chao (Qualcomm)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Yu-Chen Sun (Alibaba)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Yi-Wen Chen (Kwai)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</a:t>
                      </a:r>
                      <a:r>
                        <a:rPr lang="zh-TW" sz="1200">
                          <a:effectLst/>
                        </a:rPr>
                        <a:t>　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Partial</a:t>
                      </a:r>
                      <a:r>
                        <a:rPr lang="zh-TW" sz="1200">
                          <a:effectLst/>
                        </a:rPr>
                        <a:t>　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r>
                        <a:rPr lang="zh-TW" sz="1200">
                          <a:effectLst/>
                        </a:rPr>
                        <a:t>　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 (Crosscheck run time may be not reliable)</a:t>
                      </a:r>
                      <a:r>
                        <a:rPr lang="zh-TW" sz="1200">
                          <a:effectLst/>
                        </a:rPr>
                        <a:t>　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200">
                          <a:effectLst/>
                        </a:rPr>
                        <a:t>　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extLst>
                  <a:ext uri="{0D108BD9-81ED-4DB2-BD59-A6C34878D82A}">
                    <a16:rowId xmlns:a16="http://schemas.microsoft.com/office/drawing/2014/main" val="2435161854"/>
                  </a:ext>
                </a:extLst>
              </a:tr>
              <a:tr h="5388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15.2*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Yung-Hsuan Chao (Qualcomm)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Yu-Chen Sun (Alibaba)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Yi-Wen Chen (Kwai)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</a:t>
                      </a:r>
                      <a:r>
                        <a:rPr lang="zh-TW" sz="1200">
                          <a:effectLst/>
                        </a:rPr>
                        <a:t>　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Partial</a:t>
                      </a:r>
                      <a:r>
                        <a:rPr lang="zh-TW" sz="1200">
                          <a:effectLst/>
                        </a:rPr>
                        <a:t>　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r>
                        <a:rPr lang="zh-TW" sz="1200">
                          <a:effectLst/>
                        </a:rPr>
                        <a:t>　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N(Crosscheck run time may be not reliable)</a:t>
                      </a:r>
                      <a:endParaRPr lang="zh-TW" sz="120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200" dirty="0">
                          <a:effectLst/>
                        </a:rPr>
                        <a:t>　</a:t>
                      </a:r>
                      <a:endParaRPr lang="zh-TW" sz="1200" dirty="0"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  <a:cs typeface="新細明體" panose="02020500000000000000" pitchFamily="18" charset="-120"/>
                      </a:endParaRPr>
                    </a:p>
                  </a:txBody>
                  <a:tcPr marL="7100" marR="7100" marT="0" marB="0"/>
                </a:tc>
                <a:extLst>
                  <a:ext uri="{0D108BD9-81ED-4DB2-BD59-A6C34878D82A}">
                    <a16:rowId xmlns:a16="http://schemas.microsoft.com/office/drawing/2014/main" val="38232508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4635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2857</TotalTime>
  <Words>934</Words>
  <Application>Microsoft Macintosh PowerPoint</Application>
  <PresentationFormat>寬螢幕</PresentationFormat>
  <Paragraphs>186</Paragraphs>
  <Slides>15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24" baseType="lpstr">
      <vt:lpstr>新細明體</vt:lpstr>
      <vt:lpstr>Malgun Gothic</vt:lpstr>
      <vt:lpstr>Arial</vt:lpstr>
      <vt:lpstr>Calibri</vt:lpstr>
      <vt:lpstr>Calibri Light</vt:lpstr>
      <vt:lpstr>Cambria Math</vt:lpstr>
      <vt:lpstr>Times</vt:lpstr>
      <vt:lpstr>Times New Roman</vt:lpstr>
      <vt:lpstr>Office 佈景主題</vt:lpstr>
      <vt:lpstr>CE15: Summary Report of Core Experiment 15 on Palette Mode</vt:lpstr>
      <vt:lpstr>Summary of CE15.1 and CE15.2 Tests</vt:lpstr>
      <vt:lpstr>Difference between CE15.1 and CE15.2</vt:lpstr>
      <vt:lpstr>Summary of CE15.1 and CE15.2 Tests (1/2)</vt:lpstr>
      <vt:lpstr>Summary of CE15.1 and CE15.2 Tests (2/2)</vt:lpstr>
      <vt:lpstr>Summary of CE15.1 and CE15.2 Tests with CPR</vt:lpstr>
      <vt:lpstr>Summary of CE15.2 Tests with CPR</vt:lpstr>
      <vt:lpstr>Summary of CE15.1 Tests with CPR</vt:lpstr>
      <vt:lpstr>PowerPoint 簡報</vt:lpstr>
      <vt:lpstr>Thank you</vt:lpstr>
      <vt:lpstr>PowerPoint 簡報</vt:lpstr>
      <vt:lpstr>PowerPoint 簡報</vt:lpstr>
      <vt:lpstr>CTX bins</vt:lpstr>
      <vt:lpstr>Syntax of CE Tests</vt:lpstr>
      <vt:lpstr>Alternative Syntax of CE Tests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CE15: Summary report of Core Experiment on palette mode</dc:title>
  <dc:creator>Microsoft Office 使用者</dc:creator>
  <cp:lastModifiedBy>Microsoft Office 使用者</cp:lastModifiedBy>
  <cp:revision>70</cp:revision>
  <dcterms:created xsi:type="dcterms:W3CDTF">2018-10-01T08:59:42Z</dcterms:created>
  <dcterms:modified xsi:type="dcterms:W3CDTF">2018-10-06T05:27:25Z</dcterms:modified>
</cp:coreProperties>
</file>