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76" r:id="rId5"/>
    <p:sldId id="274" r:id="rId6"/>
    <p:sldId id="266" r:id="rId7"/>
    <p:sldId id="267" r:id="rId8"/>
    <p:sldId id="270" r:id="rId9"/>
    <p:sldId id="272" r:id="rId10"/>
    <p:sldId id="273" r:id="rId11"/>
    <p:sldId id="280" r:id="rId12"/>
    <p:sldId id="277" r:id="rId13"/>
    <p:sldId id="27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EFCE"/>
    <a:srgbClr val="CCFFCC"/>
    <a:srgbClr val="000000"/>
    <a:srgbClr val="FFC7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369D6-C02C-45B1-8C94-5EEE89EE3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0B8B7C-0E87-4EA8-91C8-09499E5CDF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08CD3-A4DF-48AA-BA43-60AC643F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B1ACC-F552-44C4-972F-D5C62D401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D3CB2-F10C-43AC-9454-8CACD9171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622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EC138-5BB7-4731-8DF5-971249676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2BDEE7-08E2-4C0F-BA94-38E5731587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C1452-5D4F-47B6-AFBA-F973670A7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FCD25-B851-4BA9-BD59-FA3858703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C4170-FD7A-43AC-A9EB-EC6012800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98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D38499-467E-4E41-A7B5-69DF70E727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167ED-CF4E-4707-B7BC-F4C62C0B21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BDD1D-3C91-458D-AD3F-A524B4B12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637F1-8439-404C-B760-180CB02C5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9FF72-B136-46C1-8EF2-29CEB0436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09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C5F95-A3A3-4486-9302-2BE8A360A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CF263B-D76E-49C7-9EA0-DC1BC3B70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B344D6-10BD-48BC-A70D-33E28967F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E8E07-91AD-49A6-8C24-3F0133225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70155-30E6-4D36-8852-F908AA9A8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441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E1F40-66F0-418F-AD3E-0562D2F05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E61D1D-8E9C-47EB-8A6C-52C77C4AA9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48C4B-4FCA-405B-ADD9-71733FC1F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690976-2DC4-4C67-9738-F8424AE46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AEF67-8219-4A7D-B9EE-71F22D623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949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C5DE6-CA0D-489F-B36A-98F9FB335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8C22E-7384-4F71-AD29-3351F05AC7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FE5DCF-95AB-4DA4-ACC4-AAF0BB50C8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32FFC3-2DB9-48F7-95D6-EB5A0D478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BCEB3D-45F1-41B7-8499-BF454A769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12BAE0-F30E-4FBC-89D3-17B74F6BA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217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ACB36-4892-4A08-8E93-EB9156862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6101A-76FF-4EC2-8EFA-B06E6201C8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6858F-4C8A-42A1-BD55-8CA5A754E2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B67DFA-F801-4C53-B229-EC931EC3BC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D1F8D8-F74A-4172-8120-91E9BA94DA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A65620-4B43-48DF-9581-FDFFBC06F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A93475-CAAC-45EA-AC25-BAE2EDB83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932C2F-848B-45C7-8D97-4A5FC5BFC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8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B2EE5-4306-44E6-930B-3A827AF0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881E4E-2184-47D1-9371-72A45A52A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413207-A3F9-4306-B8BE-FAEDBCBDF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A6C619-91EF-4155-84E7-1769792F4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029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B77660-6AD7-4F6E-9241-37D3C3051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D5F896-B46B-4A8B-9EEC-04B5F300D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1D3438-7F8E-46B4-BFAD-A96825A9B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42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4F462-0DEB-4786-ABD3-1B0DBB916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7F7EE-E090-4CF5-82EA-4654A6571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789B33-6D3F-4D16-B4C2-6CF1AB4998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0CAA6F-2DEA-4AC8-A705-10B388F5C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D0A5F5-515E-4B99-BAD1-B838011F1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4E096A-B4DC-4B29-BE10-4328EC145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39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19B13-AC31-481D-8E15-372FF2796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B2341F-0C84-4CDD-83EE-912848CA7A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ADC3E6-6BAA-4DF0-A7BB-ADAD3442C1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4AB316-5270-4BC8-A321-5B564E021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FA5-491F-455A-8631-7C5B5E866D61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F5909C-02B0-47C4-8A9D-BB5A409A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A94F81-29B2-4E04-A686-0DFAD7125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6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5D5CB1-BECA-4F6C-B580-EBE9BCA54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BB916-D18D-4448-A00B-C780000BA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860436-0F7B-4922-9716-89AC12DB60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88FA5-491F-455A-8631-7C5B5E866D61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28AFA-04EB-470D-BB43-78B64B7617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D3DC7-3651-4B03-A453-3A3413C32E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4D3CF-1A43-4543-8497-A96706A47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837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25474-5C93-47EC-B1EB-A232AD6AE4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JVET-L0032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BABCFF-667A-469C-8AED-4A28737127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CE12: Summary report on </a:t>
            </a:r>
            <a:r>
              <a:rPr lang="en-CA" sz="3200" b="1" dirty="0"/>
              <a:t>mapping functions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90783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1BA8A3E-8D9F-478E-8A57-379916A977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9292458"/>
              </p:ext>
            </p:extLst>
          </p:nvPr>
        </p:nvGraphicFramePr>
        <p:xfrm>
          <a:off x="838201" y="685972"/>
          <a:ext cx="10515597" cy="4754880"/>
        </p:xfrm>
        <a:graphic>
          <a:graphicData uri="http://schemas.openxmlformats.org/drawingml/2006/table">
            <a:tbl>
              <a:tblPr firstRow="1" firstCol="1" bandRow="1"/>
              <a:tblGrid>
                <a:gridCol w="1164754">
                  <a:extLst>
                    <a:ext uri="{9D8B030D-6E8A-4147-A177-3AD203B41FA5}">
                      <a16:colId xmlns:a16="http://schemas.microsoft.com/office/drawing/2014/main" val="3179274666"/>
                    </a:ext>
                  </a:extLst>
                </a:gridCol>
                <a:gridCol w="984299">
                  <a:extLst>
                    <a:ext uri="{9D8B030D-6E8A-4147-A177-3AD203B41FA5}">
                      <a16:colId xmlns:a16="http://schemas.microsoft.com/office/drawing/2014/main" val="2543146140"/>
                    </a:ext>
                  </a:extLst>
                </a:gridCol>
                <a:gridCol w="984299">
                  <a:extLst>
                    <a:ext uri="{9D8B030D-6E8A-4147-A177-3AD203B41FA5}">
                      <a16:colId xmlns:a16="http://schemas.microsoft.com/office/drawing/2014/main" val="2594914328"/>
                    </a:ext>
                  </a:extLst>
                </a:gridCol>
                <a:gridCol w="984299">
                  <a:extLst>
                    <a:ext uri="{9D8B030D-6E8A-4147-A177-3AD203B41FA5}">
                      <a16:colId xmlns:a16="http://schemas.microsoft.com/office/drawing/2014/main" val="3413343952"/>
                    </a:ext>
                  </a:extLst>
                </a:gridCol>
                <a:gridCol w="1378019">
                  <a:extLst>
                    <a:ext uri="{9D8B030D-6E8A-4147-A177-3AD203B41FA5}">
                      <a16:colId xmlns:a16="http://schemas.microsoft.com/office/drawing/2014/main" val="3382695346"/>
                    </a:ext>
                  </a:extLst>
                </a:gridCol>
                <a:gridCol w="885869">
                  <a:extLst>
                    <a:ext uri="{9D8B030D-6E8A-4147-A177-3AD203B41FA5}">
                      <a16:colId xmlns:a16="http://schemas.microsoft.com/office/drawing/2014/main" val="3917251883"/>
                    </a:ext>
                  </a:extLst>
                </a:gridCol>
                <a:gridCol w="1673309">
                  <a:extLst>
                    <a:ext uri="{9D8B030D-6E8A-4147-A177-3AD203B41FA5}">
                      <a16:colId xmlns:a16="http://schemas.microsoft.com/office/drawing/2014/main" val="1634981979"/>
                    </a:ext>
                  </a:extLst>
                </a:gridCol>
                <a:gridCol w="1673309">
                  <a:extLst>
                    <a:ext uri="{9D8B030D-6E8A-4147-A177-3AD203B41FA5}">
                      <a16:colId xmlns:a16="http://schemas.microsoft.com/office/drawing/2014/main" val="980963895"/>
                    </a:ext>
                  </a:extLst>
                </a:gridCol>
                <a:gridCol w="787440">
                  <a:extLst>
                    <a:ext uri="{9D8B030D-6E8A-4147-A177-3AD203B41FA5}">
                      <a16:colId xmlns:a16="http://schemas.microsoft.com/office/drawing/2014/main" val="4220912643"/>
                    </a:ext>
                  </a:extLst>
                </a:gridCol>
              </a:tblGrid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Cross-checker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PSNR&amp;BR Match </a:t>
                      </a:r>
                      <a:b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(Y/N)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RunT matched?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(Y/N)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 implemented by cc?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(Y/N)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SW studied?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(Y/N)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significant inconsistencies between the description and the provided software? (Y/N)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Visual assessment Y/N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Y: comments below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tests?</a:t>
                      </a:r>
                      <a:b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(Y/N)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9210604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12-1.1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Dolby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61951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12-1.2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Dolby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48583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12-2.1a1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TCH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2472542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12-2.1a2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TCH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4795225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12-2.1b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TCH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49582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Sharp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89347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12-2.3a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TCH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77796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12-2.3b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TCH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510050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Samsung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12902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QCM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ByteD.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 Y</a:t>
                      </a:r>
                      <a:b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 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425373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nl-NL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12-5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QCM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~Y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339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62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00958-F7B3-4A01-847E-F3258DCAD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Annex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F6F108-9796-45F4-AC14-F5278DBA4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791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4FE2288-7997-4CC3-9968-EAE38F92C16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419" y="1709693"/>
            <a:ext cx="10100930" cy="74642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D24075-BEAF-48B0-B08F-A52DA268F5C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637" y="3611304"/>
            <a:ext cx="8275899" cy="2066482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86226A0-140D-45A6-AC7F-FE721E651D6C}"/>
              </a:ext>
            </a:extLst>
          </p:cNvPr>
          <p:cNvSpPr txBox="1"/>
          <p:nvPr/>
        </p:nvSpPr>
        <p:spPr>
          <a:xfrm>
            <a:off x="416688" y="324091"/>
            <a:ext cx="5753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In-</a:t>
            </a:r>
            <a:r>
              <a:rPr lang="fr-FR" sz="2400" b="1" dirty="0" err="1"/>
              <a:t>loop</a:t>
            </a:r>
            <a:r>
              <a:rPr lang="fr-FR" sz="2400" b="1" dirty="0"/>
              <a:t> </a:t>
            </a:r>
            <a:r>
              <a:rPr lang="fr-FR" sz="2400" b="1" dirty="0" err="1"/>
              <a:t>reshaping</a:t>
            </a:r>
            <a:r>
              <a:rPr lang="fr-FR" sz="2400" b="1" dirty="0"/>
              <a:t> in configuration ILFOPT=3</a:t>
            </a:r>
            <a:endParaRPr lang="en-US" sz="2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02F631-98D4-42EB-931E-003F608BF59B}"/>
              </a:ext>
            </a:extLst>
          </p:cNvPr>
          <p:cNvSpPr txBox="1"/>
          <p:nvPr/>
        </p:nvSpPr>
        <p:spPr>
          <a:xfrm>
            <a:off x="881605" y="3057648"/>
            <a:ext cx="63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inter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2B8D61-98DB-46AA-A217-F5D753791A66}"/>
              </a:ext>
            </a:extLst>
          </p:cNvPr>
          <p:cNvSpPr txBox="1"/>
          <p:nvPr/>
        </p:nvSpPr>
        <p:spPr>
          <a:xfrm>
            <a:off x="871958" y="1207628"/>
            <a:ext cx="63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intra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87055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86226A0-140D-45A6-AC7F-FE721E651D6C}"/>
              </a:ext>
            </a:extLst>
          </p:cNvPr>
          <p:cNvSpPr txBox="1"/>
          <p:nvPr/>
        </p:nvSpPr>
        <p:spPr>
          <a:xfrm>
            <a:off x="416688" y="324091"/>
            <a:ext cx="5753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In-</a:t>
            </a:r>
            <a:r>
              <a:rPr lang="fr-FR" sz="2400" b="1" dirty="0" err="1"/>
              <a:t>loop</a:t>
            </a:r>
            <a:r>
              <a:rPr lang="fr-FR" sz="2400" b="1" dirty="0"/>
              <a:t> </a:t>
            </a:r>
            <a:r>
              <a:rPr lang="fr-FR" sz="2400" b="1" dirty="0" err="1"/>
              <a:t>reshaping</a:t>
            </a:r>
            <a:r>
              <a:rPr lang="fr-FR" sz="2400" b="1" dirty="0"/>
              <a:t> in configuration ILFOPT=0</a:t>
            </a:r>
            <a:endParaRPr lang="en-US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2B8D61-98DB-46AA-A217-F5D753791A66}"/>
              </a:ext>
            </a:extLst>
          </p:cNvPr>
          <p:cNvSpPr txBox="1"/>
          <p:nvPr/>
        </p:nvSpPr>
        <p:spPr>
          <a:xfrm>
            <a:off x="871958" y="1207628"/>
            <a:ext cx="63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Intra</a:t>
            </a:r>
            <a:endParaRPr lang="en-US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B85DF4-17F2-4F46-BA3A-9062A681A37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689" y="1917194"/>
            <a:ext cx="9937892" cy="772841"/>
          </a:xfrm>
          <a:prstGeom prst="rect">
            <a:avLst/>
          </a:prstGeom>
          <a:noFill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4576619-E486-407E-A336-836190B2BB9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637" y="3611304"/>
            <a:ext cx="8275899" cy="2066482"/>
          </a:xfrm>
          <a:prstGeom prst="rect">
            <a:avLst/>
          </a:prstGeom>
          <a:noFill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859E80-604C-421F-8220-27CADBFE953E}"/>
              </a:ext>
            </a:extLst>
          </p:cNvPr>
          <p:cNvSpPr txBox="1"/>
          <p:nvPr/>
        </p:nvSpPr>
        <p:spPr>
          <a:xfrm>
            <a:off x="881605" y="3057648"/>
            <a:ext cx="63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inter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23435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60D5F-D8D8-4B2A-907C-029FAD46C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Considered</a:t>
            </a:r>
            <a:r>
              <a:rPr lang="fr-FR" dirty="0"/>
              <a:t> tests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8D4D35-BB43-4996-973A-CDF69705D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936" y="1430931"/>
            <a:ext cx="10627864" cy="4746032"/>
          </a:xfrm>
        </p:spPr>
        <p:txBody>
          <a:bodyPr>
            <a:normAutofit fontScale="70000" lnSpcReduction="20000"/>
          </a:bodyPr>
          <a:lstStyle/>
          <a:p>
            <a:r>
              <a:rPr lang="en-US" sz="3200" dirty="0"/>
              <a:t>HDR-related</a:t>
            </a:r>
          </a:p>
          <a:p>
            <a:pPr lvl="1"/>
            <a:r>
              <a:rPr lang="en-US" sz="2800" dirty="0"/>
              <a:t>CE12-1: out-of-loop dynamic range adaptation (JVET-K0298/JVET-L0205)</a:t>
            </a:r>
          </a:p>
          <a:p>
            <a:pPr lvl="1"/>
            <a:r>
              <a:rPr lang="en-US" sz="2800" dirty="0"/>
              <a:t>CE12-2: in-loop reshaping for HDR (JVET-K0308/JVET-L0245)</a:t>
            </a:r>
          </a:p>
          <a:p>
            <a:pPr lvl="1"/>
            <a:r>
              <a:rPr lang="en-US" sz="2800" dirty="0"/>
              <a:t>CE12-3: in-loop chroma refinement for HDR (JVET-K0298/JVET-L0206)</a:t>
            </a:r>
          </a:p>
          <a:p>
            <a:endParaRPr lang="en-US" sz="3200" dirty="0"/>
          </a:p>
          <a:p>
            <a:r>
              <a:rPr lang="en-US" sz="3200" dirty="0"/>
              <a:t>SDR-related</a:t>
            </a:r>
          </a:p>
          <a:p>
            <a:pPr lvl="1"/>
            <a:r>
              <a:rPr lang="en-US" sz="2800" dirty="0"/>
              <a:t>CE12-4: in-loop reshaping for SDR (JVET-K0309/JVET-L0246)</a:t>
            </a:r>
          </a:p>
          <a:p>
            <a:pPr lvl="1"/>
            <a:r>
              <a:rPr lang="en-US" sz="2800" dirty="0"/>
              <a:t>CE12-5: in-loop chroma refinement for SDR (JVET-K0468/JVET-L0206)</a:t>
            </a:r>
          </a:p>
          <a:p>
            <a:endParaRPr lang="en-US" sz="3200" dirty="0"/>
          </a:p>
          <a:p>
            <a:r>
              <a:rPr lang="en-US" sz="3200" dirty="0"/>
              <a:t>CE12-related in-loop reshaping</a:t>
            </a:r>
          </a:p>
          <a:p>
            <a:pPr lvl="1"/>
            <a:r>
              <a:rPr lang="en-US" sz="2800" dirty="0"/>
              <a:t>JVET-L0247: CE12-related: Universal low complexity reshaper for SDR and HDR video</a:t>
            </a:r>
          </a:p>
          <a:p>
            <a:pPr lvl="2"/>
            <a:r>
              <a:rPr lang="fr-FR" sz="2400" dirty="0"/>
              <a:t>R</a:t>
            </a:r>
            <a:r>
              <a:rPr lang="en-US" sz="2400" dirty="0" err="1"/>
              <a:t>esults</a:t>
            </a:r>
            <a:r>
              <a:rPr lang="en-US" sz="2400" dirty="0"/>
              <a:t> tested in CE (CE12-2.1a2 / CE12-4)</a:t>
            </a:r>
          </a:p>
          <a:p>
            <a:pPr lvl="2"/>
            <a:endParaRPr lang="en-US" sz="2400" dirty="0"/>
          </a:p>
          <a:p>
            <a:r>
              <a:rPr lang="en-US" sz="3200" dirty="0"/>
              <a:t>CE12-related out-of-loop reshaping</a:t>
            </a:r>
            <a:endParaRPr lang="en-US" sz="2800" dirty="0"/>
          </a:p>
          <a:p>
            <a:pPr lvl="1"/>
            <a:r>
              <a:rPr lang="en-US" sz="2800" dirty="0"/>
              <a:t>JVET-L0490: CE12-related: HDR Coding with Backward Compatibility Options</a:t>
            </a:r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9634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D6F15-D1BB-424B-AC19-C4504BD20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Summary of proposed technologies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E82BD0D9-C9E1-4315-8DBE-E81B52F136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425299"/>
              </p:ext>
            </p:extLst>
          </p:nvPr>
        </p:nvGraphicFramePr>
        <p:xfrm>
          <a:off x="669851" y="1499192"/>
          <a:ext cx="10898372" cy="482717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820">
                  <a:extLst>
                    <a:ext uri="{9D8B030D-6E8A-4147-A177-3AD203B41FA5}">
                      <a16:colId xmlns:a16="http://schemas.microsoft.com/office/drawing/2014/main" val="1351238081"/>
                    </a:ext>
                  </a:extLst>
                </a:gridCol>
                <a:gridCol w="9562552">
                  <a:extLst>
                    <a:ext uri="{9D8B030D-6E8A-4147-A177-3AD203B41FA5}">
                      <a16:colId xmlns:a16="http://schemas.microsoft.com/office/drawing/2014/main" val="2741980742"/>
                    </a:ext>
                  </a:extLst>
                </a:gridCol>
              </a:tblGrid>
              <a:tr h="35909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</a:rPr>
                        <a:t>Acronym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</a:rPr>
                        <a:t>Description  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99519"/>
                  </a:ext>
                </a:extLst>
              </a:tr>
              <a:tr h="35909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DRA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Out-of-loop mapping : DRA (luma) and Cross-Component-DRA (chroma)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4088519363"/>
                  </a:ext>
                </a:extLst>
              </a:tr>
              <a:tr h="35909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ILM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In-loop mapping : luma reshaping and TU-level luma-based chroma residue scaling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2833638981"/>
                  </a:ext>
                </a:extLst>
              </a:tr>
              <a:tr h="35909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K0298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Mapping curve from K0298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173631525"/>
                  </a:ext>
                </a:extLst>
              </a:tr>
              <a:tr h="35909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K0308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Mapping curve from K0308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3995454683"/>
                  </a:ext>
                </a:extLst>
              </a:tr>
              <a:tr h="65386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ILFOPT0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Intra: LF applied in original domain, after applying the inverse reshaping</a:t>
                      </a:r>
                      <a:endParaRPr lang="en-US" sz="1800" dirty="0">
                        <a:effectLst/>
                      </a:endParaRP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Inter: LF applied in original domain, after applying inverse reshaping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571744126"/>
                  </a:ext>
                </a:extLst>
              </a:tr>
              <a:tr h="64670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ILFOPT3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Intra: LF applied in reshaped domain, before applying the inverse reshaping</a:t>
                      </a:r>
                      <a:endParaRPr lang="en-US" sz="1800" dirty="0">
                        <a:effectLst/>
                      </a:endParaRP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Inter: LF applied in reshaped domain. Forward and inverse reshaping needed before and after LF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958936841"/>
                  </a:ext>
                </a:extLst>
              </a:tr>
              <a:tr h="65386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QPHARM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Adjust </a:t>
                      </a:r>
                      <a:r>
                        <a:rPr lang="en-CA" sz="1800" dirty="0" err="1">
                          <a:effectLst/>
                        </a:rPr>
                        <a:t>chromaQPOffset</a:t>
                      </a:r>
                      <a:r>
                        <a:rPr lang="en-CA" sz="1800" dirty="0">
                          <a:effectLst/>
                        </a:rPr>
                        <a:t> based on </a:t>
                      </a:r>
                      <a:r>
                        <a:rPr lang="en-US" sz="1800" dirty="0">
                          <a:effectLst/>
                        </a:rPr>
                        <a:t>HEVC Table8-10 function_qPi2Qp</a:t>
                      </a:r>
                      <a:r>
                        <a:rPr lang="en-US" sz="1800" baseline="-25000" dirty="0">
                          <a:effectLst/>
                        </a:rPr>
                        <a:t>C</a:t>
                      </a:r>
                      <a:r>
                        <a:rPr lang="en-US" sz="1800" dirty="0">
                          <a:effectLst/>
                        </a:rPr>
                        <a:t> mapping (Specification of </a:t>
                      </a:r>
                      <a:r>
                        <a:rPr lang="en-US" sz="1800" dirty="0" err="1">
                          <a:effectLst/>
                        </a:rPr>
                        <a:t>Qp</a:t>
                      </a:r>
                      <a:r>
                        <a:rPr lang="en-US" sz="1800" baseline="-25000" dirty="0" err="1">
                          <a:effectLst/>
                        </a:rPr>
                        <a:t>C</a:t>
                      </a:r>
                      <a:r>
                        <a:rPr lang="en-US" sz="1800" baseline="-2500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as a function of </a:t>
                      </a:r>
                      <a:r>
                        <a:rPr lang="en-US" sz="1800" dirty="0" err="1">
                          <a:effectLst/>
                        </a:rPr>
                        <a:t>qPi</a:t>
                      </a:r>
                      <a:r>
                        <a:rPr lang="en-US" sz="1800" dirty="0">
                          <a:effectLst/>
                        </a:rPr>
                        <a:t> for </a:t>
                      </a:r>
                      <a:r>
                        <a:rPr lang="en-US" sz="1800" dirty="0" err="1">
                          <a:effectLst/>
                        </a:rPr>
                        <a:t>ChromaArrayType</a:t>
                      </a:r>
                      <a:r>
                        <a:rPr lang="en-US" sz="1800" dirty="0">
                          <a:effectLst/>
                        </a:rPr>
                        <a:t> equal to 1)</a:t>
                      </a:r>
                      <a:r>
                        <a:rPr lang="en-CA" sz="1800" dirty="0">
                          <a:effectLst/>
                        </a:rPr>
                        <a:t> 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3175343274"/>
                  </a:ext>
                </a:extLst>
              </a:tr>
              <a:tr h="35909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REFLC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Out-of-loop refinement of luma and chroma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902733194"/>
                  </a:ext>
                </a:extLst>
              </a:tr>
              <a:tr h="35909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ILREFC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In-loop refinement of chroma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3722989760"/>
                  </a:ext>
                </a:extLst>
              </a:tr>
              <a:tr h="35909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ILREFLC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In-loop refinement of luma and chroma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304" marR="102304" marT="0" marB="0"/>
                </a:tc>
                <a:extLst>
                  <a:ext uri="{0D108BD9-81ED-4DB2-BD59-A6C34878D82A}">
                    <a16:rowId xmlns:a16="http://schemas.microsoft.com/office/drawing/2014/main" val="1045563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3562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DB2022C-9017-4D85-84F3-737F747B13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0804156"/>
              </p:ext>
            </p:extLst>
          </p:nvPr>
        </p:nvGraphicFramePr>
        <p:xfrm>
          <a:off x="703151" y="1426265"/>
          <a:ext cx="10407871" cy="1219200"/>
        </p:xfrm>
        <a:graphic>
          <a:graphicData uri="http://schemas.openxmlformats.org/drawingml/2006/table">
            <a:tbl>
              <a:tblPr firstRow="1" firstCol="1" bandRow="1"/>
              <a:tblGrid>
                <a:gridCol w="902365">
                  <a:extLst>
                    <a:ext uri="{9D8B030D-6E8A-4147-A177-3AD203B41FA5}">
                      <a16:colId xmlns:a16="http://schemas.microsoft.com/office/drawing/2014/main" val="2337274602"/>
                    </a:ext>
                  </a:extLst>
                </a:gridCol>
                <a:gridCol w="1244010">
                  <a:extLst>
                    <a:ext uri="{9D8B030D-6E8A-4147-A177-3AD203B41FA5}">
                      <a16:colId xmlns:a16="http://schemas.microsoft.com/office/drawing/2014/main" val="923082562"/>
                    </a:ext>
                  </a:extLst>
                </a:gridCol>
                <a:gridCol w="6687879">
                  <a:extLst>
                    <a:ext uri="{9D8B030D-6E8A-4147-A177-3AD203B41FA5}">
                      <a16:colId xmlns:a16="http://schemas.microsoft.com/office/drawing/2014/main" val="1238175782"/>
                    </a:ext>
                  </a:extLst>
                </a:gridCol>
                <a:gridCol w="1573617">
                  <a:extLst>
                    <a:ext uri="{9D8B030D-6E8A-4147-A177-3AD203B41FA5}">
                      <a16:colId xmlns:a16="http://schemas.microsoft.com/office/drawing/2014/main" val="309804186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Test#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Description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xchecker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546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12-1.1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JVET-K0298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out-of-loop mapping with luma mapping from K0298 and with aligned chroma/luma bit allocation with HDR anchor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Dolby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309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12-1.2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JVET-K0298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out-of-loop mapping with luma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mapping from K0308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and with aligned chroma/luma bit allocation with HDR anchor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Dolby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75213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B63DE27-C99B-4581-A47D-CB40414E67E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82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/>
              <a:t>CE12-1 / CE12-2 – HDR PQ content</a:t>
            </a:r>
            <a:endParaRPr lang="en-US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B7A6661-E571-44C8-A8EF-C0FB6B840F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238701"/>
              </p:ext>
            </p:extLst>
          </p:nvPr>
        </p:nvGraphicFramePr>
        <p:xfrm>
          <a:off x="703151" y="3026731"/>
          <a:ext cx="10407871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902365">
                  <a:extLst>
                    <a:ext uri="{9D8B030D-6E8A-4147-A177-3AD203B41FA5}">
                      <a16:colId xmlns:a16="http://schemas.microsoft.com/office/drawing/2014/main" val="3424054492"/>
                    </a:ext>
                  </a:extLst>
                </a:gridCol>
                <a:gridCol w="1233377">
                  <a:extLst>
                    <a:ext uri="{9D8B030D-6E8A-4147-A177-3AD203B41FA5}">
                      <a16:colId xmlns:a16="http://schemas.microsoft.com/office/drawing/2014/main" val="2416021791"/>
                    </a:ext>
                  </a:extLst>
                </a:gridCol>
                <a:gridCol w="6687879">
                  <a:extLst>
                    <a:ext uri="{9D8B030D-6E8A-4147-A177-3AD203B41FA5}">
                      <a16:colId xmlns:a16="http://schemas.microsoft.com/office/drawing/2014/main" val="2660330065"/>
                    </a:ext>
                  </a:extLst>
                </a:gridCol>
                <a:gridCol w="1584250">
                  <a:extLst>
                    <a:ext uri="{9D8B030D-6E8A-4147-A177-3AD203B41FA5}">
                      <a16:colId xmlns:a16="http://schemas.microsoft.com/office/drawing/2014/main" val="301725549"/>
                    </a:ext>
                  </a:extLst>
                </a:gridCol>
              </a:tblGrid>
              <a:tr h="15995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12-2.1a1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JVET-K0308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in-loop reshaping with luma mapping from K0308 and ILFOPT = 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Technicolor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704709"/>
                  </a:ext>
                </a:extLst>
              </a:tr>
              <a:tr h="16705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12-2.1a2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JVET-K0308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in-loop reshaping with luma mapping from K0308 and ILFOPT = 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Technicolor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3379094"/>
                  </a:ext>
                </a:extLst>
              </a:tr>
              <a:tr h="15995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12-2.1b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JVET-K0308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in-loop reshaping with luma mapping from K0298 and ILFOPT = 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Technicolor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656002"/>
                  </a:ext>
                </a:extLst>
              </a:tr>
              <a:tr h="10718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JVET-K0308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in-loop reshaping using luma mapping from K0308, with chroma residue scaling with qp harmonization of JVET-K0298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Qualcomm,  Sharp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309203"/>
                  </a:ext>
                </a:extLst>
              </a:tr>
              <a:tr h="5359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12-2.3a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JVET-K0308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in-loop reshaping  with in-loop chroma refinement from JVET-K0468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Technicolor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276924"/>
                  </a:ext>
                </a:extLst>
              </a:tr>
              <a:tr h="5359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12-2.3b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JVET-K0308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in-loop reshaping  with in-loop luma and chroma refinement from JVET-K0468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nl-NL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Technicolor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2073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2444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1D227-879C-4C4F-A94F-A0F5606F8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456"/>
          </a:xfrm>
        </p:spPr>
        <p:txBody>
          <a:bodyPr/>
          <a:lstStyle/>
          <a:p>
            <a:r>
              <a:rPr lang="en-US" dirty="0"/>
              <a:t>CE 12-1.2/12-2.3 Similarities and Differences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FCA1A7-D1DE-4D39-AFFA-8844EFD60C36}"/>
              </a:ext>
            </a:extLst>
          </p:cNvPr>
          <p:cNvSpPr/>
          <p:nvPr/>
        </p:nvSpPr>
        <p:spPr>
          <a:xfrm>
            <a:off x="838200" y="1247799"/>
            <a:ext cx="108126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12-1.2 and 12-2.3b are closest comparable configurations of </a:t>
            </a:r>
          </a:p>
          <a:p>
            <a:pPr algn="ctr"/>
            <a:r>
              <a:rPr lang="en-US" sz="2000" dirty="0"/>
              <a:t>out-of-loop (12-1.2) and in-loop (12-2.3) mapping</a:t>
            </a:r>
          </a:p>
          <a:p>
            <a:pPr algn="ctr"/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Both use same </a:t>
            </a:r>
            <a:r>
              <a:rPr lang="en-US" sz="2000" dirty="0" err="1"/>
              <a:t>luma</a:t>
            </a:r>
            <a:r>
              <a:rPr lang="en-US" sz="2000" dirty="0"/>
              <a:t> mapping curve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Both use luma and chroma refinement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major difference lies in how chroma is handled: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12-1.2 applies chroma scaling.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12-2.3 uses chroma QP offset same as anchor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5DAAB09-D332-466A-A9F2-6DD6AFCB0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230316"/>
              </p:ext>
            </p:extLst>
          </p:nvPr>
        </p:nvGraphicFramePr>
        <p:xfrm>
          <a:off x="1078302" y="3907553"/>
          <a:ext cx="9590657" cy="2585322"/>
        </p:xfrm>
        <a:graphic>
          <a:graphicData uri="http://schemas.openxmlformats.org/drawingml/2006/table">
            <a:tbl>
              <a:tblPr firstRow="1" firstCol="1" bandRow="1"/>
              <a:tblGrid>
                <a:gridCol w="816921">
                  <a:extLst>
                    <a:ext uri="{9D8B030D-6E8A-4147-A177-3AD203B41FA5}">
                      <a16:colId xmlns:a16="http://schemas.microsoft.com/office/drawing/2014/main" val="576835059"/>
                    </a:ext>
                  </a:extLst>
                </a:gridCol>
                <a:gridCol w="607244">
                  <a:extLst>
                    <a:ext uri="{9D8B030D-6E8A-4147-A177-3AD203B41FA5}">
                      <a16:colId xmlns:a16="http://schemas.microsoft.com/office/drawing/2014/main" val="2756515436"/>
                    </a:ext>
                  </a:extLst>
                </a:gridCol>
                <a:gridCol w="631752">
                  <a:extLst>
                    <a:ext uri="{9D8B030D-6E8A-4147-A177-3AD203B41FA5}">
                      <a16:colId xmlns:a16="http://schemas.microsoft.com/office/drawing/2014/main" val="2835057638"/>
                    </a:ext>
                  </a:extLst>
                </a:gridCol>
                <a:gridCol w="655353">
                  <a:extLst>
                    <a:ext uri="{9D8B030D-6E8A-4147-A177-3AD203B41FA5}">
                      <a16:colId xmlns:a16="http://schemas.microsoft.com/office/drawing/2014/main" val="1495783523"/>
                    </a:ext>
                  </a:extLst>
                </a:gridCol>
                <a:gridCol w="715260">
                  <a:extLst>
                    <a:ext uri="{9D8B030D-6E8A-4147-A177-3AD203B41FA5}">
                      <a16:colId xmlns:a16="http://schemas.microsoft.com/office/drawing/2014/main" val="230526102"/>
                    </a:ext>
                  </a:extLst>
                </a:gridCol>
                <a:gridCol w="1516751">
                  <a:extLst>
                    <a:ext uri="{9D8B030D-6E8A-4147-A177-3AD203B41FA5}">
                      <a16:colId xmlns:a16="http://schemas.microsoft.com/office/drawing/2014/main" val="1390724489"/>
                    </a:ext>
                  </a:extLst>
                </a:gridCol>
                <a:gridCol w="1516751">
                  <a:extLst>
                    <a:ext uri="{9D8B030D-6E8A-4147-A177-3AD203B41FA5}">
                      <a16:colId xmlns:a16="http://schemas.microsoft.com/office/drawing/2014/main" val="3383601499"/>
                    </a:ext>
                  </a:extLst>
                </a:gridCol>
                <a:gridCol w="749753">
                  <a:extLst>
                    <a:ext uri="{9D8B030D-6E8A-4147-A177-3AD203B41FA5}">
                      <a16:colId xmlns:a16="http://schemas.microsoft.com/office/drawing/2014/main" val="2921809802"/>
                    </a:ext>
                  </a:extLst>
                </a:gridCol>
                <a:gridCol w="960336">
                  <a:extLst>
                    <a:ext uri="{9D8B030D-6E8A-4147-A177-3AD203B41FA5}">
                      <a16:colId xmlns:a16="http://schemas.microsoft.com/office/drawing/2014/main" val="2870921143"/>
                    </a:ext>
                  </a:extLst>
                </a:gridCol>
                <a:gridCol w="727968">
                  <a:extLst>
                    <a:ext uri="{9D8B030D-6E8A-4147-A177-3AD203B41FA5}">
                      <a16:colId xmlns:a16="http://schemas.microsoft.com/office/drawing/2014/main" val="1085648506"/>
                    </a:ext>
                  </a:extLst>
                </a:gridCol>
                <a:gridCol w="692568">
                  <a:extLst>
                    <a:ext uri="{9D8B030D-6E8A-4147-A177-3AD203B41FA5}">
                      <a16:colId xmlns:a16="http://schemas.microsoft.com/office/drawing/2014/main" val="1440091950"/>
                    </a:ext>
                  </a:extLst>
                </a:gridCol>
              </a:tblGrid>
              <a:tr h="484584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Official CE12 Test cases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HDR Anchor encoder opt.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Normative luma mapping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Normative chroma scaling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Domain for LF Application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Normative Cross-component refinement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7335804"/>
                  </a:ext>
                </a:extLst>
              </a:tr>
              <a:tr h="5657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 Luma dQP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PPS chroma QP offset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K0308 curve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K0298 curve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from eqv. chroma QP offset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from luma mapping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QPHarm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Luma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Chroma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6856832"/>
                  </a:ext>
                </a:extLst>
              </a:tr>
              <a:tr h="48458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HDR Anchor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original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559890"/>
                  </a:ext>
                </a:extLst>
              </a:tr>
              <a:tr h="56578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CE12-1.2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outloop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Chroma DRA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CC-DRA: pixel based scaling of chroma component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mapped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dirty="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</a:t>
                      </a:r>
                      <a:r>
                        <a:rPr lang="en-US" sz="1050" dirty="0" err="1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outloop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outloop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106618"/>
                  </a:ext>
                </a:extLst>
              </a:tr>
              <a:tr h="48458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CE12-2.3.b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inloop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CU based scaling of chroma residue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9C0006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mapped (configurable)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dirty="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</a:t>
                      </a:r>
                      <a:r>
                        <a:rPr lang="en-US" sz="1050" dirty="0" err="1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inloop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dirty="0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Yes, </a:t>
                      </a:r>
                      <a:r>
                        <a:rPr lang="en-US" sz="1050" dirty="0" err="1">
                          <a:solidFill>
                            <a:srgbClr val="0061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inloop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90" marR="88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644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6262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5954779-6B3E-4970-9FC1-F73FCF45F2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390909"/>
              </p:ext>
            </p:extLst>
          </p:nvPr>
        </p:nvGraphicFramePr>
        <p:xfrm>
          <a:off x="552893" y="314037"/>
          <a:ext cx="11302408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382901">
                  <a:extLst>
                    <a:ext uri="{9D8B030D-6E8A-4147-A177-3AD203B41FA5}">
                      <a16:colId xmlns:a16="http://schemas.microsoft.com/office/drawing/2014/main" val="421517166"/>
                    </a:ext>
                  </a:extLst>
                </a:gridCol>
                <a:gridCol w="2173469">
                  <a:extLst>
                    <a:ext uri="{9D8B030D-6E8A-4147-A177-3AD203B41FA5}">
                      <a16:colId xmlns:a16="http://schemas.microsoft.com/office/drawing/2014/main" val="1948872432"/>
                    </a:ext>
                  </a:extLst>
                </a:gridCol>
                <a:gridCol w="773449">
                  <a:extLst>
                    <a:ext uri="{9D8B030D-6E8A-4147-A177-3AD203B41FA5}">
                      <a16:colId xmlns:a16="http://schemas.microsoft.com/office/drawing/2014/main" val="858523119"/>
                    </a:ext>
                  </a:extLst>
                </a:gridCol>
                <a:gridCol w="882155">
                  <a:extLst>
                    <a:ext uri="{9D8B030D-6E8A-4147-A177-3AD203B41FA5}">
                      <a16:colId xmlns:a16="http://schemas.microsoft.com/office/drawing/2014/main" val="3558036022"/>
                    </a:ext>
                  </a:extLst>
                </a:gridCol>
                <a:gridCol w="882155">
                  <a:extLst>
                    <a:ext uri="{9D8B030D-6E8A-4147-A177-3AD203B41FA5}">
                      <a16:colId xmlns:a16="http://schemas.microsoft.com/office/drawing/2014/main" val="2610305326"/>
                    </a:ext>
                  </a:extLst>
                </a:gridCol>
                <a:gridCol w="680135">
                  <a:extLst>
                    <a:ext uri="{9D8B030D-6E8A-4147-A177-3AD203B41FA5}">
                      <a16:colId xmlns:a16="http://schemas.microsoft.com/office/drawing/2014/main" val="3774954900"/>
                    </a:ext>
                  </a:extLst>
                </a:gridCol>
                <a:gridCol w="680135">
                  <a:extLst>
                    <a:ext uri="{9D8B030D-6E8A-4147-A177-3AD203B41FA5}">
                      <a16:colId xmlns:a16="http://schemas.microsoft.com/office/drawing/2014/main" val="3176291175"/>
                    </a:ext>
                  </a:extLst>
                </a:gridCol>
                <a:gridCol w="672440">
                  <a:extLst>
                    <a:ext uri="{9D8B030D-6E8A-4147-A177-3AD203B41FA5}">
                      <a16:colId xmlns:a16="http://schemas.microsoft.com/office/drawing/2014/main" val="2160126990"/>
                    </a:ext>
                  </a:extLst>
                </a:gridCol>
                <a:gridCol w="589707">
                  <a:extLst>
                    <a:ext uri="{9D8B030D-6E8A-4147-A177-3AD203B41FA5}">
                      <a16:colId xmlns:a16="http://schemas.microsoft.com/office/drawing/2014/main" val="1013389270"/>
                    </a:ext>
                  </a:extLst>
                </a:gridCol>
                <a:gridCol w="690717">
                  <a:extLst>
                    <a:ext uri="{9D8B030D-6E8A-4147-A177-3AD203B41FA5}">
                      <a16:colId xmlns:a16="http://schemas.microsoft.com/office/drawing/2014/main" val="3066247235"/>
                    </a:ext>
                  </a:extLst>
                </a:gridCol>
                <a:gridCol w="690717">
                  <a:extLst>
                    <a:ext uri="{9D8B030D-6E8A-4147-A177-3AD203B41FA5}">
                      <a16:colId xmlns:a16="http://schemas.microsoft.com/office/drawing/2014/main" val="3071254824"/>
                    </a:ext>
                  </a:extLst>
                </a:gridCol>
                <a:gridCol w="602214">
                  <a:extLst>
                    <a:ext uri="{9D8B030D-6E8A-4147-A177-3AD203B41FA5}">
                      <a16:colId xmlns:a16="http://schemas.microsoft.com/office/drawing/2014/main" val="2501285313"/>
                    </a:ext>
                  </a:extLst>
                </a:gridCol>
                <a:gridCol w="602214">
                  <a:extLst>
                    <a:ext uri="{9D8B030D-6E8A-4147-A177-3AD203B41FA5}">
                      <a16:colId xmlns:a16="http://schemas.microsoft.com/office/drawing/2014/main" val="97101214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9489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PSNRL100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32004"/>
                  </a:ext>
                </a:extLst>
              </a:tr>
              <a:tr h="190500">
                <a:tc rowSpan="2"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out-of-loop mapping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DRA+K0298+QPHARM+REFLC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12-1.1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-20.1%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-10.7%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3361480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DRA+K0308+QPHARM+REFLC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12-1.2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-7.5%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-9.5%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-21.0%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-12.1%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78653"/>
                  </a:ext>
                </a:extLst>
              </a:tr>
              <a:tr h="190500">
                <a:tc rowSpan="6"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in-loop mapping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12-2.1a1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79948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12-2.1a2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48312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ILM+K0298+ILFOPT3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12-2.1b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86836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ILM+K0308+ILFOPT3+QPHARM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244477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ILM+K0308+ILFOPT3+ILREFC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12-2.3a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691685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ILM+K0308+ILFOPT3+ILREFLC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12-2.3b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040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6D820B5-0385-4630-B826-3605987284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859269"/>
              </p:ext>
            </p:extLst>
          </p:nvPr>
        </p:nvGraphicFramePr>
        <p:xfrm>
          <a:off x="552893" y="2472076"/>
          <a:ext cx="11302406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382900">
                  <a:extLst>
                    <a:ext uri="{9D8B030D-6E8A-4147-A177-3AD203B41FA5}">
                      <a16:colId xmlns:a16="http://schemas.microsoft.com/office/drawing/2014/main" val="3296577655"/>
                    </a:ext>
                  </a:extLst>
                </a:gridCol>
                <a:gridCol w="2173469">
                  <a:extLst>
                    <a:ext uri="{9D8B030D-6E8A-4147-A177-3AD203B41FA5}">
                      <a16:colId xmlns:a16="http://schemas.microsoft.com/office/drawing/2014/main" val="1903354833"/>
                    </a:ext>
                  </a:extLst>
                </a:gridCol>
                <a:gridCol w="773449">
                  <a:extLst>
                    <a:ext uri="{9D8B030D-6E8A-4147-A177-3AD203B41FA5}">
                      <a16:colId xmlns:a16="http://schemas.microsoft.com/office/drawing/2014/main" val="3229976875"/>
                    </a:ext>
                  </a:extLst>
                </a:gridCol>
                <a:gridCol w="882155">
                  <a:extLst>
                    <a:ext uri="{9D8B030D-6E8A-4147-A177-3AD203B41FA5}">
                      <a16:colId xmlns:a16="http://schemas.microsoft.com/office/drawing/2014/main" val="504640083"/>
                    </a:ext>
                  </a:extLst>
                </a:gridCol>
                <a:gridCol w="882155">
                  <a:extLst>
                    <a:ext uri="{9D8B030D-6E8A-4147-A177-3AD203B41FA5}">
                      <a16:colId xmlns:a16="http://schemas.microsoft.com/office/drawing/2014/main" val="3055430058"/>
                    </a:ext>
                  </a:extLst>
                </a:gridCol>
                <a:gridCol w="680135">
                  <a:extLst>
                    <a:ext uri="{9D8B030D-6E8A-4147-A177-3AD203B41FA5}">
                      <a16:colId xmlns:a16="http://schemas.microsoft.com/office/drawing/2014/main" val="4171954116"/>
                    </a:ext>
                  </a:extLst>
                </a:gridCol>
                <a:gridCol w="680135">
                  <a:extLst>
                    <a:ext uri="{9D8B030D-6E8A-4147-A177-3AD203B41FA5}">
                      <a16:colId xmlns:a16="http://schemas.microsoft.com/office/drawing/2014/main" val="701047338"/>
                    </a:ext>
                  </a:extLst>
                </a:gridCol>
                <a:gridCol w="672440">
                  <a:extLst>
                    <a:ext uri="{9D8B030D-6E8A-4147-A177-3AD203B41FA5}">
                      <a16:colId xmlns:a16="http://schemas.microsoft.com/office/drawing/2014/main" val="2020721072"/>
                    </a:ext>
                  </a:extLst>
                </a:gridCol>
                <a:gridCol w="589706">
                  <a:extLst>
                    <a:ext uri="{9D8B030D-6E8A-4147-A177-3AD203B41FA5}">
                      <a16:colId xmlns:a16="http://schemas.microsoft.com/office/drawing/2014/main" val="3798314426"/>
                    </a:ext>
                  </a:extLst>
                </a:gridCol>
                <a:gridCol w="690717">
                  <a:extLst>
                    <a:ext uri="{9D8B030D-6E8A-4147-A177-3AD203B41FA5}">
                      <a16:colId xmlns:a16="http://schemas.microsoft.com/office/drawing/2014/main" val="2934125322"/>
                    </a:ext>
                  </a:extLst>
                </a:gridCol>
                <a:gridCol w="690717">
                  <a:extLst>
                    <a:ext uri="{9D8B030D-6E8A-4147-A177-3AD203B41FA5}">
                      <a16:colId xmlns:a16="http://schemas.microsoft.com/office/drawing/2014/main" val="3180704942"/>
                    </a:ext>
                  </a:extLst>
                </a:gridCol>
                <a:gridCol w="602214">
                  <a:extLst>
                    <a:ext uri="{9D8B030D-6E8A-4147-A177-3AD203B41FA5}">
                      <a16:colId xmlns:a16="http://schemas.microsoft.com/office/drawing/2014/main" val="3393984562"/>
                    </a:ext>
                  </a:extLst>
                </a:gridCol>
                <a:gridCol w="602214">
                  <a:extLst>
                    <a:ext uri="{9D8B030D-6E8A-4147-A177-3AD203B41FA5}">
                      <a16:colId xmlns:a16="http://schemas.microsoft.com/office/drawing/2014/main" val="148340719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Access</a:t>
                      </a: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2211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PSNRL100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027877"/>
                  </a:ext>
                </a:extLst>
              </a:tr>
              <a:tr h="190500">
                <a:tc rowSpan="2"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out-of-loop mapping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DRA+K0298+QPHARM+REFLC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12-1.1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-24.4%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748151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DRA+K0308+QPHARM+REFLC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12-1.2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-6.5%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-24.8%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-15.4%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76991"/>
                  </a:ext>
                </a:extLst>
              </a:tr>
              <a:tr h="190500">
                <a:tc rowSpan="6"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in-loop mapping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12-2.1a1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572564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12-2.1a2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11.8%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623719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ILM+K0298+ILFOPT3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12-2.1b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43672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ILM+K0308+ILFOPT3+QPHARM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75144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ILM+K0308+ILFOPT3+REFC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12-2.3a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156427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ILM+K0308+ILFOPT3+REFLC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12-2.3b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6.4%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60479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798E385-B8C4-4980-AEC6-8868A1751170}"/>
              </a:ext>
            </a:extLst>
          </p:cNvPr>
          <p:cNvSpPr txBox="1">
            <a:spLocks/>
          </p:cNvSpPr>
          <p:nvPr/>
        </p:nvSpPr>
        <p:spPr>
          <a:xfrm>
            <a:off x="838200" y="4805915"/>
            <a:ext cx="10515600" cy="18394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Both in-loop and out-of-loop outperform the anchors objectively</a:t>
            </a:r>
          </a:p>
          <a:p>
            <a:r>
              <a:rPr lang="en-US" sz="2400" dirty="0"/>
              <a:t>No subjective visual difference between in-loop and out-of-loop</a:t>
            </a:r>
          </a:p>
          <a:p>
            <a:r>
              <a:rPr lang="en-US" sz="2400" dirty="0"/>
              <a:t>CE12-1.2 and CE12-2.3.b perform similarly for </a:t>
            </a:r>
            <a:r>
              <a:rPr lang="en-US" sz="2400" dirty="0" err="1"/>
              <a:t>wPSNRY</a:t>
            </a:r>
            <a:r>
              <a:rPr lang="en-US" sz="2400" dirty="0"/>
              <a:t> (HDR) (AI diff 0.0%, RA diff 0.3%) </a:t>
            </a:r>
          </a:p>
          <a:p>
            <a:r>
              <a:rPr lang="en-US" sz="2400" dirty="0"/>
              <a:t>CE12-1.2 outperforms CE12-2.3.b for </a:t>
            </a:r>
            <a:r>
              <a:rPr lang="en-US" sz="2400" dirty="0" err="1"/>
              <a:t>wPsnrU</a:t>
            </a:r>
            <a:r>
              <a:rPr lang="en-US" sz="2400" dirty="0"/>
              <a:t>/V, DE100, and PSNR L100.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2138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9AE2D-245C-4AF4-A532-682778655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2229"/>
          </a:xfrm>
        </p:spPr>
        <p:txBody>
          <a:bodyPr>
            <a:normAutofit fontScale="90000"/>
          </a:bodyPr>
          <a:lstStyle/>
          <a:p>
            <a:r>
              <a:rPr lang="en-CA" dirty="0"/>
              <a:t>CE12-1 - Contribution of each aspect</a:t>
            </a:r>
            <a:br>
              <a:rPr lang="en-CA" dirty="0"/>
            </a:br>
            <a:r>
              <a:rPr lang="en-CA" dirty="0"/>
              <a:t>(DRA, QPHARM, REFLC)</a:t>
            </a:r>
            <a:endParaRPr lang="en-US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4F87A8BD-7055-4CF4-878C-2290B9810F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6599087"/>
              </p:ext>
            </p:extLst>
          </p:nvPr>
        </p:nvGraphicFramePr>
        <p:xfrm>
          <a:off x="1070092" y="2230288"/>
          <a:ext cx="7595442" cy="1032228"/>
        </p:xfrm>
        <a:graphic>
          <a:graphicData uri="http://schemas.openxmlformats.org/drawingml/2006/table">
            <a:tbl>
              <a:tblPr firstRow="1" firstCol="1" bandRow="1"/>
              <a:tblGrid>
                <a:gridCol w="2801812">
                  <a:extLst>
                    <a:ext uri="{9D8B030D-6E8A-4147-A177-3AD203B41FA5}">
                      <a16:colId xmlns:a16="http://schemas.microsoft.com/office/drawing/2014/main" val="2798166838"/>
                    </a:ext>
                  </a:extLst>
                </a:gridCol>
                <a:gridCol w="814013">
                  <a:extLst>
                    <a:ext uri="{9D8B030D-6E8A-4147-A177-3AD203B41FA5}">
                      <a16:colId xmlns:a16="http://schemas.microsoft.com/office/drawing/2014/main" val="1899303492"/>
                    </a:ext>
                  </a:extLst>
                </a:gridCol>
                <a:gridCol w="723567">
                  <a:extLst>
                    <a:ext uri="{9D8B030D-6E8A-4147-A177-3AD203B41FA5}">
                      <a16:colId xmlns:a16="http://schemas.microsoft.com/office/drawing/2014/main" val="4215324279"/>
                    </a:ext>
                  </a:extLst>
                </a:gridCol>
                <a:gridCol w="1085350">
                  <a:extLst>
                    <a:ext uri="{9D8B030D-6E8A-4147-A177-3AD203B41FA5}">
                      <a16:colId xmlns:a16="http://schemas.microsoft.com/office/drawing/2014/main" val="2860151489"/>
                    </a:ext>
                  </a:extLst>
                </a:gridCol>
                <a:gridCol w="1085350">
                  <a:extLst>
                    <a:ext uri="{9D8B030D-6E8A-4147-A177-3AD203B41FA5}">
                      <a16:colId xmlns:a16="http://schemas.microsoft.com/office/drawing/2014/main" val="1602934798"/>
                    </a:ext>
                  </a:extLst>
                </a:gridCol>
                <a:gridCol w="1085350">
                  <a:extLst>
                    <a:ext uri="{9D8B030D-6E8A-4147-A177-3AD203B41FA5}">
                      <a16:colId xmlns:a16="http://schemas.microsoft.com/office/drawing/2014/main" val="41826887"/>
                    </a:ext>
                  </a:extLst>
                </a:gridCol>
              </a:tblGrid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 Intra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DE100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L100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wPSNR Y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wPSNR U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wPSNR V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21117"/>
                  </a:ext>
                </a:extLst>
              </a:tr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-2.3%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-0.2%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-7.3%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-28.5%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4818523"/>
                  </a:ext>
                </a:extLst>
              </a:tr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DRA+QPHARM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-3.4%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-4.0%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-1.9%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-2.9%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-9.8%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8351029"/>
                  </a:ext>
                </a:extLst>
              </a:tr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DRA+QPHARM+</a:t>
                      </a: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REFLC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-6.4%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-4.0%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-2.0%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-8.4%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-20.1%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95961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6F54632-8CEC-4C64-B881-9F501C5C8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310157"/>
              </p:ext>
            </p:extLst>
          </p:nvPr>
        </p:nvGraphicFramePr>
        <p:xfrm>
          <a:off x="1070093" y="3676321"/>
          <a:ext cx="7595441" cy="1032228"/>
        </p:xfrm>
        <a:graphic>
          <a:graphicData uri="http://schemas.openxmlformats.org/drawingml/2006/table">
            <a:tbl>
              <a:tblPr firstRow="1" firstCol="1" bandRow="1"/>
              <a:tblGrid>
                <a:gridCol w="2789752">
                  <a:extLst>
                    <a:ext uri="{9D8B030D-6E8A-4147-A177-3AD203B41FA5}">
                      <a16:colId xmlns:a16="http://schemas.microsoft.com/office/drawing/2014/main" val="3419317775"/>
                    </a:ext>
                  </a:extLst>
                </a:gridCol>
                <a:gridCol w="797933">
                  <a:extLst>
                    <a:ext uri="{9D8B030D-6E8A-4147-A177-3AD203B41FA5}">
                      <a16:colId xmlns:a16="http://schemas.microsoft.com/office/drawing/2014/main" val="2711723439"/>
                    </a:ext>
                  </a:extLst>
                </a:gridCol>
                <a:gridCol w="751706">
                  <a:extLst>
                    <a:ext uri="{9D8B030D-6E8A-4147-A177-3AD203B41FA5}">
                      <a16:colId xmlns:a16="http://schemas.microsoft.com/office/drawing/2014/main" val="1892073038"/>
                    </a:ext>
                  </a:extLst>
                </a:gridCol>
                <a:gridCol w="1085350">
                  <a:extLst>
                    <a:ext uri="{9D8B030D-6E8A-4147-A177-3AD203B41FA5}">
                      <a16:colId xmlns:a16="http://schemas.microsoft.com/office/drawing/2014/main" val="1079970147"/>
                    </a:ext>
                  </a:extLst>
                </a:gridCol>
                <a:gridCol w="1085350">
                  <a:extLst>
                    <a:ext uri="{9D8B030D-6E8A-4147-A177-3AD203B41FA5}">
                      <a16:colId xmlns:a16="http://schemas.microsoft.com/office/drawing/2014/main" val="563972643"/>
                    </a:ext>
                  </a:extLst>
                </a:gridCol>
                <a:gridCol w="1085350">
                  <a:extLst>
                    <a:ext uri="{9D8B030D-6E8A-4147-A177-3AD203B41FA5}">
                      <a16:colId xmlns:a16="http://schemas.microsoft.com/office/drawing/2014/main" val="757829883"/>
                    </a:ext>
                  </a:extLst>
                </a:gridCol>
              </a:tblGrid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Random Access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0795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wPSNR Y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wPSNR U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wPSNR V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9975008"/>
                  </a:ext>
                </a:extLst>
              </a:tr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-12.4%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-2.9%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-0.8%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-37.5%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716854"/>
                  </a:ext>
                </a:extLst>
              </a:tr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DRA+QPHARM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-5.8%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-4.6%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-2.5%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1.1%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-14.8%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19879"/>
                  </a:ext>
                </a:extLst>
              </a:tr>
              <a:tr h="25805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DRA+QPHARM+</a:t>
                      </a:r>
                      <a:r>
                        <a:rPr lang="en-CA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REFLC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-8.4%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-4.8%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-2.6%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-6.0%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-24.4%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836969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F6FE709-3148-480A-AEBC-C077D0E78EDA}"/>
              </a:ext>
            </a:extLst>
          </p:cNvPr>
          <p:cNvSpPr txBox="1">
            <a:spLocks/>
          </p:cNvSpPr>
          <p:nvPr/>
        </p:nvSpPr>
        <p:spPr>
          <a:xfrm>
            <a:off x="405443" y="5218049"/>
            <a:ext cx="11585274" cy="1405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QP </a:t>
            </a:r>
            <a:r>
              <a:rPr lang="fr-FR" dirty="0" err="1"/>
              <a:t>harmonization</a:t>
            </a:r>
            <a:r>
              <a:rPr lang="fr-FR" dirty="0"/>
              <a:t> </a:t>
            </a:r>
            <a:r>
              <a:rPr lang="fr-FR" dirty="0" err="1"/>
              <a:t>required</a:t>
            </a:r>
            <a:r>
              <a:rPr lang="fr-FR" dirty="0"/>
              <a:t> to </a:t>
            </a:r>
            <a:r>
              <a:rPr lang="fr-FR" dirty="0" err="1"/>
              <a:t>properly</a:t>
            </a:r>
            <a:r>
              <a:rPr lang="fr-FR" dirty="0"/>
              <a:t> balance luma/chroma in out-of-</a:t>
            </a:r>
            <a:r>
              <a:rPr lang="fr-FR" dirty="0" err="1"/>
              <a:t>loop</a:t>
            </a:r>
            <a:r>
              <a:rPr lang="fr-FR" dirty="0"/>
              <a:t>.</a:t>
            </a:r>
          </a:p>
          <a:p>
            <a:r>
              <a:rPr lang="fr-FR" dirty="0"/>
              <a:t>Luma/chroma </a:t>
            </a:r>
            <a:r>
              <a:rPr lang="fr-FR" dirty="0" err="1"/>
              <a:t>refinement</a:t>
            </a:r>
            <a:r>
              <a:rPr lang="fr-FR" dirty="0"/>
              <a:t> </a:t>
            </a:r>
            <a:r>
              <a:rPr lang="fr-FR" dirty="0" err="1"/>
              <a:t>improves</a:t>
            </a:r>
            <a:r>
              <a:rPr lang="fr-FR" dirty="0"/>
              <a:t> </a:t>
            </a:r>
            <a:r>
              <a:rPr lang="fr-FR" dirty="0" err="1"/>
              <a:t>slightly</a:t>
            </a:r>
            <a:r>
              <a:rPr lang="fr-FR" dirty="0"/>
              <a:t> luma and </a:t>
            </a:r>
            <a:r>
              <a:rPr lang="fr-FR" dirty="0" err="1"/>
              <a:t>mostly</a:t>
            </a:r>
            <a:r>
              <a:rPr lang="fr-FR" dirty="0"/>
              <a:t> chroma.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B3077A6-7C39-4EEE-BB6E-D534F2C6D383}"/>
              </a:ext>
            </a:extLst>
          </p:cNvPr>
          <p:cNvSpPr txBox="1">
            <a:spLocks/>
          </p:cNvSpPr>
          <p:nvPr/>
        </p:nvSpPr>
        <p:spPr>
          <a:xfrm>
            <a:off x="746051" y="1506137"/>
            <a:ext cx="10515600" cy="1405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err="1"/>
              <a:t>Only</a:t>
            </a:r>
            <a:r>
              <a:rPr lang="fr-FR" dirty="0"/>
              <a:t> </a:t>
            </a:r>
            <a:r>
              <a:rPr lang="fr-FR" dirty="0" err="1"/>
              <a:t>shown</a:t>
            </a:r>
            <a:r>
              <a:rPr lang="fr-FR" dirty="0"/>
              <a:t> for K0298, </a:t>
            </a:r>
            <a:r>
              <a:rPr lang="fr-FR" dirty="0" err="1"/>
              <a:t>same</a:t>
            </a:r>
            <a:r>
              <a:rPr lang="fr-FR" dirty="0"/>
              <a:t> trends </a:t>
            </a:r>
            <a:r>
              <a:rPr lang="fr-FR" dirty="0" err="1"/>
              <a:t>observed</a:t>
            </a:r>
            <a:r>
              <a:rPr lang="fr-FR" dirty="0"/>
              <a:t> for K0308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259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84B18-47FB-452D-8668-5694F8A3E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0149"/>
          </a:xfrm>
        </p:spPr>
        <p:txBody>
          <a:bodyPr>
            <a:normAutofit/>
          </a:bodyPr>
          <a:lstStyle/>
          <a:p>
            <a:r>
              <a:rPr lang="fr-FR" b="1" dirty="0"/>
              <a:t>CE12-4 – in-</a:t>
            </a:r>
            <a:r>
              <a:rPr lang="fr-FR" b="1" dirty="0" err="1"/>
              <a:t>loop</a:t>
            </a:r>
            <a:r>
              <a:rPr lang="fr-FR" b="1" dirty="0"/>
              <a:t> </a:t>
            </a:r>
            <a:r>
              <a:rPr lang="fr-FR" b="1" dirty="0" err="1"/>
              <a:t>reshaping</a:t>
            </a:r>
            <a:r>
              <a:rPr lang="fr-FR" b="1" dirty="0"/>
              <a:t> for SDR</a:t>
            </a:r>
            <a:endParaRPr lang="en-US" b="1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0D107F35-010C-4BA1-BB8D-4573EEEA40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2947977"/>
              </p:ext>
            </p:extLst>
          </p:nvPr>
        </p:nvGraphicFramePr>
        <p:xfrm>
          <a:off x="1390406" y="3242946"/>
          <a:ext cx="5892895" cy="621870"/>
        </p:xfrm>
        <a:graphic>
          <a:graphicData uri="http://schemas.openxmlformats.org/drawingml/2006/table">
            <a:tbl>
              <a:tblPr firstRow="1" firstCol="1" bandRow="1"/>
              <a:tblGrid>
                <a:gridCol w="1602298">
                  <a:extLst>
                    <a:ext uri="{9D8B030D-6E8A-4147-A177-3AD203B41FA5}">
                      <a16:colId xmlns:a16="http://schemas.microsoft.com/office/drawing/2014/main" val="3205197239"/>
                    </a:ext>
                  </a:extLst>
                </a:gridCol>
                <a:gridCol w="693481">
                  <a:extLst>
                    <a:ext uri="{9D8B030D-6E8A-4147-A177-3AD203B41FA5}">
                      <a16:colId xmlns:a16="http://schemas.microsoft.com/office/drawing/2014/main" val="836870658"/>
                    </a:ext>
                  </a:extLst>
                </a:gridCol>
                <a:gridCol w="722306">
                  <a:extLst>
                    <a:ext uri="{9D8B030D-6E8A-4147-A177-3AD203B41FA5}">
                      <a16:colId xmlns:a16="http://schemas.microsoft.com/office/drawing/2014/main" val="977157007"/>
                    </a:ext>
                  </a:extLst>
                </a:gridCol>
                <a:gridCol w="736718">
                  <a:extLst>
                    <a:ext uri="{9D8B030D-6E8A-4147-A177-3AD203B41FA5}">
                      <a16:colId xmlns:a16="http://schemas.microsoft.com/office/drawing/2014/main" val="1727697343"/>
                    </a:ext>
                  </a:extLst>
                </a:gridCol>
                <a:gridCol w="722306">
                  <a:extLst>
                    <a:ext uri="{9D8B030D-6E8A-4147-A177-3AD203B41FA5}">
                      <a16:colId xmlns:a16="http://schemas.microsoft.com/office/drawing/2014/main" val="2331050465"/>
                    </a:ext>
                  </a:extLst>
                </a:gridCol>
                <a:gridCol w="707893">
                  <a:extLst>
                    <a:ext uri="{9D8B030D-6E8A-4147-A177-3AD203B41FA5}">
                      <a16:colId xmlns:a16="http://schemas.microsoft.com/office/drawing/2014/main" val="3664899113"/>
                    </a:ext>
                  </a:extLst>
                </a:gridCol>
                <a:gridCol w="707893">
                  <a:extLst>
                    <a:ext uri="{9D8B030D-6E8A-4147-A177-3AD203B41FA5}">
                      <a16:colId xmlns:a16="http://schemas.microsoft.com/office/drawing/2014/main" val="1668491487"/>
                    </a:ext>
                  </a:extLst>
                </a:gridCol>
              </a:tblGrid>
              <a:tr h="31093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455146"/>
                  </a:ext>
                </a:extLst>
              </a:tr>
              <a:tr h="31093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in-loop mapping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12-4.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28779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5B22D58-4C00-4E88-8B0F-43744846EC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76724"/>
              </p:ext>
            </p:extLst>
          </p:nvPr>
        </p:nvGraphicFramePr>
        <p:xfrm>
          <a:off x="1390405" y="4152164"/>
          <a:ext cx="5892896" cy="529894"/>
        </p:xfrm>
        <a:graphic>
          <a:graphicData uri="http://schemas.openxmlformats.org/drawingml/2006/table">
            <a:tbl>
              <a:tblPr firstRow="1" firstCol="1" bandRow="1"/>
              <a:tblGrid>
                <a:gridCol w="1602299">
                  <a:extLst>
                    <a:ext uri="{9D8B030D-6E8A-4147-A177-3AD203B41FA5}">
                      <a16:colId xmlns:a16="http://schemas.microsoft.com/office/drawing/2014/main" val="2786045234"/>
                    </a:ext>
                  </a:extLst>
                </a:gridCol>
                <a:gridCol w="693481">
                  <a:extLst>
                    <a:ext uri="{9D8B030D-6E8A-4147-A177-3AD203B41FA5}">
                      <a16:colId xmlns:a16="http://schemas.microsoft.com/office/drawing/2014/main" val="2824684100"/>
                    </a:ext>
                  </a:extLst>
                </a:gridCol>
                <a:gridCol w="722306">
                  <a:extLst>
                    <a:ext uri="{9D8B030D-6E8A-4147-A177-3AD203B41FA5}">
                      <a16:colId xmlns:a16="http://schemas.microsoft.com/office/drawing/2014/main" val="2945522126"/>
                    </a:ext>
                  </a:extLst>
                </a:gridCol>
                <a:gridCol w="736718">
                  <a:extLst>
                    <a:ext uri="{9D8B030D-6E8A-4147-A177-3AD203B41FA5}">
                      <a16:colId xmlns:a16="http://schemas.microsoft.com/office/drawing/2014/main" val="3769810568"/>
                    </a:ext>
                  </a:extLst>
                </a:gridCol>
                <a:gridCol w="722306">
                  <a:extLst>
                    <a:ext uri="{9D8B030D-6E8A-4147-A177-3AD203B41FA5}">
                      <a16:colId xmlns:a16="http://schemas.microsoft.com/office/drawing/2014/main" val="3961152624"/>
                    </a:ext>
                  </a:extLst>
                </a:gridCol>
                <a:gridCol w="707893">
                  <a:extLst>
                    <a:ext uri="{9D8B030D-6E8A-4147-A177-3AD203B41FA5}">
                      <a16:colId xmlns:a16="http://schemas.microsoft.com/office/drawing/2014/main" val="2124013361"/>
                    </a:ext>
                  </a:extLst>
                </a:gridCol>
                <a:gridCol w="707893">
                  <a:extLst>
                    <a:ext uri="{9D8B030D-6E8A-4147-A177-3AD203B41FA5}">
                      <a16:colId xmlns:a16="http://schemas.microsoft.com/office/drawing/2014/main" val="3616237375"/>
                    </a:ext>
                  </a:extLst>
                </a:gridCol>
              </a:tblGrid>
              <a:tr h="26494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6535577"/>
                  </a:ext>
                </a:extLst>
              </a:tr>
              <a:tr h="26494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in-loop mapping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12-4.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91034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779063-BFC3-41CF-825C-0DFBCE80742C}"/>
              </a:ext>
            </a:extLst>
          </p:cNvPr>
          <p:cNvSpPr txBox="1">
            <a:spLocks/>
          </p:cNvSpPr>
          <p:nvPr/>
        </p:nvSpPr>
        <p:spPr>
          <a:xfrm>
            <a:off x="554805" y="5169467"/>
            <a:ext cx="11250201" cy="621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12.4 (In-</a:t>
            </a:r>
            <a:r>
              <a:rPr lang="fr-FR" dirty="0" err="1"/>
              <a:t>loop</a:t>
            </a:r>
            <a:r>
              <a:rPr lang="fr-FR" dirty="0"/>
              <a:t> </a:t>
            </a:r>
            <a:r>
              <a:rPr lang="fr-FR" dirty="0" err="1"/>
              <a:t>reshaping</a:t>
            </a:r>
            <a:r>
              <a:rPr lang="fr-FR" dirty="0"/>
              <a:t>) </a:t>
            </a:r>
            <a:r>
              <a:rPr lang="fr-FR" dirty="0" err="1"/>
              <a:t>also</a:t>
            </a:r>
            <a:r>
              <a:rPr lang="fr-FR" dirty="0"/>
              <a:t> </a:t>
            </a:r>
            <a:r>
              <a:rPr lang="fr-FR" dirty="0" err="1"/>
              <a:t>outperforms</a:t>
            </a:r>
            <a:r>
              <a:rPr lang="fr-FR" dirty="0"/>
              <a:t> </a:t>
            </a:r>
            <a:r>
              <a:rPr lang="fr-FR" dirty="0" err="1"/>
              <a:t>anchor</a:t>
            </a:r>
            <a:r>
              <a:rPr lang="fr-FR" dirty="0"/>
              <a:t> </a:t>
            </a:r>
            <a:r>
              <a:rPr lang="fr-FR" dirty="0" err="1"/>
              <a:t>objectively</a:t>
            </a:r>
            <a:r>
              <a:rPr lang="fr-FR" dirty="0"/>
              <a:t> for SDR 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D1F2C11-0D3F-488A-BCC6-FB2A68A3F8F9}"/>
              </a:ext>
            </a:extLst>
          </p:cNvPr>
          <p:cNvSpPr txBox="1">
            <a:spLocks/>
          </p:cNvSpPr>
          <p:nvPr/>
        </p:nvSpPr>
        <p:spPr>
          <a:xfrm>
            <a:off x="558346" y="1252774"/>
            <a:ext cx="11250201" cy="1405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ILFOPT = 0</a:t>
            </a:r>
          </a:p>
          <a:p>
            <a:r>
              <a:rPr lang="fr-FR" dirty="0"/>
              <a:t>S</a:t>
            </a:r>
            <a:r>
              <a:rPr lang="en-US" dirty="0"/>
              <a:t>lice-level adaptive reshaping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52185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84B18-47FB-452D-8668-5694F8A3E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>
            <a:normAutofit/>
          </a:bodyPr>
          <a:lstStyle/>
          <a:p>
            <a:r>
              <a:rPr lang="fr-FR" b="1" dirty="0"/>
              <a:t>CE12-3, CE12-5 – in-</a:t>
            </a:r>
            <a:r>
              <a:rPr lang="fr-FR" b="1" dirty="0" err="1"/>
              <a:t>loop</a:t>
            </a:r>
            <a:r>
              <a:rPr lang="fr-FR" b="1" dirty="0"/>
              <a:t> chroma </a:t>
            </a:r>
            <a:r>
              <a:rPr lang="fr-FR" b="1" dirty="0" err="1"/>
              <a:t>refinement</a:t>
            </a:r>
            <a:r>
              <a:rPr lang="fr-FR" b="1" dirty="0"/>
              <a:t> for PQ, HLG, SDR</a:t>
            </a:r>
            <a:endParaRPr lang="en-US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B6D2226-7869-490F-AE9B-F40B67A45A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887621"/>
              </p:ext>
            </p:extLst>
          </p:nvPr>
        </p:nvGraphicFramePr>
        <p:xfrm>
          <a:off x="1105785" y="2419310"/>
          <a:ext cx="8334464" cy="1280823"/>
        </p:xfrm>
        <a:graphic>
          <a:graphicData uri="http://schemas.openxmlformats.org/drawingml/2006/table">
            <a:tbl>
              <a:tblPr firstRow="1" firstCol="1" bandRow="1"/>
              <a:tblGrid>
                <a:gridCol w="1454441">
                  <a:extLst>
                    <a:ext uri="{9D8B030D-6E8A-4147-A177-3AD203B41FA5}">
                      <a16:colId xmlns:a16="http://schemas.microsoft.com/office/drawing/2014/main" val="421517166"/>
                    </a:ext>
                  </a:extLst>
                </a:gridCol>
                <a:gridCol w="813461">
                  <a:extLst>
                    <a:ext uri="{9D8B030D-6E8A-4147-A177-3AD203B41FA5}">
                      <a16:colId xmlns:a16="http://schemas.microsoft.com/office/drawing/2014/main" val="858523119"/>
                    </a:ext>
                  </a:extLst>
                </a:gridCol>
                <a:gridCol w="927791">
                  <a:extLst>
                    <a:ext uri="{9D8B030D-6E8A-4147-A177-3AD203B41FA5}">
                      <a16:colId xmlns:a16="http://schemas.microsoft.com/office/drawing/2014/main" val="3558036022"/>
                    </a:ext>
                  </a:extLst>
                </a:gridCol>
                <a:gridCol w="927791">
                  <a:extLst>
                    <a:ext uri="{9D8B030D-6E8A-4147-A177-3AD203B41FA5}">
                      <a16:colId xmlns:a16="http://schemas.microsoft.com/office/drawing/2014/main" val="2610305326"/>
                    </a:ext>
                  </a:extLst>
                </a:gridCol>
                <a:gridCol w="715320">
                  <a:extLst>
                    <a:ext uri="{9D8B030D-6E8A-4147-A177-3AD203B41FA5}">
                      <a16:colId xmlns:a16="http://schemas.microsoft.com/office/drawing/2014/main" val="3774954900"/>
                    </a:ext>
                  </a:extLst>
                </a:gridCol>
                <a:gridCol w="715320">
                  <a:extLst>
                    <a:ext uri="{9D8B030D-6E8A-4147-A177-3AD203B41FA5}">
                      <a16:colId xmlns:a16="http://schemas.microsoft.com/office/drawing/2014/main" val="3176291175"/>
                    </a:ext>
                  </a:extLst>
                </a:gridCol>
                <a:gridCol w="707227">
                  <a:extLst>
                    <a:ext uri="{9D8B030D-6E8A-4147-A177-3AD203B41FA5}">
                      <a16:colId xmlns:a16="http://schemas.microsoft.com/office/drawing/2014/main" val="2160126990"/>
                    </a:ext>
                  </a:extLst>
                </a:gridCol>
                <a:gridCol w="620213">
                  <a:extLst>
                    <a:ext uri="{9D8B030D-6E8A-4147-A177-3AD203B41FA5}">
                      <a16:colId xmlns:a16="http://schemas.microsoft.com/office/drawing/2014/main" val="1013389270"/>
                    </a:ext>
                  </a:extLst>
                </a:gridCol>
                <a:gridCol w="726450">
                  <a:extLst>
                    <a:ext uri="{9D8B030D-6E8A-4147-A177-3AD203B41FA5}">
                      <a16:colId xmlns:a16="http://schemas.microsoft.com/office/drawing/2014/main" val="3066247235"/>
                    </a:ext>
                  </a:extLst>
                </a:gridCol>
                <a:gridCol w="726450">
                  <a:extLst>
                    <a:ext uri="{9D8B030D-6E8A-4147-A177-3AD203B41FA5}">
                      <a16:colId xmlns:a16="http://schemas.microsoft.com/office/drawing/2014/main" val="3071254824"/>
                    </a:ext>
                  </a:extLst>
                </a:gridCol>
              </a:tblGrid>
              <a:tr h="2696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948911"/>
                  </a:ext>
                </a:extLst>
              </a:tr>
              <a:tr h="2527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PSNRL100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32004"/>
                  </a:ext>
                </a:extLst>
              </a:tr>
              <a:tr h="2527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HDR PQ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12-3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-2.4%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-5.9%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056191"/>
                  </a:ext>
                </a:extLst>
              </a:tr>
              <a:tr h="2527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HDR HLG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12.3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-3.1%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-4.4%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729162"/>
                  </a:ext>
                </a:extLst>
              </a:tr>
              <a:tr h="25279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SDR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12.5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666231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6CCDA3C-5323-4559-9D97-3859D73F1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521167"/>
              </p:ext>
            </p:extLst>
          </p:nvPr>
        </p:nvGraphicFramePr>
        <p:xfrm>
          <a:off x="1105785" y="4035087"/>
          <a:ext cx="8334464" cy="1366257"/>
        </p:xfrm>
        <a:graphic>
          <a:graphicData uri="http://schemas.openxmlformats.org/drawingml/2006/table">
            <a:tbl>
              <a:tblPr firstRow="1" firstCol="1" bandRow="1"/>
              <a:tblGrid>
                <a:gridCol w="1454441">
                  <a:extLst>
                    <a:ext uri="{9D8B030D-6E8A-4147-A177-3AD203B41FA5}">
                      <a16:colId xmlns:a16="http://schemas.microsoft.com/office/drawing/2014/main" val="3296577655"/>
                    </a:ext>
                  </a:extLst>
                </a:gridCol>
                <a:gridCol w="813461">
                  <a:extLst>
                    <a:ext uri="{9D8B030D-6E8A-4147-A177-3AD203B41FA5}">
                      <a16:colId xmlns:a16="http://schemas.microsoft.com/office/drawing/2014/main" val="3229976875"/>
                    </a:ext>
                  </a:extLst>
                </a:gridCol>
                <a:gridCol w="927791">
                  <a:extLst>
                    <a:ext uri="{9D8B030D-6E8A-4147-A177-3AD203B41FA5}">
                      <a16:colId xmlns:a16="http://schemas.microsoft.com/office/drawing/2014/main" val="504640083"/>
                    </a:ext>
                  </a:extLst>
                </a:gridCol>
                <a:gridCol w="927791">
                  <a:extLst>
                    <a:ext uri="{9D8B030D-6E8A-4147-A177-3AD203B41FA5}">
                      <a16:colId xmlns:a16="http://schemas.microsoft.com/office/drawing/2014/main" val="3055430058"/>
                    </a:ext>
                  </a:extLst>
                </a:gridCol>
                <a:gridCol w="715320">
                  <a:extLst>
                    <a:ext uri="{9D8B030D-6E8A-4147-A177-3AD203B41FA5}">
                      <a16:colId xmlns:a16="http://schemas.microsoft.com/office/drawing/2014/main" val="4171954116"/>
                    </a:ext>
                  </a:extLst>
                </a:gridCol>
                <a:gridCol w="715320">
                  <a:extLst>
                    <a:ext uri="{9D8B030D-6E8A-4147-A177-3AD203B41FA5}">
                      <a16:colId xmlns:a16="http://schemas.microsoft.com/office/drawing/2014/main" val="701047338"/>
                    </a:ext>
                  </a:extLst>
                </a:gridCol>
                <a:gridCol w="707227">
                  <a:extLst>
                    <a:ext uri="{9D8B030D-6E8A-4147-A177-3AD203B41FA5}">
                      <a16:colId xmlns:a16="http://schemas.microsoft.com/office/drawing/2014/main" val="2020721072"/>
                    </a:ext>
                  </a:extLst>
                </a:gridCol>
                <a:gridCol w="620213">
                  <a:extLst>
                    <a:ext uri="{9D8B030D-6E8A-4147-A177-3AD203B41FA5}">
                      <a16:colId xmlns:a16="http://schemas.microsoft.com/office/drawing/2014/main" val="3798314426"/>
                    </a:ext>
                  </a:extLst>
                </a:gridCol>
                <a:gridCol w="726450">
                  <a:extLst>
                    <a:ext uri="{9D8B030D-6E8A-4147-A177-3AD203B41FA5}">
                      <a16:colId xmlns:a16="http://schemas.microsoft.com/office/drawing/2014/main" val="2934125322"/>
                    </a:ext>
                  </a:extLst>
                </a:gridCol>
                <a:gridCol w="726450">
                  <a:extLst>
                    <a:ext uri="{9D8B030D-6E8A-4147-A177-3AD203B41FA5}">
                      <a16:colId xmlns:a16="http://schemas.microsoft.com/office/drawing/2014/main" val="3180704942"/>
                    </a:ext>
                  </a:extLst>
                </a:gridCol>
              </a:tblGrid>
              <a:tr h="28763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 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221145"/>
                  </a:ext>
                </a:extLst>
              </a:tr>
              <a:tr h="26965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Test#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PSNRL100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027877"/>
                  </a:ext>
                </a:extLst>
              </a:tr>
              <a:tr h="269656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HDR PQ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12-3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-4.1%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-3.7%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-6.3%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742615"/>
                  </a:ext>
                </a:extLst>
              </a:tr>
              <a:tr h="269656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HDR HLG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12.3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-2.3%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-3.0%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9617011"/>
                  </a:ext>
                </a:extLst>
              </a:tr>
              <a:tr h="269656"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SDR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12.5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785858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6C3888-67A9-41D0-ADFB-B784AED22C78}"/>
              </a:ext>
            </a:extLst>
          </p:cNvPr>
          <p:cNvSpPr txBox="1">
            <a:spLocks/>
          </p:cNvSpPr>
          <p:nvPr/>
        </p:nvSpPr>
        <p:spPr>
          <a:xfrm>
            <a:off x="838200" y="5752214"/>
            <a:ext cx="10515600" cy="648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Gain in chroma, larger for PQ content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D2175D-569C-4C09-960F-66B89613139D}"/>
              </a:ext>
            </a:extLst>
          </p:cNvPr>
          <p:cNvSpPr txBox="1">
            <a:spLocks/>
          </p:cNvSpPr>
          <p:nvPr/>
        </p:nvSpPr>
        <p:spPr>
          <a:xfrm>
            <a:off x="831113" y="1779170"/>
            <a:ext cx="10515600" cy="648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R</a:t>
            </a:r>
            <a:r>
              <a:rPr lang="en-US" dirty="0" err="1"/>
              <a:t>efinement</a:t>
            </a:r>
            <a:r>
              <a:rPr lang="en-US" dirty="0"/>
              <a:t> step applied after DBF </a:t>
            </a:r>
          </a:p>
        </p:txBody>
      </p:sp>
    </p:spTree>
    <p:extLst>
      <p:ext uri="{BB962C8B-B14F-4D97-AF65-F5344CB8AC3E}">
        <p14:creationId xmlns:p14="http://schemas.microsoft.com/office/powerpoint/2010/main" val="3056555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</TotalTime>
  <Words>1707</Words>
  <Application>Microsoft Office PowerPoint</Application>
  <PresentationFormat>Widescreen</PresentationFormat>
  <Paragraphs>681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JVET-L0032</vt:lpstr>
      <vt:lpstr>Considered tests</vt:lpstr>
      <vt:lpstr>Summary of proposed technologies</vt:lpstr>
      <vt:lpstr>PowerPoint Presentation</vt:lpstr>
      <vt:lpstr>CE 12-1.2/12-2.3 Similarities and Differences</vt:lpstr>
      <vt:lpstr>PowerPoint Presentation</vt:lpstr>
      <vt:lpstr>CE12-1 - Contribution of each aspect (DRA, QPHARM, REFLC)</vt:lpstr>
      <vt:lpstr>CE12-4 – in-loop reshaping for SDR</vt:lpstr>
      <vt:lpstr>CE12-3, CE12-5 – in-loop chroma refinement for PQ, HLG, SDR</vt:lpstr>
      <vt:lpstr>PowerPoint Presentation</vt:lpstr>
      <vt:lpstr>Annex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JVET-K0032</dc:title>
  <dc:creator>Francois Edouard</dc:creator>
  <cp:lastModifiedBy>Francois Edouard</cp:lastModifiedBy>
  <cp:revision>105</cp:revision>
  <dcterms:created xsi:type="dcterms:W3CDTF">2018-07-10T08:12:27Z</dcterms:created>
  <dcterms:modified xsi:type="dcterms:W3CDTF">2018-10-05T09:58:21Z</dcterms:modified>
</cp:coreProperties>
</file>