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7" r:id="rId4"/>
    <p:sldId id="261" r:id="rId5"/>
    <p:sldId id="260" r:id="rId6"/>
    <p:sldId id="268" r:id="rId7"/>
    <p:sldId id="259" r:id="rId8"/>
    <p:sldId id="262" r:id="rId9"/>
    <p:sldId id="263" r:id="rId10"/>
    <p:sldId id="264" r:id="rId11"/>
    <p:sldId id="265" r:id="rId12"/>
    <p:sldId id="266" r:id="rId13"/>
    <p:sldId id="267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5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0126F5-6378-42E7-9B1C-9B005EEDDB28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DC916-1FB3-491B-8415-132EAE2742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961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DC916-1FB3-491B-8415-132EAE27420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501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DC916-1FB3-491B-8415-132EAE27420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316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DC916-1FB3-491B-8415-132EAE27420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252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DC916-1FB3-491B-8415-132EAE27420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3181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DC916-1FB3-491B-8415-132EAE27420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634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4365-9314-4745-9663-EFC85C25E4C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88E-DAE5-4EB5-805C-AD7CFA33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333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4365-9314-4745-9663-EFC85C25E4C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88E-DAE5-4EB5-805C-AD7CFA33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487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4365-9314-4745-9663-EFC85C25E4C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88E-DAE5-4EB5-805C-AD7CFA33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202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4365-9314-4745-9663-EFC85C25E4C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88E-DAE5-4EB5-805C-AD7CFA33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724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4365-9314-4745-9663-EFC85C25E4C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88E-DAE5-4EB5-805C-AD7CFA33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416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4365-9314-4745-9663-EFC85C25E4C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88E-DAE5-4EB5-805C-AD7CFA33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902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4365-9314-4745-9663-EFC85C25E4C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88E-DAE5-4EB5-805C-AD7CFA33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696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4365-9314-4745-9663-EFC85C25E4C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88E-DAE5-4EB5-805C-AD7CFA33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488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4365-9314-4745-9663-EFC85C25E4C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88E-DAE5-4EB5-805C-AD7CFA33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16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4365-9314-4745-9663-EFC85C25E4C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88E-DAE5-4EB5-805C-AD7CFA33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082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D4365-9314-4745-9663-EFC85C25E4C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88E-DAE5-4EB5-805C-AD7CFA33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803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D4365-9314-4745-9663-EFC85C25E4C0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8288E-DAE5-4EB5-805C-AD7CFA33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462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jvet@lists.rwth-aachen.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AHG15: Bitstream decoding properties signaling</a:t>
            </a:r>
            <a:br>
              <a:rPr lang="en-US" dirty="0" smtClean="0"/>
            </a:br>
            <a:r>
              <a:rPr lang="en-US" dirty="0" smtClean="0"/>
              <a:t> Conference call #1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22 Aug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12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44814" cy="6558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Excerpt of HEVC </a:t>
            </a:r>
            <a:r>
              <a:rPr lang="en-US" dirty="0" err="1" smtClean="0"/>
              <a:t>profile_tier_level</a:t>
            </a:r>
            <a:r>
              <a:rPr lang="en-US" dirty="0" smtClean="0"/>
              <a:t>( ) syntax structure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5492373"/>
              </p:ext>
            </p:extLst>
          </p:nvPr>
        </p:nvGraphicFramePr>
        <p:xfrm>
          <a:off x="328474" y="1236713"/>
          <a:ext cx="5539665" cy="38108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36215"/>
                <a:gridCol w="703450"/>
              </a:tblGrid>
              <a:tr h="1732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	</a:t>
                      </a:r>
                      <a:r>
                        <a:rPr lang="en-GB" sz="1100" dirty="0" err="1">
                          <a:effectLst/>
                        </a:rPr>
                        <a:t>general_progressive_source_flag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</a:tr>
              <a:tr h="1732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general_interlaced_source_flag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</a:tr>
              <a:tr h="1732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general_non_packed_constraint_flag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 dirty="0">
                          <a:effectLst/>
                        </a:rPr>
                        <a:t>u(1)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</a:tr>
              <a:tr h="1732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general_frame_only_constraint_flag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</a:tr>
              <a:tr h="155896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if( general_profile_idc  = =  4  | |  general_profile_compatibility_flag[ 4 ]  | |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			general_profile_idc  = =  5  | |  general_profile_compatibility_flag[ 5 ]  | |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			general_profile_idc  = =  6  | |  general_profile_compatibility_flag[ 6 ]  | |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			general_profile_idc  = =  7  | |  general_profile_compatibility_flag[ 7 ] )  | |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			general_profile_idc  = =  8  | |  general_profile_compatibility_flag[ 8 ]  | |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			general_profile_idc  = =  9  | |  general_profile_compatibility_flag[ 9 ]  | |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			general_profile_idc  = =  10  | |  general_profile_compatibility_flag[ 10 ] ) {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			/* The number of bits in this syntax structure is not affected by this condition */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</a:tr>
              <a:tr h="1732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		</a:t>
                      </a:r>
                      <a:r>
                        <a:rPr lang="en-GB" sz="1100" dirty="0" err="1">
                          <a:effectLst/>
                        </a:rPr>
                        <a:t>general_max_12bit_constraint_flag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</a:tr>
              <a:tr h="1732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		</a:t>
                      </a:r>
                      <a:r>
                        <a:rPr lang="en-GB" sz="1100" dirty="0" err="1">
                          <a:effectLst/>
                        </a:rPr>
                        <a:t>general_max_10bit_constraint_flag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</a:tr>
              <a:tr h="1732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		</a:t>
                      </a:r>
                      <a:r>
                        <a:rPr lang="en-GB" sz="1100" dirty="0" err="1">
                          <a:effectLst/>
                        </a:rPr>
                        <a:t>general_max_8bit_constraint_flag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</a:tr>
              <a:tr h="1732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		</a:t>
                      </a:r>
                      <a:r>
                        <a:rPr lang="en-GB" sz="1100" dirty="0" err="1">
                          <a:effectLst/>
                        </a:rPr>
                        <a:t>general_max_422chroma_constraint_flag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</a:tr>
              <a:tr h="1732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		</a:t>
                      </a:r>
                      <a:r>
                        <a:rPr lang="en-GB" sz="1100" dirty="0" err="1">
                          <a:effectLst/>
                        </a:rPr>
                        <a:t>general_max_420chroma_constraint_flag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</a:tr>
              <a:tr h="1732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		</a:t>
                      </a:r>
                      <a:r>
                        <a:rPr lang="en-GB" sz="1100" dirty="0" err="1">
                          <a:effectLst/>
                        </a:rPr>
                        <a:t>general_max_monochrome_constraint_flag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</a:tr>
              <a:tr h="1732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		</a:t>
                      </a:r>
                      <a:r>
                        <a:rPr lang="en-GB" sz="1100" dirty="0" err="1">
                          <a:effectLst/>
                        </a:rPr>
                        <a:t>general_intra_constraint_flag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 dirty="0">
                          <a:effectLst/>
                        </a:rPr>
                        <a:t>u(1)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</a:tr>
              <a:tr h="1732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		</a:t>
                      </a:r>
                      <a:r>
                        <a:rPr lang="en-GB" sz="1100" dirty="0" err="1">
                          <a:effectLst/>
                        </a:rPr>
                        <a:t>general_one_picture_only_constraint_flag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</a:tr>
              <a:tr h="1732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		</a:t>
                      </a:r>
                      <a:r>
                        <a:rPr lang="en-GB" sz="1100" dirty="0" err="1">
                          <a:effectLst/>
                        </a:rPr>
                        <a:t>general_lower_bit_rate_constraint_flag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 dirty="0">
                          <a:effectLst/>
                        </a:rPr>
                        <a:t>u(1)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5537" marR="45537" marT="0" marB="0"/>
                </a:tc>
              </a:tr>
            </a:tbl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36991360"/>
              </p:ext>
            </p:extLst>
          </p:nvPr>
        </p:nvGraphicFramePr>
        <p:xfrm>
          <a:off x="6145566" y="1260629"/>
          <a:ext cx="5910309" cy="42740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59794"/>
                <a:gridCol w="750515"/>
              </a:tblGrid>
              <a:tr h="58592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		if( </a:t>
                      </a:r>
                      <a:r>
                        <a:rPr lang="en-GB" sz="1100" dirty="0" err="1">
                          <a:effectLst/>
                        </a:rPr>
                        <a:t>general_profile_idc</a:t>
                      </a:r>
                      <a:r>
                        <a:rPr lang="en-GB" sz="1100" dirty="0">
                          <a:effectLst/>
                        </a:rPr>
                        <a:t>  = =  5 | |  </a:t>
                      </a:r>
                      <a:r>
                        <a:rPr lang="en-GB" sz="1100" dirty="0" err="1">
                          <a:effectLst/>
                        </a:rPr>
                        <a:t>general_profile_compatibility_flag</a:t>
                      </a:r>
                      <a:r>
                        <a:rPr lang="en-GB" sz="1100" dirty="0">
                          <a:effectLst/>
                        </a:rPr>
                        <a:t>[ 5 ]  | |</a:t>
                      </a:r>
                      <a:br>
                        <a:rPr lang="en-GB" sz="1100" dirty="0">
                          <a:effectLst/>
                        </a:rPr>
                      </a:br>
                      <a:r>
                        <a:rPr lang="en-GB" sz="1100" dirty="0">
                          <a:effectLst/>
                        </a:rPr>
                        <a:t>				</a:t>
                      </a:r>
                      <a:r>
                        <a:rPr lang="en-GB" sz="1100" dirty="0" err="1">
                          <a:effectLst/>
                        </a:rPr>
                        <a:t>general_profile_idc</a:t>
                      </a:r>
                      <a:r>
                        <a:rPr lang="en-GB" sz="1100" dirty="0">
                          <a:effectLst/>
                        </a:rPr>
                        <a:t>  = =  9  | |  </a:t>
                      </a:r>
                      <a:r>
                        <a:rPr lang="en-GB" sz="1100" dirty="0" err="1">
                          <a:effectLst/>
                        </a:rPr>
                        <a:t>general_profile_compatibility_flag</a:t>
                      </a:r>
                      <a:r>
                        <a:rPr lang="en-GB" sz="1100" dirty="0">
                          <a:effectLst/>
                        </a:rPr>
                        <a:t>[ 9 ]  | |</a:t>
                      </a:r>
                      <a:br>
                        <a:rPr lang="en-GB" sz="1100" dirty="0">
                          <a:effectLst/>
                        </a:rPr>
                      </a:br>
                      <a:r>
                        <a:rPr lang="en-GB" sz="1100" dirty="0">
                          <a:effectLst/>
                        </a:rPr>
                        <a:t>				</a:t>
                      </a:r>
                      <a:r>
                        <a:rPr lang="en-GB" sz="1100" dirty="0" err="1">
                          <a:effectLst/>
                        </a:rPr>
                        <a:t>general_profile_idc</a:t>
                      </a:r>
                      <a:r>
                        <a:rPr lang="en-GB" sz="1100" dirty="0">
                          <a:effectLst/>
                        </a:rPr>
                        <a:t>  = =  10  | |  </a:t>
                      </a:r>
                      <a:r>
                        <a:rPr lang="en-GB" sz="1100" dirty="0" err="1">
                          <a:effectLst/>
                        </a:rPr>
                        <a:t>general_profile_compatibility_flag</a:t>
                      </a:r>
                      <a:r>
                        <a:rPr lang="en-GB" sz="1100" dirty="0">
                          <a:effectLst/>
                        </a:rPr>
                        <a:t>[ 10 ] ) {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			</a:t>
                      </a:r>
                      <a:r>
                        <a:rPr lang="en-GB" sz="1100" dirty="0" err="1">
                          <a:effectLst/>
                        </a:rPr>
                        <a:t>general_max_14bit_constraint_flag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		general_reserved_zero_33bits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u(33)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	} else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		general_reserved_zero_34bits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u(34)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} else if( general_profile_idc  = =  2  | |  general_profile_compatibility_flag[ 2 ]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	general_reserved_zero_7bits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u(7)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	general_one_picture_only_constraint_flag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	general_reserved_zero_35bits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u(35)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} else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	general_reserved_zero_43bits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u(43)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8224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if( ( general_profile_idc  &gt;=  1  &amp;&amp;  general_profile_idc  &lt;=  5 )  | |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			 general_profile_idc  = =  9  | |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			 general_profile_compatibility_flag[ 1 ]  | |  general_profile_compatibility_flag[ 2 ]  | |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			 general_profile_compatibility_flag[ 3 ]  | |  general_profile_compatibility_flag[ 4 ]  | |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			 general_profile_compatibility_flag[ 5 ]  | |  general_profile_compatibility_flag[ 9 ] )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			/* The number of bits in this syntax structure is not affected by this condition */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	general_inbld_flag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else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	general_reserved_zero_bit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 dirty="0">
                          <a:effectLst/>
                        </a:rPr>
                        <a:t>u(1)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1441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Excerpt from HEVC SPS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</p:nvPr>
        </p:nvGraphicFramePr>
        <p:xfrm>
          <a:off x="838200" y="2904014"/>
          <a:ext cx="5181600" cy="2194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23619"/>
                <a:gridCol w="657981"/>
              </a:tblGrid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scaling_list_enabled_flag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if( scaling_list_enabled_flag ) {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635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sps_scaling_list_data_present_flag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if( sps_scaling_list_data_present_flag 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0640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	scaling_list_data( 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}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amp_enabled_flag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sample_adaptive_offset_enabled_flag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pcm_enabled_flag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if( pcm_enabled_flag ) {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pcm_sample_bit_depth_luma_minus1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u(4)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pcm_sample_bit_depth_chroma_minus1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u(4)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de-CH" sz="900">
                          <a:effectLst/>
                        </a:rPr>
                        <a:t>		log2_min_pcm_luma_coding_block_size_minus3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log2_diff_max_min_pcm_luma_coding_block_size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pcm_loop_filter_disabled_flag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}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</a:tbl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</p:nvPr>
        </p:nvGraphicFramePr>
        <p:xfrm>
          <a:off x="6172200" y="2355374"/>
          <a:ext cx="5181600" cy="3291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23619"/>
                <a:gridCol w="657981"/>
              </a:tblGrid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num_short_term_ref_pic_sets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for( i = 0; i &lt; num_short_term_ref_pic_sets; i++)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st_ref_pic_set( i 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long_term_ref_pics_present_flag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if( long_term_ref_pics_present_flag ) {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num_long_term_ref_pics_sps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for( i = 0; i &lt; num_long_term_ref_pics_sps; i++ ) {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	lt_ref_pic_poc_lsb_sps[ i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	used_by_curr_pic_lt_sps_flag[ i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}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}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sps_temporal_mvp_enabled_flag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strong_intra_smoothing_enabled_flag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vui_parameters_present_flag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if( vui_parameters_present_flag 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vui_parameters( 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sps_extension_present_flag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if( sps_extension_present_flag ) {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sps_range_extension_flag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sps_multilayer_extension_flag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sps_3d_extension_flag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sps_scc_extension_flag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	sps_extension_4bits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u(4)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  <a:tr h="1370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effectLst/>
                        </a:rPr>
                        <a:t>	}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86" marR="6168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6929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HEVC SPS extensions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236537679"/>
              </p:ext>
            </p:extLst>
          </p:nvPr>
        </p:nvGraphicFramePr>
        <p:xfrm>
          <a:off x="408373" y="3246914"/>
          <a:ext cx="5611427" cy="1844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96166"/>
                <a:gridCol w="715261"/>
              </a:tblGrid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 err="1">
                          <a:effectLst/>
                        </a:rPr>
                        <a:t>sps_range_extension</a:t>
                      </a:r>
                      <a:r>
                        <a:rPr lang="en-GB" sz="1100" dirty="0">
                          <a:effectLst/>
                        </a:rPr>
                        <a:t>( ) {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Descriptor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transform_skip_rotation_enabled_flag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transform_skip_context_enabled_flag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implicit_rdpcm_enabled_flag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explicit_rdpcm_enabled_flag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extended_precision_processing_flag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intra_smoothing_disabled_flag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high_precision_offsets_enabled_flag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persistent_rice_adaptation_enabled_flag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cabac_bypass_alignment_enabled_flag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}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</a:tbl>
          </a:graphicData>
        </a:graphic>
      </p:graphicFrame>
      <p:graphicFrame>
        <p:nvGraphicFramePr>
          <p:cNvPr id="12" name="Content Placeholder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65976539"/>
              </p:ext>
            </p:extLst>
          </p:nvPr>
        </p:nvGraphicFramePr>
        <p:xfrm>
          <a:off x="6172200" y="2766854"/>
          <a:ext cx="5661734" cy="3017520"/>
        </p:xfrm>
        <a:graphic>
          <a:graphicData uri="http://schemas.openxmlformats.org/drawingml/2006/table">
            <a:tbl>
              <a:tblPr firstRow="1" firstCol="1" bandRow="1"/>
              <a:tblGrid>
                <a:gridCol w="4711823"/>
                <a:gridCol w="949911"/>
              </a:tblGrid>
              <a:tr h="137004">
                <a:tc>
                  <a:txBody>
                    <a:bodyPr/>
                    <a:lstStyle/>
                    <a:p>
                      <a:pPr marL="0" marR="0" algn="just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sps_scc_extension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 ) {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04">
                <a:tc>
                  <a:txBody>
                    <a:bodyPr/>
                    <a:lstStyle/>
                    <a:p>
                      <a:pPr marL="0" marR="0" algn="just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GB" sz="11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sps_curr_pic_ref_enabled_flag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04">
                <a:tc>
                  <a:txBody>
                    <a:bodyPr/>
                    <a:lstStyle/>
                    <a:p>
                      <a:pPr marL="0" marR="0" algn="just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GB" sz="11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palette_mode_enabled_flag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04">
                <a:tc>
                  <a:txBody>
                    <a:bodyPr/>
                    <a:lstStyle/>
                    <a:p>
                      <a:pPr marL="0" marR="0" algn="just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palette_mode_enabled_flag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) {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04">
                <a:tc>
                  <a:txBody>
                    <a:bodyPr/>
                    <a:lstStyle/>
                    <a:p>
                      <a:pPr marL="0" marR="0" algn="just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</a:t>
                      </a:r>
                      <a:r>
                        <a:rPr lang="en-GB" sz="11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palette_max_size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04">
                <a:tc>
                  <a:txBody>
                    <a:bodyPr/>
                    <a:lstStyle/>
                    <a:p>
                      <a:pPr marL="0" marR="0" algn="just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s-ES_tradnl" sz="11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</a:t>
                      </a:r>
                      <a:r>
                        <a:rPr lang="es-ES_tradnl" sz="11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delta_palette_max_predictor_size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11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sps_palette_predictor_initializers_present_flag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sps_palette_predictor_initializers_present_flag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sz="11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sps_num_palette_predictor_initializers_minus1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numComps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(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chroma_format_idc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= =  0 ) ? 1 : 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for( comp = 0; comp &lt;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numComps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; comp++ 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for( i = 0; i  &lt;= 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sps_num_palette_predictor_initializers_minus1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; i++ 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en-GB" sz="11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sps_palette_predictor_initializer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comp ][ i 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04">
                <a:tc>
                  <a:txBody>
                    <a:bodyPr/>
                    <a:lstStyle/>
                    <a:p>
                      <a:pPr marL="0" marR="0" algn="just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04">
                <a:tc>
                  <a:txBody>
                    <a:bodyPr/>
                    <a:lstStyle/>
                    <a:p>
                      <a:pPr marL="0" marR="0" algn="just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GB" sz="11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motion_vector_resolution_control_idc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GB" sz="11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intra_boundary_filtering_disabled_flag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u(1)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004">
                <a:tc>
                  <a:txBody>
                    <a:bodyPr/>
                    <a:lstStyle/>
                    <a:p>
                      <a:pPr marL="0" marR="0" algn="just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652" marR="61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80899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HEVC PPS excerpts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09331606"/>
              </p:ext>
            </p:extLst>
          </p:nvPr>
        </p:nvGraphicFramePr>
        <p:xfrm>
          <a:off x="491613" y="1372394"/>
          <a:ext cx="4987007" cy="5280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51338"/>
                <a:gridCol w="635669"/>
              </a:tblGrid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</a:t>
                      </a:r>
                      <a:r>
                        <a:rPr lang="en-GB" sz="1050" dirty="0" err="1">
                          <a:effectLst/>
                        </a:rPr>
                        <a:t>dependent_slice_segments_enabled_flag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u(1)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</a:rPr>
                        <a:t>	output_flag_present_flag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u(1)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</a:t>
                      </a:r>
                      <a:r>
                        <a:rPr lang="en-GB" sz="1050" dirty="0" err="1">
                          <a:effectLst/>
                        </a:rPr>
                        <a:t>num_extra_slice_header_bits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u(3)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</a:t>
                      </a:r>
                      <a:r>
                        <a:rPr lang="en-GB" sz="1050" dirty="0" err="1">
                          <a:effectLst/>
                        </a:rPr>
                        <a:t>sign_data_hiding_enabled_flag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u(1)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</a:t>
                      </a:r>
                      <a:r>
                        <a:rPr lang="en-GB" sz="1050" dirty="0" err="1">
                          <a:effectLst/>
                        </a:rPr>
                        <a:t>cabac_init_present_flag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u(1)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</a:t>
                      </a:r>
                      <a:r>
                        <a:rPr lang="en-GB" sz="1050" dirty="0" err="1">
                          <a:effectLst/>
                        </a:rPr>
                        <a:t>num_ref_idx_l0_default_active_minus1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ue(v)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</a:rPr>
                        <a:t>	num_ref_idx_l1_default_active_minus1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ue(v)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</a:rPr>
                        <a:t>	init_qp_minus26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se(v)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</a:t>
                      </a:r>
                      <a:r>
                        <a:rPr lang="en-GB" sz="1050" dirty="0" err="1">
                          <a:effectLst/>
                        </a:rPr>
                        <a:t>constrained_intra_pred_flag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u(1)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</a:rPr>
                        <a:t>	transform_skip_enabled_flag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u(1)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</a:rPr>
                        <a:t>	cu_qp_delta_enabled_flag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u(1)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</a:rPr>
                        <a:t>	if( cu_qp_delta_enabled_flag 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	</a:t>
                      </a:r>
                      <a:r>
                        <a:rPr lang="es-ES_tradnl" sz="1050" dirty="0" err="1">
                          <a:effectLst/>
                        </a:rPr>
                        <a:t>diff_cu_qp_delta_depth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ue(v)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</a:t>
                      </a:r>
                      <a:r>
                        <a:rPr lang="en-GB" sz="1050" dirty="0" err="1">
                          <a:effectLst/>
                        </a:rPr>
                        <a:t>pps_cb_qp_offset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se(v)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</a:rPr>
                        <a:t>	pps_cr_qp_offset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se(v)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</a:t>
                      </a:r>
                      <a:r>
                        <a:rPr lang="en-GB" sz="1050" dirty="0" err="1">
                          <a:effectLst/>
                        </a:rPr>
                        <a:t>pps_slice_chroma_qp_offsets_present_flag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u(1)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</a:t>
                      </a:r>
                      <a:r>
                        <a:rPr lang="en-GB" sz="1050" dirty="0" err="1">
                          <a:effectLst/>
                        </a:rPr>
                        <a:t>weighted_pred_flag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u(1)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</a:t>
                      </a:r>
                      <a:r>
                        <a:rPr lang="en-GB" sz="1050" dirty="0" err="1">
                          <a:effectLst/>
                        </a:rPr>
                        <a:t>weighted_bipred_flag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u(1)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kern="100" dirty="0">
                          <a:effectLst/>
                        </a:rPr>
                        <a:t>	</a:t>
                      </a:r>
                      <a:r>
                        <a:rPr lang="en-GB" sz="1050" kern="100" dirty="0" err="1">
                          <a:effectLst/>
                        </a:rPr>
                        <a:t>transquant_bypass_enabled_flag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u(1)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</a:t>
                      </a:r>
                      <a:r>
                        <a:rPr lang="en-GB" sz="1050" dirty="0" err="1">
                          <a:effectLst/>
                        </a:rPr>
                        <a:t>tiles_enabled_flag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1905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u(1)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</a:t>
                      </a:r>
                      <a:r>
                        <a:rPr lang="en-GB" sz="1050" dirty="0" err="1">
                          <a:effectLst/>
                        </a:rPr>
                        <a:t>entropy_coding_sync_enabled_flag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1905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u(1)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if( </a:t>
                      </a:r>
                      <a:r>
                        <a:rPr lang="en-GB" sz="1050" dirty="0" err="1">
                          <a:effectLst/>
                        </a:rPr>
                        <a:t>tiles_enabled_flag</a:t>
                      </a:r>
                      <a:r>
                        <a:rPr lang="en-GB" sz="1050" dirty="0">
                          <a:effectLst/>
                        </a:rPr>
                        <a:t> ) {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	</a:t>
                      </a:r>
                      <a:r>
                        <a:rPr lang="en-GB" sz="1050" dirty="0" err="1">
                          <a:effectLst/>
                        </a:rPr>
                        <a:t>num_tile_columns_minus1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ue(v)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	</a:t>
                      </a:r>
                      <a:r>
                        <a:rPr lang="en-GB" sz="1050" dirty="0" err="1">
                          <a:effectLst/>
                        </a:rPr>
                        <a:t>num_tile_rows_minus1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ue(v)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	</a:t>
                      </a:r>
                      <a:r>
                        <a:rPr lang="en-GB" sz="1050" dirty="0" err="1">
                          <a:effectLst/>
                        </a:rPr>
                        <a:t>uniform_spacing_flag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u(1)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	if( !</a:t>
                      </a:r>
                      <a:r>
                        <a:rPr lang="en-GB" sz="1050" dirty="0" err="1">
                          <a:effectLst/>
                        </a:rPr>
                        <a:t>uniform_spacing_flag</a:t>
                      </a:r>
                      <a:r>
                        <a:rPr lang="en-GB" sz="1050" dirty="0">
                          <a:effectLst/>
                        </a:rPr>
                        <a:t> ) {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		for( i = 0; i &lt; </a:t>
                      </a:r>
                      <a:r>
                        <a:rPr lang="en-GB" sz="1050" dirty="0" err="1">
                          <a:effectLst/>
                        </a:rPr>
                        <a:t>num_tile_columns_minus1</a:t>
                      </a:r>
                      <a:r>
                        <a:rPr lang="en-GB" sz="1050" dirty="0">
                          <a:effectLst/>
                        </a:rPr>
                        <a:t>; i++ )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			</a:t>
                      </a:r>
                      <a:r>
                        <a:rPr lang="en-GB" sz="1050" dirty="0" err="1">
                          <a:effectLst/>
                        </a:rPr>
                        <a:t>column_width_minus1</a:t>
                      </a:r>
                      <a:r>
                        <a:rPr lang="en-GB" sz="1050" dirty="0">
                          <a:effectLst/>
                        </a:rPr>
                        <a:t>[ i ]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ue(v)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		for( i = 0; i &lt; </a:t>
                      </a:r>
                      <a:r>
                        <a:rPr lang="en-GB" sz="1050" dirty="0" err="1">
                          <a:effectLst/>
                        </a:rPr>
                        <a:t>num_tile_rows_minus1</a:t>
                      </a:r>
                      <a:r>
                        <a:rPr lang="en-GB" sz="1050" dirty="0">
                          <a:effectLst/>
                        </a:rPr>
                        <a:t>; i++ )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			</a:t>
                      </a:r>
                      <a:r>
                        <a:rPr lang="en-GB" sz="1050" dirty="0" err="1">
                          <a:effectLst/>
                        </a:rPr>
                        <a:t>row_height_minus1</a:t>
                      </a:r>
                      <a:r>
                        <a:rPr lang="en-GB" sz="1050" dirty="0">
                          <a:effectLst/>
                        </a:rPr>
                        <a:t>[ i ]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ue(v)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	}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	</a:t>
                      </a:r>
                      <a:r>
                        <a:rPr lang="en-GB" sz="1050" dirty="0" err="1">
                          <a:effectLst/>
                        </a:rPr>
                        <a:t>loop_filter_across_tiles_enabled_flag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</a:rPr>
                        <a:t>u(1)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  <a:tr h="1318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</a:rPr>
                        <a:t>	}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9336" marR="59336" marT="0" marB="0"/>
                </a:tc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73686343"/>
              </p:ext>
            </p:extLst>
          </p:nvPr>
        </p:nvGraphicFramePr>
        <p:xfrm>
          <a:off x="6172200" y="2355374"/>
          <a:ext cx="5181600" cy="4023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21127"/>
                <a:gridCol w="660473"/>
              </a:tblGrid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pps_loop_filter_across_slices_enabled_flag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deblocking_filter_control_present_flag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if( deblocking_filter_control_present_flag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	</a:t>
                      </a:r>
                      <a:r>
                        <a:rPr lang="en-GB" sz="1100" dirty="0" err="1">
                          <a:effectLst/>
                        </a:rPr>
                        <a:t>deblocking_filter_override_enabled_flag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 dirty="0">
                          <a:effectLst/>
                        </a:rPr>
                        <a:t>u(1)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pps_deblocking_filter_disabled_flag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if( !pps_deblocking_filter_disabled_flag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	pps_beta_offset_div2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se(v)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	pps_tc_offset_div2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se(v)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pps_scaling_list_data_present_flag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if( pps_scaling_list_data_present_flag 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scaling_list_data( 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lists_modification_present_flag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log2_parallel_merge_level_minus2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slice_segment_header_extension_present_flag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pps_extension_present_flag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if( pps_extension_present_flag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pps_range_extension_flag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pps_multilayer_extension_flag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pps_3d_extension_flag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pps_scc_extension_flag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	pps_extension_4bits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u(4)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  <a:tr h="1370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effectLst/>
                        </a:rPr>
                        <a:t>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1652" marR="6165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261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Should we try to have a strawman signaling design for VTM2?</a:t>
            </a:r>
          </a:p>
          <a:p>
            <a:endParaRPr lang="en-US" dirty="0"/>
          </a:p>
          <a:p>
            <a:r>
              <a:rPr lang="en-US" dirty="0" smtClean="0"/>
              <a:t>Encourage contributions to the next AHG call (in ~ 1 month) with designs for VTM2, to discuss specific choices rather than just in the abstract?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147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Review of AHG mandates</a:t>
            </a:r>
          </a:p>
          <a:p>
            <a:pPr lvl="0"/>
            <a:r>
              <a:rPr lang="en-US" dirty="0"/>
              <a:t>Discussion of goals for the AHG</a:t>
            </a:r>
          </a:p>
          <a:p>
            <a:pPr lvl="0"/>
            <a:r>
              <a:rPr lang="en-US" dirty="0"/>
              <a:t>Presentation of JVET-K0311</a:t>
            </a:r>
          </a:p>
          <a:p>
            <a:pPr lvl="0"/>
            <a:r>
              <a:rPr lang="en-US" dirty="0" smtClean="0"/>
              <a:t>Next </a:t>
            </a:r>
            <a:r>
              <a:rPr lang="en-US" dirty="0"/>
              <a:t>steps</a:t>
            </a:r>
          </a:p>
        </p:txBody>
      </p:sp>
    </p:spTree>
    <p:extLst>
      <p:ext uri="{BB962C8B-B14F-4D97-AF65-F5344CB8AC3E}">
        <p14:creationId xmlns:p14="http://schemas.microsoft.com/office/powerpoint/2010/main" val="346727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AHG 15 Mandates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487042"/>
              </p:ext>
            </p:extLst>
          </p:nvPr>
        </p:nvGraphicFramePr>
        <p:xfrm>
          <a:off x="1074198" y="1935332"/>
          <a:ext cx="10830758" cy="43145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42875"/>
                <a:gridCol w="2983760"/>
                <a:gridCol w="1404123"/>
              </a:tblGrid>
              <a:tr h="43145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Bitstream decoding properties signalling (AHG15)</a:t>
                      </a:r>
                      <a:endParaRPr lang="en-US" sz="2000" dirty="0">
                        <a:effectLst/>
                      </a:endParaRPr>
                    </a:p>
                    <a:p>
                      <a:pPr marL="22860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(</a:t>
                      </a:r>
                      <a:r>
                        <a:rPr lang="en-CA" sz="2000" u="sng" dirty="0">
                          <a:effectLst/>
                          <a:hlinkClick r:id="rId3"/>
                        </a:rPr>
                        <a:t>jvet@lists.rwth-aachen.de</a:t>
                      </a:r>
                      <a:r>
                        <a:rPr lang="en-CA" sz="2000" dirty="0">
                          <a:effectLst/>
                        </a:rPr>
                        <a:t>)</a:t>
                      </a:r>
                      <a:endParaRPr lang="en-US" sz="2000" dirty="0">
                        <a:effectLst/>
                      </a:endParaRPr>
                    </a:p>
                    <a:p>
                      <a:pPr marL="342900" marR="0" lvl="0" indent="-3429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Study syntax alternatives for interoperability point signalling</a:t>
                      </a:r>
                      <a:endParaRPr lang="en-US" sz="2000" dirty="0">
                        <a:effectLst/>
                      </a:endParaRPr>
                    </a:p>
                    <a:p>
                      <a:pPr marL="342900" marR="0" lvl="0" indent="-3429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Study selection of constraint flags to be included in the VTM and their impact on syntax, semantics, and decoding process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J. Boyce (chair), J. Chen, S. Deshpande, M. Karczewicz, A. Tourapis, Y.-K. Wang, S. Wenger (vice-chairs)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Tel. TBA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(approx. monthly, at least two weeks notice for each)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3025" marR="7302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430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AHG limited to JVET scope, not parent body scope</a:t>
            </a:r>
          </a:p>
          <a:p>
            <a:r>
              <a:rPr lang="en-US" dirty="0" smtClean="0"/>
              <a:t>JVET scope:</a:t>
            </a:r>
          </a:p>
          <a:p>
            <a:pPr lvl="1"/>
            <a:r>
              <a:rPr lang="en-US" dirty="0" smtClean="0"/>
              <a:t>Syntax, semantics, decoding process</a:t>
            </a:r>
          </a:p>
          <a:p>
            <a:r>
              <a:rPr lang="en-US" dirty="0" smtClean="0"/>
              <a:t>Parent body scope:</a:t>
            </a:r>
          </a:p>
          <a:p>
            <a:pPr lvl="1"/>
            <a:r>
              <a:rPr lang="en-US" dirty="0" smtClean="0"/>
              <a:t>Profile definition</a:t>
            </a:r>
          </a:p>
          <a:p>
            <a:pPr lvl="1"/>
            <a:r>
              <a:rPr lang="en-US" dirty="0" smtClean="0"/>
              <a:t>Registration authority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76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or more input contributions to October Macau meeting with proposed initial syntax &amp; semantics interoperability point design for VTM?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8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JVET-K0311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82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Location of constraint flags/parameters?</a:t>
            </a:r>
          </a:p>
          <a:p>
            <a:r>
              <a:rPr lang="en-US" dirty="0" smtClean="0"/>
              <a:t>Flags vs. parameters?</a:t>
            </a:r>
          </a:p>
          <a:p>
            <a:r>
              <a:rPr lang="en-US" dirty="0" smtClean="0"/>
              <a:t>Granularity of constraint flags/parameters?</a:t>
            </a:r>
          </a:p>
          <a:p>
            <a:r>
              <a:rPr lang="en-US" dirty="0" smtClean="0"/>
              <a:t>Hierarchy vs. flat?</a:t>
            </a:r>
          </a:p>
          <a:p>
            <a:r>
              <a:rPr lang="en-US" dirty="0" smtClean="0"/>
              <a:t>Normative changes?</a:t>
            </a:r>
          </a:p>
          <a:p>
            <a:r>
              <a:rPr lang="en-US" dirty="0" smtClean="0"/>
              <a:t>Fall back decoding process?</a:t>
            </a:r>
          </a:p>
          <a:p>
            <a:r>
              <a:rPr lang="en-US" dirty="0" smtClean="0"/>
              <a:t>Persistence beyond CVS?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56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VTM1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QT/BT/TT</a:t>
            </a:r>
          </a:p>
          <a:p>
            <a:r>
              <a:rPr lang="en-US" dirty="0" smtClean="0"/>
              <a:t>Most HEVC tools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96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VTM2 tools (list from AHG13 JVET-K1005)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48914263"/>
              </p:ext>
            </p:extLst>
          </p:nvPr>
        </p:nvGraphicFramePr>
        <p:xfrm>
          <a:off x="452762" y="1766196"/>
          <a:ext cx="5406501" cy="43513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5544"/>
                <a:gridCol w="1265351"/>
                <a:gridCol w="2185606"/>
              </a:tblGrid>
              <a:tr h="39745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Tool Name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53258" marR="53258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Abbrev. Name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53258" marR="53258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Document reference(s)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53258" marR="53258" marT="0" marB="0"/>
                </a:tc>
              </a:tr>
              <a:tr h="3974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Chroma separate tree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CST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JVET-K0230, JVET-K0556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</a:tr>
              <a:tr h="3974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Frame boundary partition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FBP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JVET-K0554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</a:tr>
              <a:tr h="3974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Dependent quantization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DQ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JVET-K0072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</a:tr>
              <a:tr h="3974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Sign data hiding*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SDH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JVET-K0310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</a:tr>
              <a:tr h="3974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Cross-component linear model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CCLM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JVET-K0190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</a:tr>
              <a:tr h="3974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Adaptive multi-core transform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AMT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JVET-K0171, JVET-K0173, JVET-K0096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</a:tr>
              <a:tr h="65092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67 intra prediction mode +3 MPM intra mode coding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67IPM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JVET-K0529, JVET-K0368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</a:tr>
              <a:tr h="5207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Position dependent prediction combination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PDPC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JVET-K0063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</a:tr>
              <a:tr h="3974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Wide angle intra prediction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WIP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53258" marR="53258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JVET-K0500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258" marR="53258" marT="0" marB="0" anchor="ctr"/>
                </a:tc>
              </a:tr>
            </a:tbl>
          </a:graphicData>
        </a:graphic>
      </p:graphicFrame>
      <p:graphicFrame>
        <p:nvGraphicFramePr>
          <p:cNvPr id="12" name="Content Placeholder 11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0956549"/>
              </p:ext>
            </p:extLst>
          </p:nvPr>
        </p:nvGraphicFramePr>
        <p:xfrm>
          <a:off x="6167022" y="1571348"/>
          <a:ext cx="5382827" cy="45461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6979"/>
                <a:gridCol w="1259810"/>
                <a:gridCol w="2176038"/>
              </a:tblGrid>
              <a:tr h="14156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</a:tr>
              <a:tr h="3481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Adaptive loop filter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ALF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JVET-K0371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</a:tr>
              <a:tr h="3481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Partition restriction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JVET-K0351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</a:tr>
              <a:tr h="57012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Deblocking on 64 pixels sample TU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DB64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JVET-K0307, JVET-K0237, JVET-K0369, JVET-K0232, JVET-K0315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</a:tr>
              <a:tr h="3481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Deblocking on 8x8 grid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DB8x8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</a:tr>
              <a:tr h="3481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QP upper bound increase**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MaxQP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JVET-K0251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</a:tr>
              <a:tr h="45609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Split restriction TT when size is larger than 64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TT64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JVET-K0230, JVET-K0556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</a:tr>
              <a:tr h="45609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Implicit split QT 128x128 to 64x64 in I slice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QT128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JVET-K0230, JVET-K0556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</a:tr>
              <a:tr h="3481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DC average computation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DC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JVET-K0122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</a:tr>
              <a:tr h="3481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Affine motion model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AFF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JVET-K0184, JVET-K0337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</a:tr>
              <a:tr h="45609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Alternative temporal motion vector prediction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ATMVP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JVET-K0346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</a:tr>
              <a:tr h="3775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Adaptive motion vector resolution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AMVR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PMingLiU"/>
                      </a:endParaRPr>
                    </a:p>
                  </a:txBody>
                  <a:tcPr marL="42972" marR="42972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JVET-K0357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972" marR="42972" marT="0" marB="0" anchor="ctr"/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6167022" y="1393794"/>
            <a:ext cx="5548544" cy="35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084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8396</TotalTime>
  <Words>627</Words>
  <Application>Microsoft Office PowerPoint</Application>
  <PresentationFormat>Widescreen</PresentationFormat>
  <Paragraphs>423</Paragraphs>
  <Slides>14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Malgun Gothic</vt:lpstr>
      <vt:lpstr>SimSun</vt:lpstr>
      <vt:lpstr>Arial</vt:lpstr>
      <vt:lpstr>Calibri</vt:lpstr>
      <vt:lpstr>Calibri Light</vt:lpstr>
      <vt:lpstr>PMingLiU</vt:lpstr>
      <vt:lpstr>Symbol</vt:lpstr>
      <vt:lpstr>Times New Roman</vt:lpstr>
      <vt:lpstr>Office Theme</vt:lpstr>
      <vt:lpstr>AHG15: Bitstream decoding properties signaling  Conference call #1</vt:lpstr>
      <vt:lpstr>Agenda</vt:lpstr>
      <vt:lpstr>AHG 15 Mandates</vt:lpstr>
      <vt:lpstr>Scope</vt:lpstr>
      <vt:lpstr>Goals</vt:lpstr>
      <vt:lpstr>JVET-K0311</vt:lpstr>
      <vt:lpstr>Questions</vt:lpstr>
      <vt:lpstr>VTM1 tools</vt:lpstr>
      <vt:lpstr>VTM2 tools (list from AHG13 JVET-K1005)</vt:lpstr>
      <vt:lpstr>Excerpt of HEVC profile_tier_level( ) syntax structure</vt:lpstr>
      <vt:lpstr>Excerpt from HEVC SPS</vt:lpstr>
      <vt:lpstr>HEVC SPS extensions</vt:lpstr>
      <vt:lpstr>HEVC PPS excerpts</vt:lpstr>
      <vt:lpstr>Next Steps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AHG15 conference call #1</dc:title>
  <dc:creator>Jill Boyce</dc:creator>
  <cp:keywords>CTPClassification=CTP_NT</cp:keywords>
  <cp:lastModifiedBy>Jill Boyce</cp:lastModifiedBy>
  <cp:revision>24</cp:revision>
  <dcterms:created xsi:type="dcterms:W3CDTF">2018-08-22T22:23:29Z</dcterms:created>
  <dcterms:modified xsi:type="dcterms:W3CDTF">2018-08-28T18:19:50Z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0f948263-ec17-42fc-b458-7df3b709ef49</vt:lpwstr>
  </property>
  <property fmtid="{D5CDD505-2E9C-101B-9397-08002B2CF9AE}" pid="3" name="CTP_TimeStamp">
    <vt:lpwstr>2018-08-28 18:19:50Z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