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487" r:id="rId4"/>
    <p:sldId id="491" r:id="rId5"/>
    <p:sldId id="488" r:id="rId6"/>
    <p:sldId id="489" r:id="rId7"/>
    <p:sldId id="490" r:id="rId8"/>
    <p:sldId id="492" r:id="rId9"/>
    <p:sldId id="493" r:id="rId10"/>
    <p:sldId id="474" r:id="rId11"/>
    <p:sldId id="47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8A"/>
    <a:srgbClr val="99CCFF"/>
    <a:srgbClr val="A3FFFF"/>
    <a:srgbClr val="FFFFFF"/>
    <a:srgbClr val="A50021"/>
    <a:srgbClr val="CC0000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2018/7/15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JVET-K0545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JVET-K0545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CE3.3-related</a:t>
            </a:r>
            <a:r>
              <a:rPr lang="en-US" altLang="en-US" sz="3200" dirty="0" smtClean="0"/>
              <a:t>: </a:t>
            </a:r>
            <a:r>
              <a:rPr lang="en-US" sz="3200" dirty="0"/>
              <a:t>Cross check of JVET-K0529, Intra mode coding with 3 MPMs and results for 6 MPM with optimized encoder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733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</a:t>
            </a:r>
            <a:r>
              <a:rPr lang="en-US" altLang="zh-CN" sz="1800" dirty="0" smtClean="0">
                <a:solidFill>
                  <a:schemeClr val="tx1"/>
                </a:solidFill>
              </a:rPr>
              <a:t>Biao Wang, </a:t>
            </a:r>
            <a:r>
              <a:rPr lang="en-US" altLang="zh-CN" sz="1800" dirty="0" smtClean="0">
                <a:solidFill>
                  <a:schemeClr val="tx1"/>
                </a:solidFill>
              </a:rPr>
              <a:t>Jianle </a:t>
            </a:r>
            <a:r>
              <a:rPr lang="en-US" altLang="zh-CN" sz="1800" dirty="0" smtClean="0">
                <a:solidFill>
                  <a:schemeClr val="tx1"/>
                </a:solidFill>
              </a:rPr>
              <a:t>Chen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C:\Users\b80053157\AppData\Roaming\eSpace_Desktop\UserData\b80053157\imagefiles\D22402AF-7519-4C81-9EE7-EC01CC143D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99" y="2209800"/>
            <a:ext cx="9232774" cy="192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2070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025"/>
            <a:ext cx="6850062" cy="630238"/>
          </a:xfrm>
        </p:spPr>
        <p:txBody>
          <a:bodyPr/>
          <a:lstStyle/>
          <a:p>
            <a:r>
              <a:rPr lang="en-US" dirty="0" smtClean="0"/>
              <a:t>Comparison of different MPM techniques (AI)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5758048"/>
              </p:ext>
            </p:extLst>
          </p:nvPr>
        </p:nvGraphicFramePr>
        <p:xfrm>
          <a:off x="228600" y="838200"/>
          <a:ext cx="8458200" cy="5074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1"/>
                <a:gridCol w="762000"/>
                <a:gridCol w="685800"/>
                <a:gridCol w="685800"/>
                <a:gridCol w="762000"/>
                <a:gridCol w="762000"/>
                <a:gridCol w="685800"/>
                <a:gridCol w="685800"/>
                <a:gridCol w="609600"/>
                <a:gridCol w="685800"/>
                <a:gridCol w="609599"/>
              </a:tblGrid>
              <a:tr h="366028">
                <a:tc rowSpan="2">
                  <a:txBody>
                    <a:bodyPr/>
                    <a:lstStyle/>
                    <a:p>
                      <a:r>
                        <a:rPr lang="en-US" sz="1100" dirty="0" smtClean="0"/>
                        <a:t>Technique</a:t>
                      </a:r>
                      <a:endParaRPr lang="en-US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VTM results</a:t>
                      </a:r>
                      <a:endParaRPr lang="en-US" sz="11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BMS results  *(not</a:t>
                      </a:r>
                      <a:r>
                        <a:rPr lang="en-US" sz="1100" baseline="0" dirty="0" smtClean="0"/>
                        <a:t> fully complete)</a:t>
                      </a:r>
                      <a:endParaRPr lang="en-US" sz="11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9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Y 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U 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V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EncT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DecT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 Y </a:t>
                      </a:r>
                    </a:p>
                    <a:p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V</a:t>
                      </a:r>
                    </a:p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EncT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DecT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04277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MPM +</a:t>
                      </a:r>
                    </a:p>
                    <a:p>
                      <a:r>
                        <a:rPr lang="en-US" sz="1100" dirty="0" smtClean="0"/>
                        <a:t>61 remaining modes Truncated</a:t>
                      </a:r>
                      <a:r>
                        <a:rPr lang="en-US" sz="1100" baseline="0" dirty="0" smtClean="0"/>
                        <a:t> Binary coded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-1.25%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-1.27%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-1.26%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115%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102%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-0.04%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99%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12758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MPM +</a:t>
                      </a:r>
                    </a:p>
                    <a:p>
                      <a:r>
                        <a:rPr lang="en-US" sz="1100" dirty="0" smtClean="0"/>
                        <a:t>61 remaining modes Truncated</a:t>
                      </a:r>
                      <a:r>
                        <a:rPr lang="en-US" sz="1100" baseline="0" dirty="0" smtClean="0"/>
                        <a:t> Binary coded + Encoder Optimization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-1.25%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-1.27%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-1.26%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108%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103%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-0.04%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100%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99%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4679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r>
                        <a:rPr lang="en-US" sz="1100" baseline="0" dirty="0" smtClean="0"/>
                        <a:t> MPM + remaining 64 intra modes fixed length coded (FLC)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4566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</a:t>
                      </a:r>
                      <a:r>
                        <a:rPr lang="en-US" sz="1100" baseline="0" dirty="0" smtClean="0"/>
                        <a:t> MPM + remaining 64 intra modes fixed length coded (FLC) + </a:t>
                      </a:r>
                      <a:r>
                        <a:rPr lang="en-US" sz="1100" b="1" baseline="0" dirty="0" smtClean="0"/>
                        <a:t>with additional RD check</a:t>
                      </a:r>
                      <a:endParaRPr lang="en-US" sz="1100" b="1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82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025"/>
            <a:ext cx="6850062" cy="630238"/>
          </a:xfrm>
        </p:spPr>
        <p:txBody>
          <a:bodyPr/>
          <a:lstStyle/>
          <a:p>
            <a:r>
              <a:rPr lang="en-US" dirty="0" smtClean="0"/>
              <a:t>Comparison of different MPM techniques (RA)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838291"/>
              </p:ext>
            </p:extLst>
          </p:nvPr>
        </p:nvGraphicFramePr>
        <p:xfrm>
          <a:off x="304800" y="914401"/>
          <a:ext cx="8458200" cy="5007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1"/>
                <a:gridCol w="762000"/>
                <a:gridCol w="685800"/>
                <a:gridCol w="685800"/>
                <a:gridCol w="762000"/>
                <a:gridCol w="762000"/>
                <a:gridCol w="685800"/>
                <a:gridCol w="685800"/>
                <a:gridCol w="609600"/>
                <a:gridCol w="685800"/>
                <a:gridCol w="609599"/>
              </a:tblGrid>
              <a:tr h="354964">
                <a:tc rowSpan="2">
                  <a:txBody>
                    <a:bodyPr/>
                    <a:lstStyle/>
                    <a:p>
                      <a:r>
                        <a:rPr lang="en-US" sz="1100" dirty="0" smtClean="0"/>
                        <a:t>Technique</a:t>
                      </a:r>
                      <a:endParaRPr lang="en-US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VTM results</a:t>
                      </a:r>
                      <a:endParaRPr lang="en-US" sz="11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BMS results  *(not</a:t>
                      </a:r>
                      <a:r>
                        <a:rPr lang="en-US" sz="1100" baseline="0" dirty="0" smtClean="0"/>
                        <a:t> fully complete)</a:t>
                      </a:r>
                      <a:endParaRPr lang="en-US" sz="11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69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Y </a:t>
                      </a:r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U 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 V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EncT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DecT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 Y </a:t>
                      </a:r>
                    </a:p>
                    <a:p>
                      <a:endParaRPr 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V</a:t>
                      </a:r>
                    </a:p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EncT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DecT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1717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MPM +</a:t>
                      </a:r>
                    </a:p>
                    <a:p>
                      <a:r>
                        <a:rPr lang="en-US" sz="1100" dirty="0" smtClean="0"/>
                        <a:t>61 remaining modes Truncated</a:t>
                      </a:r>
                      <a:r>
                        <a:rPr lang="en-US" sz="1100" baseline="0" dirty="0" smtClean="0"/>
                        <a:t> Binary coded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33142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6 MPM +</a:t>
                      </a:r>
                    </a:p>
                    <a:p>
                      <a:r>
                        <a:rPr lang="en-US" sz="1100" dirty="0" smtClean="0"/>
                        <a:t>61 remaining modes Truncated</a:t>
                      </a:r>
                      <a:r>
                        <a:rPr lang="en-US" sz="1100" baseline="0" dirty="0" smtClean="0"/>
                        <a:t> Binary coded + Encoder Optimization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18171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</a:t>
                      </a:r>
                      <a:r>
                        <a:rPr lang="en-US" sz="1100" baseline="0" dirty="0" smtClean="0"/>
                        <a:t> MPM + remaining 64 intra modes fixed length coded (FLC)</a:t>
                      </a:r>
                      <a:endParaRPr lang="en-US" sz="1100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4126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</a:t>
                      </a:r>
                      <a:r>
                        <a:rPr lang="en-US" sz="1100" baseline="0" dirty="0" smtClean="0"/>
                        <a:t> MPM + remaining 64 intra modes fixed length coded (FLC) + </a:t>
                      </a:r>
                      <a:r>
                        <a:rPr lang="en-US" sz="1100" b="1" baseline="0" dirty="0" smtClean="0"/>
                        <a:t>with additional RD check</a:t>
                      </a:r>
                      <a:endParaRPr lang="en-US" sz="1100" b="1" dirty="0" smtClean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4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 MPM + 61 remaining coded with TB (without Encoder optimization)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810604"/>
              </p:ext>
            </p:extLst>
          </p:nvPr>
        </p:nvGraphicFramePr>
        <p:xfrm>
          <a:off x="618464" y="1905000"/>
          <a:ext cx="6850064" cy="3282330"/>
        </p:xfrm>
        <a:graphic>
          <a:graphicData uri="http://schemas.openxmlformats.org/drawingml/2006/table">
            <a:tbl>
              <a:tblPr/>
              <a:tblGrid>
                <a:gridCol w="914084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</a:tblGrid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72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 MPM + 61 remaining coded with TB (with Encoder optimization)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834506"/>
              </p:ext>
            </p:extLst>
          </p:nvPr>
        </p:nvGraphicFramePr>
        <p:xfrm>
          <a:off x="652462" y="1600205"/>
          <a:ext cx="7272343" cy="4038593"/>
        </p:xfrm>
        <a:graphic>
          <a:graphicData uri="http://schemas.openxmlformats.org/drawingml/2006/table">
            <a:tbl>
              <a:tblPr/>
              <a:tblGrid>
                <a:gridCol w="970433"/>
                <a:gridCol w="630191"/>
                <a:gridCol w="630191"/>
                <a:gridCol w="630191"/>
                <a:gridCol w="630191"/>
                <a:gridCol w="630191"/>
                <a:gridCol w="630191"/>
                <a:gridCol w="630191"/>
                <a:gridCol w="630191"/>
                <a:gridCol w="630191"/>
                <a:gridCol w="630191"/>
              </a:tblGrid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49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 MPM + 64 remaining coded with FLC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52462" y="2128354"/>
          <a:ext cx="6850064" cy="3282330"/>
        </p:xfrm>
        <a:graphic>
          <a:graphicData uri="http://schemas.openxmlformats.org/drawingml/2006/table">
            <a:tbl>
              <a:tblPr/>
              <a:tblGrid>
                <a:gridCol w="914084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</a:tblGrid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 MPM + 64 remaining coded with FLC + Additional RD check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52462" y="2128354"/>
          <a:ext cx="6850064" cy="3282330"/>
        </p:xfrm>
        <a:graphic>
          <a:graphicData uri="http://schemas.openxmlformats.org/drawingml/2006/table">
            <a:tbl>
              <a:tblPr/>
              <a:tblGrid>
                <a:gridCol w="914084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  <a:gridCol w="593598"/>
              </a:tblGrid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2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0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110537" cy="4256088"/>
          </a:xfrm>
        </p:spPr>
        <p:txBody>
          <a:bodyPr/>
          <a:lstStyle/>
          <a:p>
            <a:r>
              <a:rPr lang="en-US" dirty="0" smtClean="0"/>
              <a:t>6 MPM variant has additional 0.5% coding gain for AI event after 3 MPM uses additional RD check.</a:t>
            </a:r>
          </a:p>
          <a:p>
            <a:pPr lvl="1"/>
            <a:r>
              <a:rPr lang="en-US" dirty="0" smtClean="0"/>
              <a:t>Encoding time and decoding time are more or less similar for both variants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312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192786</TotalTime>
  <Words>2373</Words>
  <Application>Microsoft Office PowerPoint</Application>
  <PresentationFormat>On-screen Show (4:3)</PresentationFormat>
  <Paragraphs>945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Wingdings</vt:lpstr>
      <vt:lpstr>Wingdings 3</vt:lpstr>
      <vt:lpstr>Slide Template—English（20060512） </vt:lpstr>
      <vt:lpstr>Custom Design</vt:lpstr>
      <vt:lpstr>CE3.3-related: Cross check of JVET-K0529, Intra mode coding with 3 MPMs and results for 6 MPM with optimized encoder</vt:lpstr>
      <vt:lpstr>Comparison of different MPM techniques (AI)</vt:lpstr>
      <vt:lpstr>Comparison of different MPM techniques (RA)</vt:lpstr>
      <vt:lpstr>6 MPM + 61 remaining coded with TB (without Encoder optimization)</vt:lpstr>
      <vt:lpstr>6 MPM + 61 remaining coded with TB (with Encoder optimization)</vt:lpstr>
      <vt:lpstr>3 MPM + 64 remaining coded with FLC</vt:lpstr>
      <vt:lpstr>3 MPM + 64 remaining coded with FLC + Additional RD check</vt:lpstr>
      <vt:lpstr>Conclusion</vt:lpstr>
      <vt:lpstr>PowerPoint Presentation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9264</cp:revision>
  <dcterms:created xsi:type="dcterms:W3CDTF">2005-06-03T02:22:32Z</dcterms:created>
  <dcterms:modified xsi:type="dcterms:W3CDTF">2018-07-15T12:33:45Z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1531222650</vt:lpwstr>
  </property>
</Properties>
</file>