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2"/>
  </p:notesMasterIdLst>
  <p:handoutMasterIdLst>
    <p:handoutMasterId r:id="rId13"/>
  </p:handoutMasterIdLst>
  <p:sldIdLst>
    <p:sldId id="275" r:id="rId2"/>
    <p:sldId id="276" r:id="rId3"/>
    <p:sldId id="284" r:id="rId4"/>
    <p:sldId id="280" r:id="rId5"/>
    <p:sldId id="288" r:id="rId6"/>
    <p:sldId id="286" r:id="rId7"/>
    <p:sldId id="281" r:id="rId8"/>
    <p:sldId id="287" r:id="rId9"/>
    <p:sldId id="285" r:id="rId10"/>
    <p:sldId id="263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109" autoAdjust="0"/>
  </p:normalViewPr>
  <p:slideViewPr>
    <p:cSldViewPr snapToGrid="0" showGuides="1">
      <p:cViewPr varScale="1">
        <p:scale>
          <a:sx n="62" d="100"/>
          <a:sy n="62" d="100"/>
        </p:scale>
        <p:origin x="1352" y="52"/>
      </p:cViewPr>
      <p:guideLst>
        <p:guide orient="horz" pos="21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2018/7/13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2018/7/13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74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9859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6783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664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9648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0527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567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3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ADB2ADEA-0E6B-4FD4-A960-5E2F22A6B871}" type="datetime1">
              <a:rPr lang="ja-JP" altLang="en-US" smtClean="0"/>
              <a:t>2018/7/13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F69ED1AC-6B54-4CC2-B304-B17CEEF8D7B6}" type="datetime1">
              <a:rPr lang="ja-JP" altLang="en-US" smtClean="0"/>
              <a:t>2018/7/13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462AC5-D092-4387-AF42-8BDF2ACF196B}" type="datetime1">
              <a:rPr lang="ja-JP" altLang="en-US" smtClean="0"/>
              <a:t>2018/7/13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1981-7352-40D1-8DF9-16191C5EB06E}" type="datetime1">
              <a:rPr lang="ja-JP" altLang="en-US" smtClean="0"/>
              <a:t>2018/7/13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25B6596-39A2-4CEE-92A4-880F9ACA4CA6}" type="datetime1">
              <a:rPr lang="ja-JP" altLang="en-US" smtClean="0"/>
              <a:t>2018/7/13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371" y="2689200"/>
            <a:ext cx="8897257" cy="1330914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Spatial-temporal merge mode (non </a:t>
            </a:r>
            <a:r>
              <a:rPr lang="en-US" altLang="ja-JP" sz="2800" dirty="0" err="1">
                <a:solidFill>
                  <a:schemeClr val="tx1"/>
                </a:solidFill>
              </a:rPr>
              <a:t>subblock</a:t>
            </a:r>
            <a:r>
              <a:rPr lang="en-US" altLang="ja-JP" sz="2800" dirty="0">
                <a:solidFill>
                  <a:schemeClr val="tx1"/>
                </a:solidFill>
              </a:rPr>
              <a:t> STMVP)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>
                <a:solidFill>
                  <a:schemeClr val="tx1"/>
                </a:solidFill>
              </a:rPr>
              <a:t>(</a:t>
            </a:r>
            <a:r>
              <a:rPr lang="en-US" altLang="ja-JP" smtClean="0">
                <a:solidFill>
                  <a:schemeClr val="tx1"/>
                </a:solidFill>
              </a:rPr>
              <a:t>JVET-K0161/K0532)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 err="1" smtClean="0">
                <a:solidFill>
                  <a:schemeClr val="tx1"/>
                </a:solidFill>
              </a:rPr>
              <a:t>TianYang</a:t>
            </a:r>
            <a:r>
              <a:rPr lang="ja-JP" altLang="en-US" sz="2400" dirty="0" smtClean="0">
                <a:solidFill>
                  <a:schemeClr val="tx1"/>
                </a:solidFill>
              </a:rPr>
              <a:t> </a:t>
            </a:r>
            <a:r>
              <a:rPr lang="en-US" altLang="ja-JP" sz="2400" dirty="0" smtClean="0">
                <a:solidFill>
                  <a:schemeClr val="tx1"/>
                </a:solidFill>
              </a:rPr>
              <a:t>Zhou</a:t>
            </a:r>
          </a:p>
          <a:p>
            <a:r>
              <a:rPr lang="en-US" altLang="ja-JP" sz="2400" dirty="0" smtClean="0">
                <a:solidFill>
                  <a:schemeClr val="tx1"/>
                </a:solidFill>
              </a:rPr>
              <a:t>Tomohiro </a:t>
            </a:r>
            <a:r>
              <a:rPr lang="en-US" altLang="ja-JP" sz="2400" dirty="0" err="1">
                <a:solidFill>
                  <a:schemeClr val="tx1"/>
                </a:solidFill>
              </a:rPr>
              <a:t>Ikai</a:t>
            </a:r>
            <a:endParaRPr lang="en-US" altLang="ja-JP" sz="2400" dirty="0">
              <a:solidFill>
                <a:schemeClr val="tx1"/>
              </a:solidFill>
            </a:endParaRPr>
          </a:p>
          <a:p>
            <a:endParaRPr kumimoji="1" lang="ja-JP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Outline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740" y="953863"/>
            <a:ext cx="8640000" cy="5010256"/>
          </a:xfrm>
        </p:spPr>
        <p:txBody>
          <a:bodyPr/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Proposal</a:t>
            </a:r>
          </a:p>
          <a:p>
            <a:endParaRPr lang="en-US" altLang="ja-JP" dirty="0"/>
          </a:p>
          <a:p>
            <a:r>
              <a:rPr lang="en-US" altLang="ja-JP" dirty="0" smtClean="0"/>
              <a:t>Simulation results</a:t>
            </a:r>
          </a:p>
          <a:p>
            <a:pPr lvl="1"/>
            <a:r>
              <a:rPr lang="en-US" altLang="ja-JP" dirty="0" smtClean="0"/>
              <a:t>VTM results</a:t>
            </a:r>
          </a:p>
          <a:p>
            <a:pPr lvl="1"/>
            <a:r>
              <a:rPr lang="en-US" altLang="ja-JP" dirty="0" smtClean="0"/>
              <a:t>BMS results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Conclusion 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5233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971159"/>
            <a:ext cx="8640000" cy="5753592"/>
          </a:xfrm>
        </p:spPr>
        <p:txBody>
          <a:bodyPr/>
          <a:lstStyle/>
          <a:p>
            <a:r>
              <a:rPr lang="en-US" altLang="ja-JP" dirty="0" smtClean="0">
                <a:solidFill>
                  <a:srgbClr val="00B0F0"/>
                </a:solidFill>
              </a:rPr>
              <a:t>A spatial-temporal merge candidate</a:t>
            </a:r>
          </a:p>
          <a:p>
            <a:pPr lvl="1"/>
            <a:r>
              <a:rPr lang="en-US" altLang="ja-JP" sz="2800" dirty="0" smtClean="0">
                <a:solidFill>
                  <a:srgbClr val="00B0F0"/>
                </a:solidFill>
              </a:rPr>
              <a:t>No </a:t>
            </a:r>
            <a:r>
              <a:rPr lang="en-US" altLang="ja-JP" sz="2800" dirty="0" err="1" smtClean="0">
                <a:solidFill>
                  <a:srgbClr val="00B0F0"/>
                </a:solidFill>
              </a:rPr>
              <a:t>subblock</a:t>
            </a:r>
            <a:r>
              <a:rPr lang="en-US" altLang="ja-JP" sz="2800" dirty="0" smtClean="0">
                <a:solidFill>
                  <a:srgbClr val="00B0F0"/>
                </a:solidFill>
              </a:rPr>
              <a:t> operation</a:t>
            </a:r>
            <a:endParaRPr lang="en-US" altLang="ja-JP" sz="2800" dirty="0" smtClean="0"/>
          </a:p>
          <a:p>
            <a:pPr lvl="1"/>
            <a:r>
              <a:rPr lang="en-US" altLang="ja-JP" sz="2800" dirty="0" smtClean="0"/>
              <a:t>Average of motion vectors of above, left and temporal </a:t>
            </a:r>
            <a:r>
              <a:rPr lang="en-US" altLang="ja-JP" sz="2800" dirty="0"/>
              <a:t>block is </a:t>
            </a:r>
            <a:r>
              <a:rPr lang="en-US" altLang="ja-JP" sz="2800" dirty="0" smtClean="0"/>
              <a:t>calculated</a:t>
            </a:r>
          </a:p>
          <a:p>
            <a:pPr lvl="1"/>
            <a:r>
              <a:rPr lang="en-US" altLang="ja-JP" sz="2800" dirty="0" smtClean="0"/>
              <a:t>Above and Left block, up to two position are checked.</a:t>
            </a:r>
          </a:p>
          <a:p>
            <a:pPr lvl="1"/>
            <a:endParaRPr lang="en-US" altLang="ja-JP" dirty="0"/>
          </a:p>
          <a:p>
            <a:r>
              <a:rPr lang="en-US" altLang="ja-JP" dirty="0" smtClean="0"/>
              <a:t>0.80 % gain in VTM RA</a:t>
            </a:r>
          </a:p>
          <a:p>
            <a:pPr lvl="1"/>
            <a:r>
              <a:rPr lang="en-US" altLang="ja-JP" dirty="0" smtClean="0"/>
              <a:t>better gain than </a:t>
            </a:r>
            <a:r>
              <a:rPr lang="en-US" altLang="ja-JP" dirty="0" err="1" smtClean="0"/>
              <a:t>subblock</a:t>
            </a:r>
            <a:r>
              <a:rPr lang="en-US" altLang="ja-JP" dirty="0" smtClean="0"/>
              <a:t> based STMVP in BMS software (0.76 %)</a:t>
            </a:r>
          </a:p>
          <a:p>
            <a:pPr lvl="1"/>
            <a:r>
              <a:rPr lang="en-US" altLang="ja-JP" dirty="0" smtClean="0"/>
              <a:t>similar gain of </a:t>
            </a:r>
            <a:r>
              <a:rPr lang="en-US" altLang="ja-JP" dirty="0" err="1" smtClean="0"/>
              <a:t>subblok</a:t>
            </a:r>
            <a:r>
              <a:rPr lang="en-US" altLang="ja-JP" dirty="0" smtClean="0"/>
              <a:t> based ATMVP in BMS (0.87 %)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sz="2400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</a:t>
            </a:r>
            <a:r>
              <a:rPr kumimoji="1" lang="en-US" altLang="ja-JP" dirty="0" smtClean="0"/>
              <a:t>roposal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4804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Proposal: Referencing position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333467" y="741386"/>
            <a:ext cx="8640000" cy="5753592"/>
          </a:xfrm>
        </p:spPr>
        <p:txBody>
          <a:bodyPr>
            <a:normAutofit lnSpcReduction="10000"/>
          </a:bodyPr>
          <a:lstStyle/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400" dirty="0">
                <a:solidFill>
                  <a:prstClr val="black"/>
                </a:solidFill>
                <a:latin typeface="Calibri"/>
                <a:ea typeface="ＭＳ Ｐゴシック"/>
              </a:rPr>
              <a:t> </a:t>
            </a:r>
            <a:r>
              <a:rPr lang="en-CA" altLang="ja-JP" sz="2400" dirty="0" smtClean="0">
                <a:solidFill>
                  <a:prstClr val="black"/>
                </a:solidFill>
                <a:latin typeface="Calibri"/>
                <a:ea typeface="ＭＳ Ｐゴシック"/>
              </a:rPr>
              <a:t> 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Spatially two position (above and left)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dirty="0" smtClean="0">
                <a:solidFill>
                  <a:srgbClr val="0070C0"/>
                </a:solidFill>
                <a:latin typeface="Calibri"/>
                <a:ea typeface="ＭＳ Ｐゴシック"/>
              </a:rPr>
              <a:t>Afar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: (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nPbW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* 5 / 2, -1), </a:t>
            </a:r>
            <a:r>
              <a:rPr lang="en-CA" altLang="ja-JP" dirty="0" smtClean="0">
                <a:solidFill>
                  <a:srgbClr val="0070C0"/>
                </a:solidFill>
                <a:latin typeface="Calibri"/>
                <a:ea typeface="ＭＳ Ｐゴシック"/>
              </a:rPr>
              <a:t>Amid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(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nPbW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/ 2, -1)</a:t>
            </a:r>
            <a:endParaRPr lang="en-US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dirty="0" err="1" smtClean="0">
                <a:solidFill>
                  <a:srgbClr val="0070C0"/>
                </a:solidFill>
                <a:latin typeface="Calibri"/>
                <a:ea typeface="ＭＳ Ｐゴシック"/>
              </a:rPr>
              <a:t>Lfar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: (-1, 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nPbH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* 5 / 2), </a:t>
            </a:r>
            <a:r>
              <a:rPr lang="en-CA" altLang="ja-JP" dirty="0" err="1" smtClean="0">
                <a:solidFill>
                  <a:srgbClr val="0070C0"/>
                </a:solidFill>
                <a:latin typeface="Calibri"/>
                <a:ea typeface="ＭＳ Ｐゴシック"/>
              </a:rPr>
              <a:t>Lmid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 (-1, </a:t>
            </a:r>
            <a:r>
              <a:rPr lang="en-CA" altLang="ja-JP" dirty="0" err="1" smtClean="0">
                <a:solidFill>
                  <a:prstClr val="black"/>
                </a:solidFill>
                <a:latin typeface="Calibri"/>
                <a:ea typeface="ＭＳ Ｐゴシック"/>
              </a:rPr>
              <a:t>nPbH</a:t>
            </a: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/2)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 smtClean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CA" altLang="ja-JP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360363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800" dirty="0" smtClean="0">
                <a:solidFill>
                  <a:prstClr val="black"/>
                </a:solidFill>
                <a:latin typeface="Calibri"/>
                <a:ea typeface="ＭＳ Ｐゴシック"/>
              </a:rPr>
              <a:t>Temporally one position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dirty="0" smtClean="0">
                <a:solidFill>
                  <a:prstClr val="black"/>
                </a:solidFill>
                <a:latin typeface="Calibri"/>
                <a:ea typeface="ＭＳ Ｐゴシック"/>
              </a:rPr>
              <a:t>collocated position as HEVC</a:t>
            </a:r>
            <a:endParaRPr kumimoji="1" lang="ja-JP" altLang="en-US" sz="2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4500277" y="2468071"/>
            <a:ext cx="1073697" cy="1022208"/>
          </a:xfrm>
          <a:prstGeom prst="rect">
            <a:avLst/>
          </a:prstGeom>
          <a:noFill/>
          <a:ln w="381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5037126" y="2340295"/>
            <a:ext cx="134212" cy="12777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1" name="正方形/長方形 20"/>
          <p:cNvSpPr/>
          <p:nvPr/>
        </p:nvSpPr>
        <p:spPr>
          <a:xfrm rot="5400000">
            <a:off x="4369283" y="2975957"/>
            <a:ext cx="127776" cy="13421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711398" y="2449094"/>
            <a:ext cx="836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Amid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086205" y="2449094"/>
            <a:ext cx="594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Afar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781614" y="2756396"/>
            <a:ext cx="71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Lmid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842535" y="4693467"/>
            <a:ext cx="71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Lfar</a:t>
            </a:r>
            <a:endParaRPr kumimoji="0" lang="ja-JP" altLang="en-US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正方形/長方形 25"/>
          <p:cNvSpPr/>
          <p:nvPr/>
        </p:nvSpPr>
        <p:spPr>
          <a:xfrm rot="16200000">
            <a:off x="4368063" y="5020315"/>
            <a:ext cx="127776" cy="13421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7181947" y="2340058"/>
            <a:ext cx="134212" cy="12777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5573896" y="2470461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6645098" y="2470461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498991" y="3492669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4498991" y="4515564"/>
            <a:ext cx="1073697" cy="1022208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578762" y="1852349"/>
            <a:ext cx="1591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nPbW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/2, -1)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645098" y="1862487"/>
            <a:ext cx="1846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nPbW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*5/2, -1)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784550" y="3310030"/>
            <a:ext cx="14822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(-1, 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nPbH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/2)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667638" y="4643477"/>
            <a:ext cx="1697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(-1, 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nPbH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*5/2)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3426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Proposal: Motion averaging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333467" y="741386"/>
            <a:ext cx="8640000" cy="5753592"/>
          </a:xfrm>
        </p:spPr>
        <p:txBody>
          <a:bodyPr>
            <a:normAutofit/>
          </a:bodyPr>
          <a:lstStyle/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400" dirty="0" smtClean="0">
                <a:latin typeface="HGPｺﾞｼｯｸM" panose="020B0600000000000000" pitchFamily="50" charset="-128"/>
              </a:rPr>
              <a:t>2 spatial MV (above and left) and 1 temporal vector is averaged</a:t>
            </a:r>
          </a:p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CA" altLang="ja-JP" sz="2400" dirty="0">
              <a:latin typeface="HGPｺﾞｼｯｸM" panose="020B0600000000000000" pitchFamily="50" charset="-128"/>
            </a:endParaRP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000" dirty="0" err="1" smtClean="0">
                <a:latin typeface="HGPｺﾞｼｯｸM" panose="020B0600000000000000" pitchFamily="50" charset="-128"/>
              </a:rPr>
              <a:t>mvLX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[0</a:t>
            </a:r>
            <a:r>
              <a:rPr lang="en-CA" altLang="ja-JP" sz="2000" dirty="0">
                <a:latin typeface="HGPｺﾞｼｯｸM" panose="020B0600000000000000" pitchFamily="50" charset="-128"/>
              </a:rPr>
              <a:t>] = ((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mvLX_A</a:t>
            </a:r>
            <a:r>
              <a:rPr lang="en-CA" altLang="ja-JP" sz="2000" dirty="0">
                <a:latin typeface="HGPｺﾞｼｯｸM" panose="020B0600000000000000" pitchFamily="50" charset="-128"/>
              </a:rPr>
              <a:t>[0] +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mvLX_L</a:t>
            </a:r>
            <a:r>
              <a:rPr lang="en-CA" altLang="ja-JP" sz="2000" dirty="0">
                <a:latin typeface="HGPｺﾞｼｯｸM" panose="020B0600000000000000" pitchFamily="50" charset="-128"/>
              </a:rPr>
              <a:t>[0] +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mvLX_C</a:t>
            </a:r>
            <a:r>
              <a:rPr lang="en-CA" altLang="ja-JP" sz="2000" dirty="0">
                <a:latin typeface="HGPｺﾞｼｯｸM" panose="020B0600000000000000" pitchFamily="50" charset="-128"/>
              </a:rPr>
              <a:t>[0]) * 43) /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 128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CA" altLang="ja-JP" sz="2000" dirty="0" err="1" smtClean="0">
                <a:latin typeface="HGPｺﾞｼｯｸM" panose="020B0600000000000000" pitchFamily="50" charset="-128"/>
              </a:rPr>
              <a:t>mvLX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 </a:t>
            </a:r>
            <a:r>
              <a:rPr lang="en-CA" altLang="ja-JP" sz="2000" dirty="0">
                <a:latin typeface="HGPｺﾞｼｯｸM" panose="020B0600000000000000" pitchFamily="50" charset="-128"/>
              </a:rPr>
              <a:t>= ((</a:t>
            </a:r>
            <a:r>
              <a:rPr lang="en-CA" altLang="ja-JP" sz="2000" dirty="0" err="1" smtClean="0">
                <a:latin typeface="HGPｺﾞｼｯｸM" panose="020B0600000000000000" pitchFamily="50" charset="-128"/>
              </a:rPr>
              <a:t>mvLX_A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 </a:t>
            </a:r>
            <a:r>
              <a:rPr lang="en-CA" altLang="ja-JP" sz="2000" dirty="0">
                <a:latin typeface="HGPｺﾞｼｯｸM" panose="020B0600000000000000" pitchFamily="50" charset="-128"/>
              </a:rPr>
              <a:t>+ </a:t>
            </a:r>
            <a:r>
              <a:rPr lang="en-CA" altLang="ja-JP" sz="2000" dirty="0" err="1" smtClean="0">
                <a:latin typeface="HGPｺﾞｼｯｸM" panose="020B0600000000000000" pitchFamily="50" charset="-128"/>
              </a:rPr>
              <a:t>mvLX_L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 </a:t>
            </a:r>
            <a:r>
              <a:rPr lang="en-CA" altLang="ja-JP" sz="2000" dirty="0">
                <a:latin typeface="HGPｺﾞｼｯｸM" panose="020B0600000000000000" pitchFamily="50" charset="-128"/>
              </a:rPr>
              <a:t>+ </a:t>
            </a:r>
            <a:r>
              <a:rPr lang="en-CA" altLang="ja-JP" sz="2000" dirty="0" err="1" smtClean="0">
                <a:latin typeface="HGPｺﾞｼｯｸM" panose="020B0600000000000000" pitchFamily="50" charset="-128"/>
              </a:rPr>
              <a:t>mvLX_C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[1]) </a:t>
            </a:r>
            <a:r>
              <a:rPr lang="en-CA" altLang="ja-JP" sz="2000" dirty="0">
                <a:latin typeface="HGPｺﾞｼｯｸM" panose="020B0600000000000000" pitchFamily="50" charset="-128"/>
              </a:rPr>
              <a:t>* 43) / </a:t>
            </a:r>
            <a:r>
              <a:rPr lang="en-CA" altLang="ja-JP" sz="2000" dirty="0" smtClean="0">
                <a:latin typeface="HGPｺﾞｼｯｸM" panose="020B0600000000000000" pitchFamily="50" charset="-128"/>
              </a:rPr>
              <a:t>128</a:t>
            </a:r>
            <a:endParaRPr lang="ja-JP" altLang="en-US" sz="2000" dirty="0"/>
          </a:p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en-US" altLang="ja-JP" sz="2400" dirty="0" smtClean="0"/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sz="2000" dirty="0"/>
              <a:t>N</a:t>
            </a:r>
            <a:r>
              <a:rPr lang="en-US" altLang="ja-JP" sz="2000" dirty="0" smtClean="0"/>
              <a:t>ote: 1 multiply with 1 shift for each component. in bi-prediction, both L0 and L1 vector is computed in the same way.</a:t>
            </a:r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lang="en-US" altLang="ja-JP" sz="2000" dirty="0"/>
          </a:p>
          <a:p>
            <a:pPr marL="817563" lvl="1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sz="2000" dirty="0" smtClean="0"/>
              <a:t>Note: if only two vectors are available, just averaging is used.</a:t>
            </a:r>
            <a:endParaRPr lang="en-US" altLang="ja-JP" sz="2000" dirty="0"/>
          </a:p>
          <a:p>
            <a:pPr marL="360363" lvl="0" indent="-2413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81858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32500" y="6193246"/>
            <a:ext cx="8640000" cy="484551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600" dirty="0"/>
              <a:t>Note: the number of merge candidates (</a:t>
            </a:r>
            <a:r>
              <a:rPr lang="en-US" altLang="ja-JP" sz="1600" dirty="0" err="1"/>
              <a:t>MaxNumMergeCand</a:t>
            </a:r>
            <a:r>
              <a:rPr lang="en-US" altLang="ja-JP" sz="1600" dirty="0"/>
              <a:t>) is 6 in test and 5 in anchor</a:t>
            </a:r>
            <a:r>
              <a:rPr lang="en-US" altLang="ja-JP" sz="1600" dirty="0" smtClean="0"/>
              <a:t>.</a:t>
            </a:r>
            <a:endParaRPr lang="en-US" altLang="ja-JP" sz="1600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(VTM, RA)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246402"/>
              </p:ext>
            </p:extLst>
          </p:nvPr>
        </p:nvGraphicFramePr>
        <p:xfrm>
          <a:off x="1471353" y="908257"/>
          <a:ext cx="5544616" cy="2121960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BMS-1.0 ( VTM configuration )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1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385543"/>
              </p:ext>
            </p:extLst>
          </p:nvPr>
        </p:nvGraphicFramePr>
        <p:xfrm>
          <a:off x="1471352" y="3043577"/>
          <a:ext cx="5544616" cy="1473515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fr-FR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STMVP technique (jn BMS, JEM)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-0.95%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0.77%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923569"/>
              </p:ext>
            </p:extLst>
          </p:nvPr>
        </p:nvGraphicFramePr>
        <p:xfrm>
          <a:off x="1471356" y="4532590"/>
          <a:ext cx="5544616" cy="1473515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STMVP technique (128x128 </a:t>
                      </a:r>
                      <a:r>
                        <a:rPr lang="en-US" altLang="ja-JP" sz="1200" b="1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subblock</a:t>
                      </a: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no </a:t>
                      </a:r>
                      <a:r>
                        <a:rPr lang="en-US" altLang="ja-JP" sz="1200" b="1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subblock</a:t>
                      </a: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)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-0.65%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7" name="右中かっこ 6"/>
          <p:cNvSpPr/>
          <p:nvPr/>
        </p:nvSpPr>
        <p:spPr>
          <a:xfrm>
            <a:off x="7106505" y="3217358"/>
            <a:ext cx="195209" cy="278099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320328" y="3934417"/>
            <a:ext cx="21557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just for comparison</a:t>
            </a:r>
          </a:p>
          <a:p>
            <a:r>
              <a:rPr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(not proposal)</a:t>
            </a:r>
          </a:p>
        </p:txBody>
      </p:sp>
      <p:sp>
        <p:nvSpPr>
          <p:cNvPr id="10" name="右中かっこ 9"/>
          <p:cNvSpPr/>
          <p:nvPr/>
        </p:nvSpPr>
        <p:spPr>
          <a:xfrm>
            <a:off x="7106504" y="1554564"/>
            <a:ext cx="195210" cy="1475653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320328" y="2092335"/>
            <a:ext cx="2155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Proposal</a:t>
            </a:r>
            <a:endParaRPr lang="en-US" altLang="ja-JP" sz="2000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185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</a:t>
            </a:r>
            <a:r>
              <a:rPr lang="ja-JP" altLang="en-US" dirty="0"/>
              <a:t> </a:t>
            </a:r>
            <a:r>
              <a:rPr lang="en-US" altLang="ja-JP" dirty="0" smtClean="0"/>
              <a:t>(VTM, LB)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49505"/>
              </p:ext>
            </p:extLst>
          </p:nvPr>
        </p:nvGraphicFramePr>
        <p:xfrm>
          <a:off x="1362121" y="2124044"/>
          <a:ext cx="5953078" cy="1894417"/>
        </p:xfrm>
        <a:graphic>
          <a:graphicData uri="http://schemas.openxmlformats.org/drawingml/2006/table">
            <a:tbl>
              <a:tblPr firstRow="1" firstCol="1" bandRow="1"/>
              <a:tblGrid>
                <a:gridCol w="1137884"/>
                <a:gridCol w="1137884"/>
                <a:gridCol w="740319"/>
                <a:gridCol w="740319"/>
                <a:gridCol w="740319"/>
                <a:gridCol w="605022"/>
                <a:gridCol w="851331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BMS-1.0 ( VTM configuration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0.53%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Class E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コンテンツ プレースホルダー 1"/>
          <p:cNvSpPr>
            <a:spLocks noGrp="1"/>
          </p:cNvSpPr>
          <p:nvPr>
            <p:ph idx="1"/>
          </p:nvPr>
        </p:nvSpPr>
        <p:spPr>
          <a:xfrm>
            <a:off x="657226" y="5296336"/>
            <a:ext cx="8640000" cy="484551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600" dirty="0"/>
              <a:t>Note: the number of merge candidates (</a:t>
            </a:r>
            <a:r>
              <a:rPr lang="en-US" altLang="ja-JP" sz="1600" dirty="0" err="1"/>
              <a:t>MaxNumMergeCand</a:t>
            </a:r>
            <a:r>
              <a:rPr lang="en-US" altLang="ja-JP" sz="1600" dirty="0"/>
              <a:t>) is 6 in test and 5 in anchor</a:t>
            </a:r>
            <a:r>
              <a:rPr lang="en-US" altLang="ja-JP" sz="1600" dirty="0" smtClean="0"/>
              <a:t>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19851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(BMS, RA)</a:t>
            </a:r>
            <a:endParaRPr kumimoji="1" lang="ja-JP" altLang="en-US" dirty="0"/>
          </a:p>
        </p:txBody>
      </p:sp>
      <p:graphicFrame>
        <p:nvGraphicFramePr>
          <p:cNvPr id="21" name="表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042946"/>
              </p:ext>
            </p:extLst>
          </p:nvPr>
        </p:nvGraphicFramePr>
        <p:xfrm>
          <a:off x="1323377" y="1869782"/>
          <a:ext cx="5544616" cy="2167177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BMS-1.0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1169622" y="4744496"/>
            <a:ext cx="7175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Note: the number of merge candidates (</a:t>
            </a:r>
            <a:r>
              <a:rPr lang="en-US" altLang="ja-JP" sz="1400" dirty="0" err="1">
                <a:solidFill>
                  <a:prstClr val="black"/>
                </a:solidFill>
                <a:latin typeface="Arial" pitchFamily="34" charset="0"/>
              </a:rPr>
              <a:t>MaxNumMergeCand</a:t>
            </a: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) is </a:t>
            </a:r>
            <a:r>
              <a:rPr lang="en-US" altLang="ja-JP" sz="1400" dirty="0" smtClean="0">
                <a:solidFill>
                  <a:prstClr val="black"/>
                </a:solidFill>
                <a:latin typeface="Arial" pitchFamily="34" charset="0"/>
              </a:rPr>
              <a:t>7 </a:t>
            </a: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in test and </a:t>
            </a:r>
            <a:r>
              <a:rPr lang="en-US" altLang="ja-JP" sz="1400" dirty="0" smtClean="0">
                <a:solidFill>
                  <a:prstClr val="black"/>
                </a:solidFill>
                <a:latin typeface="Arial" pitchFamily="34" charset="0"/>
              </a:rPr>
              <a:t>6 </a:t>
            </a:r>
            <a:r>
              <a:rPr lang="en-US" altLang="ja-JP" sz="1400" dirty="0">
                <a:solidFill>
                  <a:prstClr val="black"/>
                </a:solidFill>
                <a:latin typeface="Arial" pitchFamily="34" charset="0"/>
              </a:rPr>
              <a:t>in anchor</a:t>
            </a:r>
            <a:r>
              <a:rPr lang="en-US" altLang="ja-JP" sz="1400" dirty="0" smtClean="0">
                <a:solidFill>
                  <a:prstClr val="black"/>
                </a:solidFill>
                <a:latin typeface="Arial" pitchFamily="34" charset="0"/>
              </a:rPr>
              <a:t>. </a:t>
            </a:r>
            <a:endParaRPr lang="ja-JP" altLang="en-US" sz="14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79042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82258" y="1286861"/>
            <a:ext cx="8640000" cy="5753592"/>
          </a:xfrm>
        </p:spPr>
        <p:txBody>
          <a:bodyPr/>
          <a:lstStyle/>
          <a:p>
            <a:r>
              <a:rPr lang="en-US" altLang="ja-JP" dirty="0"/>
              <a:t>This contribution proposes a spatial-temporal merge </a:t>
            </a:r>
            <a:r>
              <a:rPr lang="en-US" altLang="ja-JP" dirty="0" smtClean="0"/>
              <a:t>mode (</a:t>
            </a:r>
            <a:r>
              <a:rPr lang="en-US" altLang="ja-JP" dirty="0" smtClean="0">
                <a:solidFill>
                  <a:srgbClr val="00B0F0"/>
                </a:solidFill>
              </a:rPr>
              <a:t>no </a:t>
            </a:r>
            <a:r>
              <a:rPr lang="en-US" altLang="ja-JP" dirty="0" err="1">
                <a:solidFill>
                  <a:srgbClr val="00B0F0"/>
                </a:solidFill>
              </a:rPr>
              <a:t>subblock</a:t>
            </a:r>
            <a:r>
              <a:rPr lang="en-US" altLang="ja-JP" dirty="0">
                <a:solidFill>
                  <a:srgbClr val="00B0F0"/>
                </a:solidFill>
              </a:rPr>
              <a:t> </a:t>
            </a:r>
            <a:r>
              <a:rPr lang="en-US" altLang="ja-JP" dirty="0" smtClean="0">
                <a:solidFill>
                  <a:srgbClr val="00B0F0"/>
                </a:solidFill>
              </a:rPr>
              <a:t>STMVP) </a:t>
            </a:r>
            <a:r>
              <a:rPr lang="en-US" altLang="ja-JP" dirty="0" smtClean="0"/>
              <a:t>as an efficient method.</a:t>
            </a:r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It is reported that the </a:t>
            </a:r>
            <a:r>
              <a:rPr lang="en-US" altLang="ja-JP" dirty="0" err="1"/>
              <a:t>bd</a:t>
            </a:r>
            <a:r>
              <a:rPr lang="en-US" altLang="ja-JP" dirty="0"/>
              <a:t>-rate gain </a:t>
            </a:r>
            <a:r>
              <a:rPr lang="en-US" altLang="ja-JP"/>
              <a:t>shows </a:t>
            </a:r>
            <a:r>
              <a:rPr lang="en-US" altLang="ja-JP" smtClean="0"/>
              <a:t>0.80 </a:t>
            </a:r>
            <a:r>
              <a:rPr lang="en-US" altLang="ja-JP" dirty="0"/>
              <a:t>% and </a:t>
            </a:r>
            <a:r>
              <a:rPr lang="en-US" altLang="ja-JP" dirty="0" smtClean="0"/>
              <a:t>0.28 </a:t>
            </a:r>
            <a:r>
              <a:rPr lang="en-US" altLang="ja-JP" dirty="0"/>
              <a:t>% in RA and LB condition respectively.</a:t>
            </a:r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10677234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2256</TotalTime>
  <Words>894</Words>
  <Application>Microsoft Office PowerPoint</Application>
  <PresentationFormat>画面に合わせる (4:3)</PresentationFormat>
  <Paragraphs>289</Paragraphs>
  <Slides>10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21" baseType="lpstr">
      <vt:lpstr>(日本語用のフォントを使用)</vt:lpstr>
      <vt:lpstr>HGPｺﾞｼｯｸE</vt:lpstr>
      <vt:lpstr>HGPｺﾞｼｯｸM</vt:lpstr>
      <vt:lpstr>ＭＳ Ｐゴシック</vt:lpstr>
      <vt:lpstr>ＭＳ 明朝</vt:lpstr>
      <vt:lpstr>源ノ角ゴシック JP Regular</vt:lpstr>
      <vt:lpstr>Arial</vt:lpstr>
      <vt:lpstr>Calibri</vt:lpstr>
      <vt:lpstr>Times New Roman</vt:lpstr>
      <vt:lpstr>Wingdings 2</vt:lpstr>
      <vt:lpstr>Be Original.テーマ</vt:lpstr>
      <vt:lpstr>Spatial-temporal merge mode (non subblock STMVP)</vt:lpstr>
      <vt:lpstr>Outline</vt:lpstr>
      <vt:lpstr>Proposal</vt:lpstr>
      <vt:lpstr>Proposal: Referencing position</vt:lpstr>
      <vt:lpstr>Proposal: Motion averaging</vt:lpstr>
      <vt:lpstr>Simulation results (VTM, RA)</vt:lpstr>
      <vt:lpstr>Simulation results (VTM, LB)</vt:lpstr>
      <vt:lpstr>Simulation results (BMS, RA)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Tomohiro Ikai</cp:lastModifiedBy>
  <cp:revision>152</cp:revision>
  <dcterms:created xsi:type="dcterms:W3CDTF">2017-02-21T01:46:25Z</dcterms:created>
  <dcterms:modified xsi:type="dcterms:W3CDTF">2018-07-13T12:03:57Z</dcterms:modified>
</cp:coreProperties>
</file>