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1" r:id="rId1"/>
  </p:sldMasterIdLst>
  <p:notesMasterIdLst>
    <p:notesMasterId r:id="rId9"/>
  </p:notesMasterIdLst>
  <p:sldIdLst>
    <p:sldId id="256" r:id="rId2"/>
    <p:sldId id="731" r:id="rId3"/>
    <p:sldId id="733" r:id="rId4"/>
    <p:sldId id="723" r:id="rId5"/>
    <p:sldId id="736" r:id="rId6"/>
    <p:sldId id="734" r:id="rId7"/>
    <p:sldId id="727" r:id="rId8"/>
  </p:sldIdLst>
  <p:sldSz cx="9144000" cy="6858000" type="screen4x3"/>
  <p:notesSz cx="7010400" cy="9296400"/>
  <p:embeddedFontLst>
    <p:embeddedFont>
      <p:font typeface="맑은 고딕" panose="020B0503020000020004" pitchFamily="50" charset="-127"/>
      <p:regular r:id="rId10"/>
      <p:bold r:id="rId11"/>
    </p:embeddedFont>
    <p:embeddedFont>
      <p:font typeface="삼성고딕 M" panose="020B0600000101010101" charset="-127"/>
      <p:regular r:id="rId12"/>
    </p:embeddedFont>
    <p:embeddedFont>
      <p:font typeface="HY헤드라인M" panose="020B0600000101010101" charset="-127"/>
      <p:regular r:id="rId1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 autoAdjust="0"/>
    <p:restoredTop sz="97395" autoAdjust="0"/>
  </p:normalViewPr>
  <p:slideViewPr>
    <p:cSldViewPr>
      <p:cViewPr varScale="1">
        <p:scale>
          <a:sx n="112" d="100"/>
          <a:sy n="112" d="100"/>
        </p:scale>
        <p:origin x="22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2018-07-14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 smtClean="0"/>
              <a:t>2016. 01. 11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Master Title</a:t>
            </a:r>
            <a:endParaRPr lang="ko-KR" altLang="en-US" dirty="0"/>
          </a:p>
        </p:txBody>
      </p:sp>
      <p:pic>
        <p:nvPicPr>
          <p:cNvPr id="7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8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3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1367" y="6597352"/>
            <a:ext cx="1220453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634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0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7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367" y="6597352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pic>
        <p:nvPicPr>
          <p:cNvPr id="8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7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176826" y="799642"/>
            <a:ext cx="8787665" cy="1189496"/>
          </a:xfrm>
          <a:prstGeom prst="rect">
            <a:avLst/>
          </a:prstGeom>
        </p:spPr>
        <p:txBody>
          <a:bodyPr tIns="0">
            <a:noAutofit/>
          </a:bodyPr>
          <a:lstStyle>
            <a:lvl1pPr marL="266700" marR="0" indent="-266700" algn="l" defTabSz="844083" rtl="0" eaLnBrk="0" fontAlgn="auto" latinLnBrk="0" hangingPunct="0">
              <a:lnSpc>
                <a:spcPct val="140000"/>
              </a:lnSpc>
              <a:spcBef>
                <a:spcPts val="923"/>
              </a:spcBef>
              <a:spcAft>
                <a:spcPts val="277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tabLst>
                <a:tab pos="334116" algn="l"/>
              </a:tabLst>
              <a:defRPr sz="1600" b="0" baseline="0">
                <a:latin typeface="맑은 고딕" panose="020B0503020000020004" pitchFamily="50" charset="-127"/>
                <a:ea typeface="맑은 고딕" pitchFamily="50" charset="-127"/>
              </a:defRPr>
            </a:lvl1pPr>
            <a:lvl2pPr marL="410318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400" b="0">
                <a:latin typeface="맑은 고딕" pitchFamily="50" charset="-127"/>
                <a:ea typeface="맑은 고딕" pitchFamily="50" charset="-127"/>
              </a:defRPr>
            </a:lvl2pPr>
            <a:lvl3pPr marL="574445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100">
                <a:latin typeface="맑은 고딕" pitchFamily="50" charset="-127"/>
                <a:ea typeface="맑은 고딕" pitchFamily="50" charset="-127"/>
              </a:defRPr>
            </a:lvl3pPr>
            <a:lvl4pPr marL="659440" indent="-140680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050">
                <a:latin typeface="맑은 고딕" pitchFamily="50" charset="-127"/>
                <a:ea typeface="맑은 고딕" pitchFamily="50" charset="-127"/>
              </a:defRPr>
            </a:lvl4pPr>
            <a:lvl5pPr marL="829428" indent="-133354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00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ko-KR" altLang="en-US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첫째 수준</a:t>
            </a:r>
            <a:endParaRPr lang="en-US" altLang="ko-KR" b="1" kern="0" dirty="0" smtClean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179511" y="76532"/>
            <a:ext cx="8964488" cy="432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lang="ko-KR" altLang="en-US" sz="2400" b="1" baseline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lvl="0" algn="l"/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754304" y="6567158"/>
            <a:ext cx="3465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42C9E-2900-4A47-B442-F34154B4887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altLang="ko-KR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-3175" y="628528"/>
            <a:ext cx="9147175" cy="0"/>
            <a:chOff x="-3175" y="628528"/>
            <a:chExt cx="9147175" cy="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" name="직선 연결선 4"/>
            <p:cNvCxnSpPr/>
            <p:nvPr/>
          </p:nvCxnSpPr>
          <p:spPr>
            <a:xfrm>
              <a:off x="0" y="628528"/>
              <a:ext cx="9144000" cy="0"/>
            </a:xfrm>
            <a:prstGeom prst="line">
              <a:avLst/>
            </a:prstGeom>
            <a:ln w="762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5"/>
            <p:cNvCxnSpPr/>
            <p:nvPr userDrawn="1"/>
          </p:nvCxnSpPr>
          <p:spPr>
            <a:xfrm>
              <a:off x="-3175" y="628528"/>
              <a:ext cx="360000" cy="0"/>
            </a:xfrm>
            <a:prstGeom prst="line">
              <a:avLst/>
            </a:prstGeom>
            <a:ln w="76200">
              <a:solidFill>
                <a:srgbClr val="9D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97538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5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0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64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0" r:id="rId6"/>
    <p:sldLayoutId id="2147483651" r:id="rId7"/>
    <p:sldLayoutId id="2147483652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3167844" y="4797152"/>
            <a:ext cx="3708412" cy="1243417"/>
          </a:xfrm>
        </p:spPr>
        <p:txBody>
          <a:bodyPr/>
          <a:lstStyle/>
          <a:p>
            <a:pPr algn="ctr"/>
            <a:r>
              <a:rPr lang="en-US" altLang="ko-KR" sz="2200" spc="0" dirty="0" smtClean="0"/>
              <a:t>July,14</a:t>
            </a:r>
            <a:r>
              <a:rPr lang="en-US" altLang="ko-KR" sz="2200" b="0" spc="0" dirty="0" smtClean="0"/>
              <a:t>, </a:t>
            </a:r>
            <a:r>
              <a:rPr lang="en-US" altLang="ko-KR" sz="2200" b="0" spc="0" dirty="0" smtClean="0"/>
              <a:t>2018</a:t>
            </a:r>
          </a:p>
          <a:p>
            <a:pPr algn="ctr"/>
            <a:r>
              <a:rPr lang="en-US" altLang="ko-KR" spc="0" dirty="0" err="1" smtClean="0"/>
              <a:t>Narae</a:t>
            </a:r>
            <a:r>
              <a:rPr lang="en-US" altLang="ko-KR" spc="0" dirty="0" smtClean="0"/>
              <a:t> Choi, </a:t>
            </a:r>
            <a:r>
              <a:rPr lang="en-US" altLang="ko-KR" spc="0" dirty="0" err="1" smtClean="0"/>
              <a:t>Yinji</a:t>
            </a:r>
            <a:r>
              <a:rPr lang="en-US" altLang="ko-KR" spc="0" dirty="0" smtClean="0"/>
              <a:t> </a:t>
            </a:r>
            <a:r>
              <a:rPr lang="en-US" altLang="ko-KR" spc="0" dirty="0" err="1" smtClean="0"/>
              <a:t>Piao</a:t>
            </a:r>
            <a:endParaRPr lang="en-US" altLang="ko-KR" spc="0" dirty="0" smtClean="0"/>
          </a:p>
        </p:txBody>
      </p:sp>
      <p:sp>
        <p:nvSpPr>
          <p:cNvPr id="7" name="제목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pPr algn="ctr"/>
            <a:r>
              <a:rPr lang="en-US" altLang="ko-KR" sz="3600" dirty="0" smtClean="0"/>
              <a:t>67 Intra mode coding with 3MPM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76672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JVET-K0529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851920" y="3212976"/>
            <a:ext cx="2221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/>
              <a:t>(</a:t>
            </a:r>
            <a:r>
              <a:rPr lang="en-US" altLang="ko-KR" sz="2400" dirty="0" smtClean="0"/>
              <a:t>CE3.3-related)</a:t>
            </a:r>
            <a:endParaRPr lang="en-US" sz="2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2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/>
              <a:t>VTM Intra prediction</a:t>
            </a:r>
          </a:p>
          <a:p>
            <a:pPr lvl="1"/>
            <a:r>
              <a:rPr lang="en-US" altLang="ko-KR" dirty="0" smtClean="0"/>
              <a:t>35 Intra modes</a:t>
            </a:r>
          </a:p>
          <a:p>
            <a:pPr lvl="1"/>
            <a:r>
              <a:rPr lang="en-US" altLang="ko-KR" dirty="0" smtClean="0"/>
              <a:t>3MPM</a:t>
            </a:r>
          </a:p>
          <a:p>
            <a:pPr lvl="1"/>
            <a:r>
              <a:rPr lang="en-US" altLang="ko-KR" dirty="0" smtClean="0"/>
              <a:t>32 remaining modes: </a:t>
            </a:r>
            <a:r>
              <a:rPr lang="en-US" altLang="ko-KR" dirty="0">
                <a:solidFill>
                  <a:srgbClr val="0000FF"/>
                </a:solidFill>
              </a:rPr>
              <a:t>5-bit </a:t>
            </a:r>
            <a:r>
              <a:rPr lang="en-US" altLang="ko-KR" dirty="0" smtClean="0">
                <a:solidFill>
                  <a:srgbClr val="0000FF"/>
                </a:solidFill>
              </a:rPr>
              <a:t>FLC</a:t>
            </a:r>
          </a:p>
          <a:p>
            <a:r>
              <a:rPr lang="en-US" altLang="ko-KR" dirty="0" smtClean="0"/>
              <a:t>BMS Intra prediction</a:t>
            </a:r>
          </a:p>
          <a:p>
            <a:pPr lvl="1"/>
            <a:r>
              <a:rPr lang="en-US" altLang="ko-KR" dirty="0" smtClean="0"/>
              <a:t>67 Intra modes</a:t>
            </a:r>
          </a:p>
          <a:p>
            <a:pPr lvl="1"/>
            <a:r>
              <a:rPr lang="en-US" altLang="ko-KR" dirty="0" smtClean="0"/>
              <a:t>6MPM + 16 secondary MPM</a:t>
            </a:r>
          </a:p>
          <a:p>
            <a:pPr lvl="1"/>
            <a:r>
              <a:rPr lang="en-US" altLang="ko-KR" dirty="0" smtClean="0"/>
              <a:t>45 remaining modes: </a:t>
            </a:r>
            <a:r>
              <a:rPr lang="en-US" altLang="ko-KR" dirty="0" smtClean="0">
                <a:solidFill>
                  <a:srgbClr val="0000FF"/>
                </a:solidFill>
              </a:rPr>
              <a:t>19 modes: 5-bit FLC, 26 mode 6-bit FLC</a:t>
            </a:r>
          </a:p>
          <a:p>
            <a:r>
              <a:rPr lang="en-US" altLang="ko-KR" dirty="0" smtClean="0"/>
              <a:t>Proposed</a:t>
            </a:r>
          </a:p>
          <a:p>
            <a:pPr lvl="1"/>
            <a:r>
              <a:rPr lang="en-US" altLang="ko-KR" dirty="0" smtClean="0"/>
              <a:t>67 Intra modes</a:t>
            </a:r>
          </a:p>
          <a:p>
            <a:pPr lvl="1"/>
            <a:r>
              <a:rPr lang="en-US" altLang="ko-KR" dirty="0" smtClean="0"/>
              <a:t>3MPM</a:t>
            </a:r>
          </a:p>
          <a:p>
            <a:pPr lvl="1"/>
            <a:r>
              <a:rPr lang="en-US" altLang="ko-KR" dirty="0" smtClean="0"/>
              <a:t>64 reaming mode: </a:t>
            </a:r>
            <a:r>
              <a:rPr lang="en-US" altLang="ko-KR" dirty="0" smtClean="0">
                <a:solidFill>
                  <a:srgbClr val="0000FF"/>
                </a:solidFill>
              </a:rPr>
              <a:t>6-bit FLC</a:t>
            </a:r>
          </a:p>
          <a:p>
            <a:endParaRPr lang="en-US" altLang="ko-KR" dirty="0" smtClean="0">
              <a:solidFill>
                <a:srgbClr val="0000FF"/>
              </a:solidFill>
            </a:endParaRPr>
          </a:p>
          <a:p>
            <a:pPr lvl="1"/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Intra mode coding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464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3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Complexity analysis</a:t>
            </a:r>
            <a:endParaRPr lang="ko-KR" alt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746468802"/>
              </p:ext>
            </p:extLst>
          </p:nvPr>
        </p:nvGraphicFramePr>
        <p:xfrm>
          <a:off x="251520" y="1340768"/>
          <a:ext cx="8713788" cy="47233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097039">
                  <a:extLst>
                    <a:ext uri="{9D8B030D-6E8A-4147-A177-3AD203B41FA5}">
                      <a16:colId xmlns:a16="http://schemas.microsoft.com/office/drawing/2014/main" val="1622099636"/>
                    </a:ext>
                  </a:extLst>
                </a:gridCol>
                <a:gridCol w="2712153">
                  <a:extLst>
                    <a:ext uri="{9D8B030D-6E8A-4147-A177-3AD203B41FA5}">
                      <a16:colId xmlns:a16="http://schemas.microsoft.com/office/drawing/2014/main" val="2453094722"/>
                    </a:ext>
                  </a:extLst>
                </a:gridCol>
                <a:gridCol w="2904596">
                  <a:extLst>
                    <a:ext uri="{9D8B030D-6E8A-4147-A177-3AD203B41FA5}">
                      <a16:colId xmlns:a16="http://schemas.microsoft.com/office/drawing/2014/main" val="596200729"/>
                    </a:ext>
                  </a:extLst>
                </a:gridCol>
              </a:tblGrid>
              <a:tr h="780086">
                <a:tc>
                  <a:txBody>
                    <a:bodyPr/>
                    <a:lstStyle/>
                    <a:p>
                      <a:pPr latinLnBrk="1"/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3MPM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6MPM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477903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Full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altLang="ko-KR" sz="1600" b="1" baseline="0" dirty="0" err="1" smtClean="0">
                          <a:ln>
                            <a:noFill/>
                          </a:ln>
                        </a:rPr>
                        <a:t>RDcost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Max.</a:t>
                      </a:r>
                      <a:r>
                        <a:rPr lang="en-US" altLang="ko-KR" sz="1600" b="0" baseline="0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altLang="ko-KR" sz="1600" b="0" dirty="0" err="1" smtClean="0">
                          <a:ln>
                            <a:noFill/>
                          </a:ln>
                        </a:rPr>
                        <a:t>numFull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 + 2MPM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Max.</a:t>
                      </a:r>
                      <a:r>
                        <a:rPr lang="en-US" altLang="ko-KR" sz="1600" b="0" baseline="0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altLang="ko-KR" sz="1600" b="0" dirty="0" err="1" smtClean="0">
                          <a:ln>
                            <a:noFill/>
                          </a:ln>
                        </a:rPr>
                        <a:t>numFull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 + 3MPM</a:t>
                      </a:r>
                    </a:p>
                    <a:p>
                      <a:pPr latinLnBrk="1"/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427724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MPM generation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12</a:t>
                      </a:r>
                      <a:endParaRPr lang="ko-KR" altLang="en-US" sz="1600" b="0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84</a:t>
                      </a:r>
                      <a:endParaRPr lang="ko-KR" altLang="en-US" sz="1600" b="0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298957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 parsing 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1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5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70535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 parsing remaining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mode</a:t>
                      </a:r>
                      <a:endParaRPr lang="ko-KR" altLang="en-US" sz="1600" b="1" dirty="0" smtClean="0">
                        <a:ln>
                          <a:noFill/>
                        </a:ln>
                      </a:endParaRPr>
                    </a:p>
                    <a:p>
                      <a:pPr latinLnBrk="1"/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0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1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612031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bit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for remaining mode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5-bit FLC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5/6-bit FLC</a:t>
                      </a:r>
                      <a:endParaRPr lang="ko-KR" altLang="en-US" sz="1600" b="0" dirty="0" smtClean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9148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321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BMS s/w</a:t>
            </a:r>
          </a:p>
          <a:p>
            <a:pPr lvl="1"/>
            <a:r>
              <a:rPr lang="en-US" dirty="0" smtClean="0"/>
              <a:t>VTM/BMS configuration</a:t>
            </a:r>
          </a:p>
          <a:p>
            <a:pPr lvl="1"/>
            <a:r>
              <a:rPr lang="en-US" dirty="0" smtClean="0"/>
              <a:t>67 Intra modes + 3MPM + 6-bit FLC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20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4276407"/>
              </p:ext>
            </p:extLst>
          </p:nvPr>
        </p:nvGraphicFramePr>
        <p:xfrm>
          <a:off x="899592" y="2089098"/>
          <a:ext cx="7772403" cy="4146141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23903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06237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1108095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8656355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8178539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337231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332310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4899408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990985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1728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6847599"/>
                    </a:ext>
                  </a:extLst>
                </a:gridCol>
              </a:tblGrid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653565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154007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650592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68442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21018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7413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2914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-1.73%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79275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360283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83573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147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17336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36792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1256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976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11684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414159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101265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49355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922305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99474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860827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212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696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5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098083454"/>
              </p:ext>
            </p:extLst>
          </p:nvPr>
        </p:nvGraphicFramePr>
        <p:xfrm>
          <a:off x="359855" y="1471434"/>
          <a:ext cx="8496297" cy="4380672"/>
        </p:xfrm>
        <a:graphic>
          <a:graphicData uri="http://schemas.openxmlformats.org/drawingml/2006/table">
            <a:tbl>
              <a:tblPr/>
              <a:tblGrid>
                <a:gridCol w="1595297">
                  <a:extLst>
                    <a:ext uri="{9D8B030D-6E8A-4147-A177-3AD203B41FA5}">
                      <a16:colId xmlns:a16="http://schemas.microsoft.com/office/drawing/2014/main" val="1115453529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446897696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411054105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803828170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471383285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3972094252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2458352562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3486310359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188472691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402012388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996795580"/>
                    </a:ext>
                  </a:extLst>
                </a:gridCol>
              </a:tblGrid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564178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BMS-1.0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099165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0992825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98073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40557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911502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496990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340174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342012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830518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332441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512413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547710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BMS-1.0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760334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952571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289016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75697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81905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934995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276974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25155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74518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838828"/>
                  </a:ext>
                </a:extLst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 (by 6mpm proponent)</a:t>
            </a:r>
            <a:endParaRPr lang="ko-KR" alt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4825" indent="-200025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4375" indent="-152400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00000" indent="-1778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6MPM + 5/6bit-FLC</a:t>
            </a:r>
          </a:p>
        </p:txBody>
      </p:sp>
    </p:spTree>
    <p:extLst>
      <p:ext uri="{BB962C8B-B14F-4D97-AF65-F5344CB8AC3E}">
        <p14:creationId xmlns:p14="http://schemas.microsoft.com/office/powerpoint/2010/main" val="99878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6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170230953"/>
              </p:ext>
            </p:extLst>
          </p:nvPr>
        </p:nvGraphicFramePr>
        <p:xfrm>
          <a:off x="721804" y="1556792"/>
          <a:ext cx="7772400" cy="4635174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911225520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1279408189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1829363676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982080798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3235546953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88016025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288534044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926862564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1380382168"/>
                    </a:ext>
                  </a:extLst>
                </a:gridCol>
                <a:gridCol w="541020">
                  <a:extLst>
                    <a:ext uri="{9D8B030D-6E8A-4147-A177-3AD203B41FA5}">
                      <a16:colId xmlns:a16="http://schemas.microsoft.com/office/drawing/2014/main" val="2597945857"/>
                    </a:ext>
                  </a:extLst>
                </a:gridCol>
                <a:gridCol w="541020">
                  <a:extLst>
                    <a:ext uri="{9D8B030D-6E8A-4147-A177-3AD203B41FA5}">
                      <a16:colId xmlns:a16="http://schemas.microsoft.com/office/drawing/2014/main" val="1987235892"/>
                    </a:ext>
                  </a:extLst>
                </a:gridCol>
              </a:tblGrid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3342319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855790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737743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40372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38051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51308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3947777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92550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824793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144562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21051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15389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03447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4025895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807175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8292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252197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578330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9869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36589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56371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87670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687058"/>
                  </a:ext>
                </a:extLst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 (by 6mpm proponent)</a:t>
            </a:r>
            <a:endParaRPr lang="ko-KR" alt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22313" y="1349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8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</a:rPr>
              <a:t> </a:t>
            </a:r>
            <a:endParaRPr kumimoji="0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4825" indent="-200025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4375" indent="-152400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00000" indent="-1778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6MPM + 5/6bit-FLC + </a:t>
            </a:r>
            <a:r>
              <a:rPr lang="en-US" dirty="0" err="1" smtClean="0"/>
              <a:t>encFastOpt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940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7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sz="1600" dirty="0" smtClean="0"/>
              <a:t>Suggest simple intra mode coding </a:t>
            </a:r>
            <a:r>
              <a:rPr lang="en-US" sz="1600" dirty="0" smtClean="0"/>
              <a:t>in VTM s/w</a:t>
            </a:r>
          </a:p>
          <a:p>
            <a:r>
              <a:rPr lang="en-US" sz="1600" dirty="0" smtClean="0"/>
              <a:t>Less condition check for MPM generation</a:t>
            </a:r>
          </a:p>
          <a:p>
            <a:pPr lvl="1"/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1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180629_jvet_Yinji_status</Template>
  <TotalTime>49794</TotalTime>
  <Words>941</Words>
  <Application>Microsoft Office PowerPoint</Application>
  <PresentationFormat>On-screen Show (4:3)</PresentationFormat>
  <Paragraphs>410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삼성긴고딕OTF Regular</vt:lpstr>
      <vt:lpstr>맑은 고딕</vt:lpstr>
      <vt:lpstr>Arial</vt:lpstr>
      <vt:lpstr>삼성고딕 M</vt:lpstr>
      <vt:lpstr>HY헤드라인M</vt:lpstr>
      <vt:lpstr>삼성긴고딕OTF ExtraBold</vt:lpstr>
      <vt:lpstr>Wingdings</vt:lpstr>
      <vt:lpstr>Office 테마</vt:lpstr>
      <vt:lpstr>67 Intra mode coding with 3MPM</vt:lpstr>
      <vt:lpstr>Intra mode coding</vt:lpstr>
      <vt:lpstr>Complexity analysis</vt:lpstr>
      <vt:lpstr>Experimental result</vt:lpstr>
      <vt:lpstr>Experimental result (by 6mpm proponent)</vt:lpstr>
      <vt:lpstr>Experimental result (by 6mpm proponent)</vt:lpstr>
      <vt:lpstr>Conclusion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Windows User</cp:lastModifiedBy>
  <cp:revision>1628</cp:revision>
  <cp:lastPrinted>2018-01-09T07:35:46Z</cp:lastPrinted>
  <dcterms:created xsi:type="dcterms:W3CDTF">2014-11-11T07:34:02Z</dcterms:created>
  <dcterms:modified xsi:type="dcterms:W3CDTF">2018-07-14T17:22:07Z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3F1241488DC4134F41239205D842BC4635066A4F7CA7CF05C122EFF9803B5265</vt:lpwstr>
  </property>
  <property fmtid="{D5CDD505-2E9C-101B-9397-08002B2CF9AE}" pid="2" name="NSCPROP">
    <vt:lpwstr>NSCCustomProperty</vt:lpwstr>
  </property>
  <property fmtid="{D5CDD505-2E9C-101B-9397-08002B2CF9AE}" pid="3" name="NSCPROP_SA">
    <vt:lpwstr>E:\Research\BeyondHEVC\work\180102-0105_phevc_Yinji.pptx</vt:lpwstr>
  </property>
</Properties>
</file>