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61" r:id="rId5"/>
    <p:sldMasterId id="2147483667" r:id="rId6"/>
  </p:sldMasterIdLst>
  <p:notesMasterIdLst>
    <p:notesMasterId r:id="rId13"/>
  </p:notesMasterIdLst>
  <p:handoutMasterIdLst>
    <p:handoutMasterId r:id="rId14"/>
  </p:handoutMasterIdLst>
  <p:sldIdLst>
    <p:sldId id="268" r:id="rId7"/>
    <p:sldId id="269" r:id="rId8"/>
    <p:sldId id="270" r:id="rId9"/>
    <p:sldId id="271" r:id="rId10"/>
    <p:sldId id="272" r:id="rId11"/>
    <p:sldId id="273" r:id="rId12"/>
  </p:sldIdLst>
  <p:sldSz cx="9144000" cy="6858000" type="screen4x3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2" userDrawn="1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stor, Douglas R" initials="CDR" lastIdx="8" clrIdx="0">
    <p:extLst/>
  </p:cmAuthor>
  <p:cmAuthor id="2" name="Racha, Renuka" initials="RR" lastIdx="8" clrIdx="1">
    <p:extLst/>
  </p:cmAuthor>
  <p:cmAuthor id="3" name="Yan Ye" initials="YY" lastIdx="3" clrIdx="2">
    <p:extLst>
      <p:ext uri="{19B8F6BF-5375-455C-9EA6-DF929625EA0E}">
        <p15:presenceInfo xmlns:p15="http://schemas.microsoft.com/office/powerpoint/2012/main" userId="Yan Ye" providerId="None"/>
      </p:ext>
    </p:extLst>
  </p:cmAuthor>
  <p:cmAuthor id="4" name="Xiu, Xiaoyu" initials="XX" lastIdx="1" clrIdx="3">
    <p:extLst>
      <p:ext uri="{19B8F6BF-5375-455C-9EA6-DF929625EA0E}">
        <p15:presenceInfo xmlns:p15="http://schemas.microsoft.com/office/powerpoint/2012/main" userId="S-1-5-21-1844237615-1580818891-725345543-2519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BD4"/>
    <a:srgbClr val="00A550"/>
    <a:srgbClr val="92278F"/>
    <a:srgbClr val="82156A"/>
    <a:srgbClr val="00ADEE"/>
    <a:srgbClr val="898989"/>
    <a:srgbClr val="F16521"/>
    <a:srgbClr val="ED6231"/>
    <a:srgbClr val="D84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66" autoAdjust="0"/>
    <p:restoredTop sz="92277" autoAdjust="0"/>
  </p:normalViewPr>
  <p:slideViewPr>
    <p:cSldViewPr snapToGrid="0">
      <p:cViewPr>
        <p:scale>
          <a:sx n="90" d="100"/>
          <a:sy n="90" d="100"/>
        </p:scale>
        <p:origin x="704" y="-176"/>
      </p:cViewPr>
      <p:guideLst>
        <p:guide orient="horz" pos="2492"/>
        <p:guide pos="3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9" d="100"/>
          <a:sy n="49" d="100"/>
        </p:scale>
        <p:origin x="2668" y="5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70119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4184716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16933"/>
            <a:ext cx="9144000" cy="6874933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40" y="1573667"/>
            <a:ext cx="3718116" cy="371811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49" y="-16933"/>
            <a:ext cx="4890407" cy="62653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300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54763-0ED6-449F-BDDD-84B4D3B08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A1A0C-62A4-4446-94A4-39C6312EE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250002-D520-424A-B8F1-1DA30F2E9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8105ED-41CC-41E8-B9AD-0372BA6F1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CF7702-EFA0-45E0-A89C-5C2ED2ED6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879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667461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>
            <a:spLocks noGrp="1"/>
          </p:cNvSpPr>
          <p:nvPr>
            <p:ph type="body" idx="15"/>
          </p:nvPr>
        </p:nvSpPr>
        <p:spPr>
          <a:xfrm>
            <a:off x="6030033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3"/>
          <p:cNvSpPr>
            <a:spLocks noGrp="1"/>
          </p:cNvSpPr>
          <p:nvPr>
            <p:ph sz="half" idx="16"/>
          </p:nvPr>
        </p:nvSpPr>
        <p:spPr>
          <a:xfrm>
            <a:off x="6030033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7"/>
          </p:nvPr>
        </p:nvSpPr>
        <p:spPr>
          <a:xfrm>
            <a:off x="687962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Content Placeholder 3"/>
          <p:cNvSpPr>
            <a:spLocks noGrp="1"/>
          </p:cNvSpPr>
          <p:nvPr>
            <p:ph sz="half" idx="18"/>
          </p:nvPr>
        </p:nvSpPr>
        <p:spPr>
          <a:xfrm>
            <a:off x="687962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19"/>
          </p:nvPr>
        </p:nvSpPr>
        <p:spPr>
          <a:xfrm>
            <a:off x="3358997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20"/>
          </p:nvPr>
        </p:nvSpPr>
        <p:spPr>
          <a:xfrm>
            <a:off x="3358997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264439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540059"/>
            <a:ext cx="9144000" cy="2882513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-36574"/>
            <a:ext cx="8058151" cy="3364263"/>
          </a:xfrm>
          <a:prstGeom prst="rect">
            <a:avLst/>
          </a:prstGeom>
        </p:spPr>
        <p:txBody>
          <a:bodyPr lIns="68580" tIns="342900" rIns="68580" bIns="342900" anchor="t"/>
          <a:lstStyle>
            <a:lvl1pPr marL="0">
              <a:spcBef>
                <a:spcPts val="75"/>
              </a:spcBef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143229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263363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58319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119769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5246188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5"/>
            <a:ext cx="5256055" cy="5146195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3694888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35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98" r:id="rId3"/>
  </p:sldLayoutIdLst>
  <p:transition spd="slow">
    <p:push dir="u"/>
  </p:transition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423361"/>
            <a:ext cx="9144000" cy="434639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6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6" r:id="rId4"/>
    <p:sldLayoutId id="2147483677" r:id="rId5"/>
    <p:sldLayoutId id="2147483697" r:id="rId6"/>
  </p:sldLayoutIdLst>
  <p:transition spd="slow">
    <p:push dir="u"/>
  </p:transition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30936" y="6492240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D9E6825-6159-436F-97B7-849D691F43BE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220"/>
          <a:stretch/>
        </p:blipFill>
        <p:spPr>
          <a:xfrm>
            <a:off x="6361533" y="6448761"/>
            <a:ext cx="482711" cy="4092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3117" y="6564436"/>
            <a:ext cx="1388218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2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 spd="slow">
    <p:push dir="u"/>
  </p:transition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2217787"/>
          </a:xfrm>
        </p:spPr>
        <p:txBody>
          <a:bodyPr/>
          <a:lstStyle/>
          <a:p>
            <a:r>
              <a:rPr lang="en-US" sz="3600" dirty="0"/>
              <a:t>JVET-K0327: </a:t>
            </a:r>
            <a:r>
              <a:rPr lang="fr-FR" sz="3600" dirty="0"/>
              <a:t>CE2: Adaptive Loop </a:t>
            </a:r>
            <a:r>
              <a:rPr lang="fr-FR" sz="3600" dirty="0" err="1"/>
              <a:t>Filter</a:t>
            </a:r>
            <a:r>
              <a:rPr lang="fr-FR" sz="3600" dirty="0"/>
              <a:t> Simplification (Test 2.4.1.2)</a:t>
            </a:r>
            <a:br>
              <a:rPr lang="fr-FR" sz="3600" dirty="0"/>
            </a:br>
            <a:br>
              <a:rPr lang="en-US" sz="3600" dirty="0"/>
            </a:br>
            <a:r>
              <a:rPr lang="en-US" sz="2400" dirty="0"/>
              <a:t>Rahul Vanam, Yuwen He, Yan Ye</a:t>
            </a:r>
            <a:endParaRPr lang="en-US" sz="36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41325" y="4870993"/>
            <a:ext cx="7250076" cy="1320806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5141858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B5AF5-B64E-4FA3-B3A8-413C1F1E6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for highest temporal layer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D2ABEC-F824-466F-AECC-E9468321B8B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8650" y="979799"/>
            <a:ext cx="6553200" cy="4705756"/>
          </a:xfrm>
        </p:spPr>
        <p:txBody>
          <a:bodyPr>
            <a:normAutofit/>
          </a:bodyPr>
          <a:lstStyle/>
          <a:p>
            <a:r>
              <a:rPr lang="en-US" dirty="0"/>
              <a:t>ALF for lower layers same as BMS-1.0</a:t>
            </a:r>
          </a:p>
          <a:p>
            <a:r>
              <a:rPr lang="en-US" dirty="0"/>
              <a:t>Simplification applied to Laplacian calculation in highest temporal layer</a:t>
            </a:r>
          </a:p>
          <a:p>
            <a:r>
              <a:rPr lang="en-US" dirty="0"/>
              <a:t>For a 8x8 block, Laplacian computations:</a:t>
            </a:r>
          </a:p>
          <a:p>
            <a:pPr lvl="1" hangingPunct="0"/>
            <a:r>
              <a:rPr lang="en-US" sz="2100" dirty="0">
                <a:solidFill>
                  <a:srgbClr val="FF0000"/>
                </a:solidFill>
              </a:rPr>
              <a:t>Adds: 2 adds *4 directions * 36 blocks = 288</a:t>
            </a:r>
          </a:p>
          <a:p>
            <a:pPr lvl="1" hangingPunct="0"/>
            <a:r>
              <a:rPr lang="en-US" sz="2100" dirty="0">
                <a:solidFill>
                  <a:srgbClr val="FF0000"/>
                </a:solidFill>
              </a:rPr>
              <a:t>Shifts: 1 shift * 36 blocks = 36</a:t>
            </a:r>
          </a:p>
          <a:p>
            <a:pPr lvl="1" hangingPunct="0"/>
            <a:r>
              <a:rPr lang="en-US" sz="2100" dirty="0">
                <a:solidFill>
                  <a:srgbClr val="FF0000"/>
                </a:solidFill>
              </a:rPr>
              <a:t>Comparisons: 1 comp * 4 directions * 36 blocks = 144  </a:t>
            </a:r>
          </a:p>
          <a:p>
            <a:pPr lvl="1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859796" y="3880937"/>
            <a:ext cx="6869062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514350">
              <a:defRPr/>
            </a:pPr>
            <a:r>
              <a:rPr lang="en-US" sz="2100" dirty="0"/>
              <a:t>Vertical gradient:</a:t>
            </a:r>
          </a:p>
          <a:p>
            <a:pPr defTabSz="514350">
              <a:defRPr/>
            </a:pPr>
            <a:r>
              <a:rPr lang="en-US" sz="1800" dirty="0" err="1"/>
              <a:t>ver</a:t>
            </a:r>
            <a:r>
              <a:rPr lang="en-US" sz="1800" dirty="0"/>
              <a:t>= abs((</a:t>
            </a:r>
            <a:r>
              <a:rPr lang="en-US" sz="1800" dirty="0" err="1"/>
              <a:t>p_imgY_pad</a:t>
            </a:r>
            <a:r>
              <a:rPr lang="en-US" sz="1800" dirty="0"/>
              <a:t> &lt;&lt; 1) - </a:t>
            </a:r>
            <a:r>
              <a:rPr lang="en-US" sz="1800" dirty="0" err="1"/>
              <a:t>p_imgY_pad_down</a:t>
            </a:r>
            <a:r>
              <a:rPr lang="en-US" sz="1800" dirty="0"/>
              <a:t> - </a:t>
            </a:r>
            <a:r>
              <a:rPr lang="en-US" sz="1800" dirty="0" err="1"/>
              <a:t>p_imgY_pad_up</a:t>
            </a:r>
            <a:r>
              <a:rPr lang="en-US" sz="1800" dirty="0"/>
              <a:t>);</a:t>
            </a:r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26146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15255-6A56-48ED-B3D1-A4076A70F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(A)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4D643C-3660-489B-A72C-231F7F0397B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3058886"/>
            <a:ext cx="8245078" cy="2571866"/>
          </a:xfrm>
        </p:spPr>
        <p:txBody>
          <a:bodyPr>
            <a:normAutofit/>
          </a:bodyPr>
          <a:lstStyle/>
          <a:p>
            <a:r>
              <a:rPr lang="en-US" dirty="0"/>
              <a:t>Sum of 36 2x2 sub-block Laplacians</a:t>
            </a:r>
          </a:p>
          <a:p>
            <a:pPr lvl="1"/>
            <a:r>
              <a:rPr lang="en-US" dirty="0"/>
              <a:t>Adds:  [4rows * 3adds/row/</a:t>
            </a:r>
            <a:r>
              <a:rPr lang="en-US" dirty="0" err="1"/>
              <a:t>dir</a:t>
            </a:r>
            <a:r>
              <a:rPr lang="en-US" dirty="0"/>
              <a:t> + 3adds/</a:t>
            </a:r>
            <a:r>
              <a:rPr lang="en-US" dirty="0" err="1"/>
              <a:t>dir</a:t>
            </a:r>
            <a:r>
              <a:rPr lang="en-US" dirty="0"/>
              <a:t>] * 4 directions * 4 blocks = 240</a:t>
            </a:r>
          </a:p>
          <a:p>
            <a:pPr lvl="1"/>
            <a:endParaRPr lang="en-US" dirty="0">
              <a:solidFill>
                <a:srgbClr val="FF0000"/>
              </a:solidFill>
            </a:endParaRPr>
          </a:p>
          <a:p>
            <a:pPr marL="342900" lvl="1" indent="0">
              <a:buNone/>
            </a:pPr>
            <a:r>
              <a:rPr lang="en-US" dirty="0"/>
              <a:t> 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EC62E74-F06F-49C6-8EB1-FB05DBC1A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947" y="924996"/>
            <a:ext cx="4014788" cy="78581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5E2576B-BFBB-49CD-B273-3BD3604E4F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948" y="1867708"/>
            <a:ext cx="4650581" cy="79295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232355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4D831-E1A6-4091-8CF0-C80270AAA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(B)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66A250-0453-4670-BA26-AE37C608FCD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= 1 add/unit * 4 * 4 units = 16 </a:t>
            </a:r>
            <a:r>
              <a:rPr lang="en-US" dirty="0">
                <a:solidFill>
                  <a:srgbClr val="FF0000"/>
                </a:solidFill>
              </a:rPr>
              <a:t> </a:t>
            </a:r>
          </a:p>
          <a:p>
            <a:r>
              <a:rPr lang="en-US" dirty="0"/>
              <a:t>Comp = 3 comp/unit * 4 * 4 units=48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/>
              <a:t>Shift = 2 shift/unit * 4 * 4 units = 32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0E1C0F-F6F8-46AD-8D11-72A07C4CA3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1557" y="664131"/>
            <a:ext cx="4001540" cy="26137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1499" y="2236770"/>
            <a:ext cx="26521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Note: 1 unit = 2x2 block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022408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43E25-03E2-48F9-BE45-72725EBCB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Classification (C)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D5CE8F-1FAF-4AE9-8D96-D33FCA6F504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267199" y="1053294"/>
            <a:ext cx="4431507" cy="4577458"/>
          </a:xfrm>
        </p:spPr>
        <p:txBody>
          <a:bodyPr/>
          <a:lstStyle/>
          <a:p>
            <a:r>
              <a:rPr lang="en-US" dirty="0"/>
              <a:t>Comp = 2 comp/unit * 4 *4 units = 32</a:t>
            </a:r>
          </a:p>
          <a:p>
            <a:r>
              <a:rPr lang="en-US" dirty="0" err="1"/>
              <a:t>Mult</a:t>
            </a:r>
            <a:r>
              <a:rPr lang="en-US" dirty="0"/>
              <a:t> = 2 </a:t>
            </a:r>
            <a:r>
              <a:rPr lang="en-US" dirty="0" err="1"/>
              <a:t>mults</a:t>
            </a:r>
            <a:r>
              <a:rPr lang="en-US" dirty="0"/>
              <a:t>/unit * 4 *4 units = 32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4A97A7-23F2-4BCB-BD2F-7734B41C70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127" y="1053293"/>
            <a:ext cx="2764529" cy="4734992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718866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FA576-C21E-4D2B-994A-C021CB2EB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(D)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65AF41-9823-40C0-BF79-48B747AB2D4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3254828"/>
            <a:ext cx="8245078" cy="2375923"/>
          </a:xfrm>
        </p:spPr>
        <p:txBody>
          <a:bodyPr>
            <a:normAutofit/>
          </a:bodyPr>
          <a:lstStyle/>
          <a:p>
            <a:r>
              <a:rPr lang="en-US" dirty="0"/>
              <a:t>Add = 1 adds/unit * 4 *4 units = 16 </a:t>
            </a:r>
          </a:p>
          <a:p>
            <a:r>
              <a:rPr lang="en-US" dirty="0"/>
              <a:t>Comp = 2 comp/unit * 4 * 4 units = 32</a:t>
            </a:r>
          </a:p>
          <a:p>
            <a:r>
              <a:rPr lang="en-US" dirty="0"/>
              <a:t>Shifts = 3 shifts/unit * 4 * 4 units = 48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40A05C-092B-4945-B176-E0186EC6A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629" y="1009879"/>
            <a:ext cx="6193631" cy="1971675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102602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ior Slides - purple orange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82BE0617BB0F4DBA317F3CA0A1CB95" ma:contentTypeVersion="1" ma:contentTypeDescription="Create a new document." ma:contentTypeScope="" ma:versionID="3fba3e50a04d7a98856e55cc4bc133a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3076798-8766-4271-930E-BEDC6147B3B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866DEC2-9B21-4A1E-9E1F-EFC2BC0985AD}">
  <ds:schemaRefs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FCB0417-5C18-460F-A52C-87D117F22E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2566</TotalTime>
  <Words>268</Words>
  <Application>Microsoft Office PowerPoint</Application>
  <PresentationFormat>On-screen Show (4:3)</PresentationFormat>
  <Paragraphs>32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Intro Section Slides</vt:lpstr>
      <vt:lpstr>Interior Slides - purple orange bottom bar</vt:lpstr>
      <vt:lpstr>No Bottom Bar</vt:lpstr>
      <vt:lpstr>JVET-K0327: CE2: Adaptive Loop Filter Simplification (Test 2.4.1.2)  Rahul Vanam, Yuwen He, Yan Ye</vt:lpstr>
      <vt:lpstr>Classification for highest temporal layer</vt:lpstr>
      <vt:lpstr>Classification (A)</vt:lpstr>
      <vt:lpstr>Classification (B)</vt:lpstr>
      <vt:lpstr>Classification (C)</vt:lpstr>
      <vt:lpstr>Classification (D)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</dc:creator>
  <cp:lastModifiedBy>Vanam, Rahul</cp:lastModifiedBy>
  <cp:revision>435</cp:revision>
  <dcterms:created xsi:type="dcterms:W3CDTF">2015-02-09T18:40:38Z</dcterms:created>
  <dcterms:modified xsi:type="dcterms:W3CDTF">2018-07-14T07:59:33Z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0x0101006082BE0617BB0F4DBA317F3CA0A1CB95</vt:lpwstr>
  </property>
  <property fmtid="{D5CDD505-2E9C-101B-9397-08002B2CF9AE}" pid="3" name="_dlc_DocIdItemGuid">
    <vt:lpwstr>64e2b727-7c4b-4477-b277-0231193af7c2</vt:lpwstr>
  </property>
</Properties>
</file>