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11"/>
  </p:notesMasterIdLst>
  <p:sldIdLst>
    <p:sldId id="256" r:id="rId2"/>
    <p:sldId id="722" r:id="rId3"/>
    <p:sldId id="728" r:id="rId4"/>
    <p:sldId id="723" r:id="rId5"/>
    <p:sldId id="726" r:id="rId6"/>
    <p:sldId id="730" r:id="rId7"/>
    <p:sldId id="725" r:id="rId8"/>
    <p:sldId id="721" r:id="rId9"/>
    <p:sldId id="727" r:id="rId10"/>
  </p:sldIdLst>
  <p:sldSz cx="9144000" cy="6858000" type="screen4x3"/>
  <p:notesSz cx="7010400" cy="9296400"/>
  <p:embeddedFontLst>
    <p:embeddedFont>
      <p:font typeface="맑은 고딕" panose="020B0503020000020004" pitchFamily="50" charset="-127"/>
      <p:regular r:id="rId12"/>
      <p:bold r:id="rId13"/>
    </p:embeddedFont>
    <p:embeddedFont>
      <p:font typeface="삼성고딕 M" panose="020B0600000101010101" charset="-127"/>
      <p:regular r:id="rId14"/>
    </p:embeddedFont>
    <p:embeddedFont>
      <p:font typeface="HY헤드라인M" panose="020B0600000101010101" charset="-127"/>
      <p:regular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10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Research\Experiment\Supercom-Mach\ifvc\171115_mutiple_tests_cfp_ifvc_v2.0_r316_off5Tool_fastSUCO_1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en-US" baseline="0" dirty="0" err="1"/>
              <a:t>Fast_SUCO</a:t>
            </a:r>
            <a:endParaRPr lang="en-US" alt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4277597475079457"/>
          <c:y val="0.15419492784502245"/>
          <c:w val="0.70480493784034415"/>
          <c:h val="0.63541620006064803"/>
        </c:manualLayout>
      </c:layout>
      <c:scatterChart>
        <c:scatterStyle val="lineMarker"/>
        <c:varyColors val="0"/>
        <c:ser>
          <c:idx val="0"/>
          <c:order val="0"/>
          <c:tx>
            <c:v>Depth65</c:v>
          </c:tx>
          <c:spPr>
            <a:ln w="28575">
              <a:noFill/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xVal>
            <c:numRef>
              <c:f>Summary!$E$41:$E$47</c:f>
              <c:numCache>
                <c:formatCode>General</c:formatCode>
                <c:ptCount val="7"/>
                <c:pt idx="0">
                  <c:v>211</c:v>
                </c:pt>
                <c:pt idx="1">
                  <c:v>118</c:v>
                </c:pt>
                <c:pt idx="2">
                  <c:v>172</c:v>
                </c:pt>
                <c:pt idx="3">
                  <c:v>147</c:v>
                </c:pt>
                <c:pt idx="4">
                  <c:v>161</c:v>
                </c:pt>
                <c:pt idx="5">
                  <c:v>133</c:v>
                </c:pt>
                <c:pt idx="6">
                  <c:v>156</c:v>
                </c:pt>
              </c:numCache>
            </c:numRef>
          </c:xVal>
          <c:yVal>
            <c:numRef>
              <c:f>Summary!$D$41:$D$47</c:f>
              <c:numCache>
                <c:formatCode>General</c:formatCode>
                <c:ptCount val="7"/>
                <c:pt idx="0">
                  <c:v>1.7</c:v>
                </c:pt>
                <c:pt idx="1">
                  <c:v>0.6</c:v>
                </c:pt>
                <c:pt idx="2">
                  <c:v>1.2</c:v>
                </c:pt>
                <c:pt idx="3">
                  <c:v>0.9</c:v>
                </c:pt>
                <c:pt idx="4">
                  <c:v>1.1000000000000001</c:v>
                </c:pt>
                <c:pt idx="5">
                  <c:v>0.8</c:v>
                </c:pt>
                <c:pt idx="6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66E-4CE6-A291-FEDB6E744297}"/>
            </c:ext>
          </c:extLst>
        </c:ser>
        <c:ser>
          <c:idx val="1"/>
          <c:order val="1"/>
          <c:tx>
            <c:v>Depth74_75</c:v>
          </c:tx>
          <c:spPr>
            <a:ln w="28575">
              <a:noFill/>
            </a:ln>
          </c:spPr>
          <c:xVal>
            <c:numRef>
              <c:f>Summary!$E$48:$E$53</c:f>
              <c:numCache>
                <c:formatCode>General</c:formatCode>
                <c:ptCount val="6"/>
                <c:pt idx="0">
                  <c:v>209</c:v>
                </c:pt>
                <c:pt idx="1">
                  <c:v>164</c:v>
                </c:pt>
                <c:pt idx="2">
                  <c:v>100</c:v>
                </c:pt>
                <c:pt idx="3">
                  <c:v>175</c:v>
                </c:pt>
                <c:pt idx="4">
                  <c:v>100</c:v>
                </c:pt>
                <c:pt idx="5">
                  <c:v>166</c:v>
                </c:pt>
              </c:numCache>
            </c:numRef>
          </c:xVal>
          <c:yVal>
            <c:numRef>
              <c:f>Summary!$D$48:$D$53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0</c:v>
                </c:pt>
                <c:pt idx="3">
                  <c:v>1.1000000000000001</c:v>
                </c:pt>
                <c:pt idx="4">
                  <c:v>0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66E-4CE6-A291-FEDB6E744297}"/>
            </c:ext>
          </c:extLst>
        </c:ser>
        <c:ser>
          <c:idx val="2"/>
          <c:order val="2"/>
          <c:tx>
            <c:v>Depth75_74</c:v>
          </c:tx>
          <c:spPr>
            <a:ln w="28575">
              <a:noFill/>
            </a:ln>
          </c:spPr>
          <c:xVal>
            <c:numRef>
              <c:f>Summary!$E$54:$E$59</c:f>
              <c:numCache>
                <c:formatCode>General</c:formatCode>
                <c:ptCount val="6"/>
                <c:pt idx="0">
                  <c:v>227</c:v>
                </c:pt>
                <c:pt idx="1">
                  <c:v>164</c:v>
                </c:pt>
                <c:pt idx="2">
                  <c:v>165</c:v>
                </c:pt>
                <c:pt idx="3">
                  <c:v>179</c:v>
                </c:pt>
                <c:pt idx="4">
                  <c:v>178</c:v>
                </c:pt>
                <c:pt idx="5">
                  <c:v>181</c:v>
                </c:pt>
              </c:numCache>
            </c:numRef>
          </c:xVal>
          <c:yVal>
            <c:numRef>
              <c:f>Summary!$D$54:$D$59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1</c:v>
                </c:pt>
                <c:pt idx="3">
                  <c:v>1.1000000000000001</c:v>
                </c:pt>
                <c:pt idx="4">
                  <c:v>1.1000000000000001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66E-4CE6-A291-FEDB6E744297}"/>
            </c:ext>
          </c:extLst>
        </c:ser>
        <c:ser>
          <c:idx val="3"/>
          <c:order val="3"/>
          <c:tx>
            <c:v>2High4Low</c:v>
          </c:tx>
          <c:spPr>
            <a:ln w="28575">
              <a:noFill/>
            </a:ln>
          </c:spPr>
          <c:xVal>
            <c:numRef>
              <c:f>Summary!$E$66:$E$73</c:f>
              <c:numCache>
                <c:formatCode>General</c:formatCode>
                <c:ptCount val="8"/>
                <c:pt idx="0">
                  <c:v>195</c:v>
                </c:pt>
                <c:pt idx="1">
                  <c:v>176</c:v>
                </c:pt>
                <c:pt idx="2">
                  <c:v>191</c:v>
                </c:pt>
                <c:pt idx="3">
                  <c:v>172</c:v>
                </c:pt>
                <c:pt idx="4">
                  <c:v>185</c:v>
                </c:pt>
                <c:pt idx="5">
                  <c:v>166</c:v>
                </c:pt>
                <c:pt idx="6">
                  <c:v>179</c:v>
                </c:pt>
                <c:pt idx="7">
                  <c:v>159</c:v>
                </c:pt>
              </c:numCache>
            </c:numRef>
          </c:xVal>
          <c:yVal>
            <c:numRef>
              <c:f>Summary!$D$66:$D$73</c:f>
              <c:numCache>
                <c:formatCode>General</c:formatCode>
                <c:ptCount val="8"/>
                <c:pt idx="0">
                  <c:v>1.5</c:v>
                </c:pt>
                <c:pt idx="1">
                  <c:v>1.3</c:v>
                </c:pt>
                <c:pt idx="2">
                  <c:v>1.4</c:v>
                </c:pt>
                <c:pt idx="3">
                  <c:v>1.2</c:v>
                </c:pt>
                <c:pt idx="4">
                  <c:v>1.4</c:v>
                </c:pt>
                <c:pt idx="5">
                  <c:v>1.2</c:v>
                </c:pt>
                <c:pt idx="6">
                  <c:v>1.3</c:v>
                </c:pt>
                <c:pt idx="7">
                  <c:v>1.1000000000000001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66E-4CE6-A291-FEDB6E744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2570528"/>
        <c:axId val="512570920"/>
      </c:scatterChart>
      <c:valAx>
        <c:axId val="512570528"/>
        <c:scaling>
          <c:orientation val="minMax"/>
          <c:min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Enc.</a:t>
                </a:r>
                <a:r>
                  <a:rPr lang="en-US" altLang="en-US" baseline="0" dirty="0" smtClean="0"/>
                  <a:t> </a:t>
                </a:r>
                <a:r>
                  <a:rPr lang="en-US" altLang="en-US" dirty="0" smtClean="0"/>
                  <a:t>Complexity</a:t>
                </a:r>
                <a:r>
                  <a:rPr lang="en-US" altLang="en-US" dirty="0"/>
                  <a:t>(%)</a:t>
                </a:r>
              </a:p>
              <a:p>
                <a:pPr>
                  <a:defRPr/>
                </a:pPr>
                <a:endParaRPr lang="en-US" alt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512570920"/>
        <c:crosses val="autoZero"/>
        <c:crossBetween val="midCat"/>
      </c:valAx>
      <c:valAx>
        <c:axId val="5125709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BD-rate gain</a:t>
                </a:r>
                <a:r>
                  <a:rPr lang="en-US" altLang="en-US" baseline="0" dirty="0" smtClean="0"/>
                  <a:t> </a:t>
                </a:r>
                <a:r>
                  <a:rPr lang="en-US" altLang="en-US" baseline="0" dirty="0"/>
                  <a:t>(-%)</a:t>
                </a:r>
                <a:endParaRPr lang="en-US" alt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51257052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38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32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-2.1%25@RA" TargetMode="External"/><Relationship Id="rId7" Type="http://schemas.openxmlformats.org/officeDocument/2006/relationships/hyperlink" Target="mailto:x4.2/x1.9@AI/RA" TargetMode="External"/><Relationship Id="rId2" Type="http://schemas.openxmlformats.org/officeDocument/2006/relationships/hyperlink" Target="mailto:-2.1%25@AI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-1.7%25@RA" TargetMode="External"/><Relationship Id="rId5" Type="http://schemas.openxmlformats.org/officeDocument/2006/relationships/hyperlink" Target="mailto:-1.7%25@AI" TargetMode="External"/><Relationship Id="rId4" Type="http://schemas.openxmlformats.org/officeDocument/2006/relationships/hyperlink" Target="mailto:x7.4/x4.4@AI/RA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2987824" y="4683001"/>
            <a:ext cx="3420380" cy="874085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 14</a:t>
            </a:r>
            <a:r>
              <a:rPr lang="en-US" altLang="ko-KR" sz="2200" b="0" spc="0" dirty="0" smtClean="0"/>
              <a:t>, </a:t>
            </a:r>
            <a:r>
              <a:rPr lang="en-US" altLang="ko-KR" sz="2200" b="0" spc="0" dirty="0" smtClean="0"/>
              <a:t>2018</a:t>
            </a:r>
          </a:p>
          <a:p>
            <a:pPr algn="ctr"/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r>
              <a:rPr lang="en-US" altLang="ko-KR" spc="0" dirty="0" smtClean="0"/>
              <a:t>, </a:t>
            </a:r>
            <a:r>
              <a:rPr lang="en-US" altLang="ko-KR" spc="0" dirty="0" err="1" smtClean="0"/>
              <a:t>Jie</a:t>
            </a:r>
            <a:r>
              <a:rPr lang="en-US" altLang="ko-KR" spc="0" dirty="0" smtClean="0"/>
              <a:t> Chen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smtClean="0">
                <a:latin typeface="Arial" panose="020B0604020202020204" pitchFamily="34" charset="0"/>
                <a:cs typeface="Arial" panose="020B0604020202020204" pitchFamily="34" charset="0"/>
              </a:rPr>
              <a:t>Split </a:t>
            </a:r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Unit Coding Order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JVET-K0133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851920" y="3212976"/>
            <a:ext cx="2221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CE1.4-related)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027614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JVET-K0497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kern="0" dirty="0" smtClean="0">
                <a:solidFill>
                  <a:srgbClr val="000000"/>
                </a:solidFill>
                <a:latin typeface="+mn-ea"/>
              </a:rPr>
              <a:t>Split </a:t>
            </a:r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</a:t>
            </a:r>
            <a:r>
              <a:rPr lang="en-US" altLang="ko-KR" sz="1200" dirty="0" smtClean="0"/>
              <a:t>vertical split (</a:t>
            </a:r>
            <a:r>
              <a:rPr lang="en-US" altLang="ko-KR" sz="1000" dirty="0" smtClean="0">
                <a:sym typeface="Wingdings" panose="05000000000000000000" pitchFamily="2" charset="2"/>
              </a:rPr>
              <a:t>SPLIT_BI_VER</a:t>
            </a:r>
            <a:r>
              <a:rPr lang="en-US" altLang="ko-KR" sz="1000" dirty="0">
                <a:sym typeface="Wingdings" panose="05000000000000000000" pitchFamily="2" charset="2"/>
              </a:rPr>
              <a:t>, SPLIT_TR_VER, SPLIT_QT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lvl="2"/>
            <a:r>
              <a:rPr lang="en-US" altLang="ko-KR" sz="1100" dirty="0"/>
              <a:t>Same direction for above two and bottom two for </a:t>
            </a:r>
            <a:r>
              <a:rPr lang="en-US" altLang="ko-KR" sz="1100" dirty="0" smtClean="0"/>
              <a:t>SPLIT_QT</a:t>
            </a:r>
            <a:endParaRPr lang="en-US" altLang="ko-KR" sz="1100" dirty="0"/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</a:t>
            </a:r>
            <a:r>
              <a:rPr lang="en-US" altLang="ko-KR" sz="1400" dirty="0" smtClean="0">
                <a:sym typeface="Wingdings" panose="05000000000000000000" pitchFamily="2" charset="2"/>
              </a:rPr>
              <a:t>depth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[MIN_SUCO_DEPTH</a:t>
            </a:r>
            <a:r>
              <a:rPr lang="en-US" altLang="ko-KR" sz="1200" dirty="0">
                <a:sym typeface="Wingdings" panose="05000000000000000000" pitchFamily="2" charset="2"/>
              </a:rPr>
              <a:t>, MAX_SUCO_DEPTH]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MIN_SUCO_DEPTH: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min(log2_width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MAX_SUCO_DEPTH: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max(log2_width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Intra/Inter </a:t>
            </a:r>
            <a:r>
              <a:rPr lang="en-US" altLang="ko-KR" sz="1400" dirty="0">
                <a:sym typeface="Wingdings" panose="05000000000000000000" pitchFamily="2" charset="2"/>
              </a:rPr>
              <a:t>prediction </a:t>
            </a:r>
            <a:r>
              <a:rPr lang="en-US" altLang="ko-KR" sz="1400" dirty="0" smtClean="0">
                <a:sym typeface="Wingdings" panose="05000000000000000000" pitchFamily="2" charset="2"/>
              </a:rPr>
              <a:t>modification </a:t>
            </a:r>
            <a:r>
              <a:rPr lang="en-US" altLang="ko-KR" sz="1400" dirty="0">
                <a:sym typeface="Wingdings" panose="05000000000000000000" pitchFamily="2" charset="2"/>
              </a:rPr>
              <a:t>according to Left/Right </a:t>
            </a:r>
            <a:r>
              <a:rPr lang="en-US" altLang="ko-KR" sz="1400" dirty="0" smtClean="0">
                <a:sym typeface="Wingdings" panose="05000000000000000000" pitchFamily="2" charset="2"/>
              </a:rPr>
              <a:t>availability</a:t>
            </a:r>
          </a:p>
          <a:p>
            <a:pPr lvl="2"/>
            <a:r>
              <a:rPr lang="en-US" altLang="ko-KR" sz="1200" b="1" dirty="0" smtClean="0">
                <a:sym typeface="Wingdings" panose="05000000000000000000" pitchFamily="2" charset="2"/>
              </a:rPr>
              <a:t>LR_10, LR_01, LR_11, LR_00</a:t>
            </a:r>
            <a:endParaRPr lang="en-US" altLang="ko-KR" sz="1200" b="1" dirty="0" smtClean="0"/>
          </a:p>
        </p:txBody>
      </p:sp>
      <p:sp>
        <p:nvSpPr>
          <p:cNvPr id="258" name="Title 1"/>
          <p:cNvSpPr txBox="1">
            <a:spLocks/>
          </p:cNvSpPr>
          <p:nvPr/>
        </p:nvSpPr>
        <p:spPr>
          <a:xfrm>
            <a:off x="179512" y="11663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kumimoji="0" lang="ko-KR" altLang="en-US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SUCO</a:t>
            </a:r>
            <a:endParaRPr 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75" name="Group 274"/>
          <p:cNvGrpSpPr/>
          <p:nvPr/>
        </p:nvGrpSpPr>
        <p:grpSpPr>
          <a:xfrm>
            <a:off x="6899004" y="1196752"/>
            <a:ext cx="2065484" cy="2055716"/>
            <a:chOff x="4143438" y="1196752"/>
            <a:chExt cx="3856989" cy="3816424"/>
          </a:xfrm>
        </p:grpSpPr>
        <p:sp>
          <p:nvSpPr>
            <p:cNvPr id="281" name="Rectangle 280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4" name="Rectangle 283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5" name="Rectangle 284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2" name="Group 291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347" name="Rectangle 346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8" name="Rectangle 347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1" name="Rectangle 350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3" name="Rectangle 352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4" name="Rectangle 353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6" name="Rectangle 355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7" name="Rectangle 356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8" name="Rectangle 357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9" name="Rectangle 358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0" name="Rectangle 359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1" name="Rectangle 360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2" name="Rectangle 361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293" name="Rectangle 292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4" name="Rectangle 293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5" name="Rectangle 294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6" name="Rectangle 295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7" name="Rectangle 296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8" name="Rectangle 297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9" name="Rectangle 298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0" name="Rectangle 299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1" name="Rectangle 300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2" name="Rectangle 301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3" name="Rectangle 302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4" name="Rectangle 303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5" name="Rectangle 304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6" name="Rectangle 305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7" name="Rectangle 306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8" name="Rectangle 307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331" name="Rectangle 33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2" name="Rectangle 33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3" name="Rectangle 33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5" name="Rectangle 33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7" name="Rectangle 33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9" name="Rectangle 33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0" name="Rectangle 33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1" name="Rectangle 34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4" name="Rectangle 34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10" name="Straight Arrow Connector 309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Rectangle 310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2" name="Rectangle 311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3" name="Straight Arrow Connector 312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Rectangle 313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5" name="Rectangle 314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6" name="Rectangle 315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7" name="Straight Connector 316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Arrow Connector 317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Arrow Connector 319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Arrow Connector 322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Rectangle 324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6" name="Rectangle 325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7" name="Straight Connector 326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Rectangle 327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9" name="Straight Connector 328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 275"/>
          <p:cNvGrpSpPr/>
          <p:nvPr/>
        </p:nvGrpSpPr>
        <p:grpSpPr>
          <a:xfrm>
            <a:off x="6913219" y="3333313"/>
            <a:ext cx="890621" cy="376735"/>
            <a:chOff x="8080707" y="2867389"/>
            <a:chExt cx="1721533" cy="693403"/>
          </a:xfrm>
        </p:grpSpPr>
        <p:sp>
          <p:nvSpPr>
            <p:cNvPr id="277" name="Rectangle 276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</a:t>
              </a:r>
              <a:r>
                <a:rPr lang="en-US" sz="1000" dirty="0" smtClean="0"/>
                <a:t>oded</a:t>
              </a:r>
              <a:endParaRPr lang="en-US" sz="1000" dirty="0"/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Un-coded</a:t>
              </a:r>
              <a:endParaRPr lang="en-US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01461" y="1452246"/>
            <a:ext cx="1562800" cy="1760146"/>
            <a:chOff x="5536149" y="3988451"/>
            <a:chExt cx="1776593" cy="1811560"/>
          </a:xfrm>
        </p:grpSpPr>
        <p:sp>
          <p:nvSpPr>
            <p:cNvPr id="363" name="Oval 36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8" name="Straight Arrow Connector 367"/>
            <p:cNvCxnSpPr>
              <a:stCxn id="363" idx="3"/>
              <a:endCxn id="36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Arrow Connector 36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Arrow Connector 369"/>
            <p:cNvCxnSpPr>
              <a:endCxn id="36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Arrow Connector 37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Oval 37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4" name="Straight Arrow Connector 37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Arrow Connector 37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Oval 37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Arrow Connector 377"/>
            <p:cNvCxnSpPr>
              <a:endCxn id="37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Arrow Connector 378"/>
            <p:cNvCxnSpPr>
              <a:stCxn id="372" idx="4"/>
              <a:endCxn id="37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Arrow Connector 37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Oval 38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4" name="Straight Arrow Connector 38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Arrow Connector 384"/>
            <p:cNvCxnSpPr>
              <a:endCxn id="38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Oval 38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8" name="Straight Arrow Connector 38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Arrow Connector 388"/>
            <p:cNvCxnSpPr>
              <a:endCxn id="38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Oval 38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2" name="Straight Arrow Connector 39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/>
            <p:cNvCxnSpPr>
              <a:endCxn id="39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" name="Group 398"/>
          <p:cNvGrpSpPr/>
          <p:nvPr/>
        </p:nvGrpSpPr>
        <p:grpSpPr>
          <a:xfrm>
            <a:off x="876843" y="4387213"/>
            <a:ext cx="3695675" cy="2066123"/>
            <a:chOff x="4089427" y="1268760"/>
            <a:chExt cx="4764316" cy="2744684"/>
          </a:xfrm>
        </p:grpSpPr>
        <p:grpSp>
          <p:nvGrpSpPr>
            <p:cNvPr id="557" name="Group 556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559" name="Rectangle 558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60" name="TextBox 559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 smtClean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561" name="Straight Arrow Connector 560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Straight Arrow Connector 561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Straight Arrow Connector 562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4" name="TextBox 563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BT</a:t>
                </a:r>
                <a:endParaRPr lang="ko-KR" altLang="en-US" sz="900" dirty="0"/>
              </a:p>
            </p:txBody>
          </p:sp>
          <p:sp>
            <p:nvSpPr>
              <p:cNvPr id="565" name="TextBox 564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</a:t>
                </a:r>
                <a:r>
                  <a:rPr lang="en-US" altLang="ko-KR" sz="900" dirty="0" smtClean="0"/>
                  <a:t>T</a:t>
                </a:r>
                <a:endParaRPr lang="ko-KR" altLang="en-US" sz="900" dirty="0"/>
              </a:p>
            </p:txBody>
          </p:sp>
          <p:sp>
            <p:nvSpPr>
              <p:cNvPr id="566" name="TextBox 565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QT</a:t>
                </a:r>
                <a:endParaRPr lang="ko-KR" altLang="en-US" sz="900" dirty="0"/>
              </a:p>
            </p:txBody>
          </p:sp>
          <p:cxnSp>
            <p:nvCxnSpPr>
              <p:cNvPr id="567" name="Straight Connector 566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Straight Arrow Connector 567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Arrow Connector 568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0" name="Rectangle 569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71" name="Rectangle 570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2" name="Straight Connector 571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3" name="Rectangle 572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4" name="Straight Arrow Connector 573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Arrow Connector 574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Rectangle 578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0" name="Straight Connector 579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Arrow Connector 580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Arrow Connector 581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3" name="Rectangle 582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4" name="Straight Connector 583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Straight Connector 584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Arrow Connector 585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Arrow Connector 586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Arrow Connector 587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Arrow Connector 588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0" name="TextBox 589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L2R</a:t>
                </a:r>
                <a:endParaRPr lang="en-US" sz="800" dirty="0"/>
              </a:p>
            </p:txBody>
          </p:sp>
          <p:sp>
            <p:nvSpPr>
              <p:cNvPr id="591" name="TextBox 590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R2L</a:t>
                </a:r>
                <a:endParaRPr lang="en-US" sz="800" dirty="0"/>
              </a:p>
            </p:txBody>
          </p:sp>
        </p:grpSp>
        <p:sp>
          <p:nvSpPr>
            <p:cNvPr id="558" name="TextBox 557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 smtClean="0"/>
                <a:t>Split (QT/BT/TT)</a:t>
              </a:r>
              <a:endParaRPr lang="ko-KR" altLang="en-US" sz="1050" b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04047" y="4225359"/>
            <a:ext cx="3611062" cy="2152459"/>
            <a:chOff x="5248181" y="4229532"/>
            <a:chExt cx="3239859" cy="2079788"/>
          </a:xfrm>
        </p:grpSpPr>
        <p:sp>
          <p:nvSpPr>
            <p:cNvPr id="593" name="TextBox 592"/>
            <p:cNvSpPr txBox="1"/>
            <p:nvPr/>
          </p:nvSpPr>
          <p:spPr>
            <a:xfrm>
              <a:off x="5488888" y="4250156"/>
              <a:ext cx="15682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reference pixels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1" name="Rectangle 610"/>
            <p:cNvSpPr/>
            <p:nvPr/>
          </p:nvSpPr>
          <p:spPr>
            <a:xfrm>
              <a:off x="5653566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2" name="Rectangle 611"/>
            <p:cNvSpPr/>
            <p:nvPr/>
          </p:nvSpPr>
          <p:spPr>
            <a:xfrm>
              <a:off x="5788694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3" name="Rectangle 612"/>
            <p:cNvSpPr/>
            <p:nvPr/>
          </p:nvSpPr>
          <p:spPr>
            <a:xfrm>
              <a:off x="5923822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4" name="Rectangle 613"/>
            <p:cNvSpPr/>
            <p:nvPr/>
          </p:nvSpPr>
          <p:spPr>
            <a:xfrm>
              <a:off x="605895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5" name="Rectangle 614"/>
            <p:cNvSpPr/>
            <p:nvPr/>
          </p:nvSpPr>
          <p:spPr>
            <a:xfrm>
              <a:off x="619407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6" name="Rectangle 615"/>
            <p:cNvSpPr/>
            <p:nvPr/>
          </p:nvSpPr>
          <p:spPr>
            <a:xfrm>
              <a:off x="6329207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7" name="Rectangle 616"/>
            <p:cNvSpPr/>
            <p:nvPr/>
          </p:nvSpPr>
          <p:spPr>
            <a:xfrm>
              <a:off x="5653566" y="466158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8" name="Rectangle 617"/>
            <p:cNvSpPr/>
            <p:nvPr/>
          </p:nvSpPr>
          <p:spPr>
            <a:xfrm>
              <a:off x="5653566" y="478925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9" name="Rectangle 618"/>
            <p:cNvSpPr/>
            <p:nvPr/>
          </p:nvSpPr>
          <p:spPr>
            <a:xfrm>
              <a:off x="5653566" y="493241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0" name="Rectangle 619"/>
            <p:cNvSpPr/>
            <p:nvPr/>
          </p:nvSpPr>
          <p:spPr>
            <a:xfrm>
              <a:off x="5653566" y="506040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1" name="Rectangle 620"/>
            <p:cNvSpPr/>
            <p:nvPr/>
          </p:nvSpPr>
          <p:spPr>
            <a:xfrm>
              <a:off x="6329207" y="4670024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2" name="Rectangle 621"/>
            <p:cNvSpPr/>
            <p:nvPr/>
          </p:nvSpPr>
          <p:spPr>
            <a:xfrm>
              <a:off x="6329207" y="480645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3" name="Rectangle 622"/>
            <p:cNvSpPr/>
            <p:nvPr/>
          </p:nvSpPr>
          <p:spPr>
            <a:xfrm>
              <a:off x="6329207" y="494961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4" name="Rectangle 623"/>
            <p:cNvSpPr/>
            <p:nvPr/>
          </p:nvSpPr>
          <p:spPr>
            <a:xfrm>
              <a:off x="6329207" y="507760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5" name="Rectangle 624"/>
            <p:cNvSpPr/>
            <p:nvPr/>
          </p:nvSpPr>
          <p:spPr>
            <a:xfrm>
              <a:off x="6329207" y="522106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6" name="Rectangle 625"/>
            <p:cNvSpPr/>
            <p:nvPr/>
          </p:nvSpPr>
          <p:spPr>
            <a:xfrm>
              <a:off x="6329207" y="5348745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7" name="Rectangle 626"/>
            <p:cNvSpPr/>
            <p:nvPr/>
          </p:nvSpPr>
          <p:spPr>
            <a:xfrm>
              <a:off x="6329207" y="54922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8" name="Rectangle 627"/>
            <p:cNvSpPr/>
            <p:nvPr/>
          </p:nvSpPr>
          <p:spPr>
            <a:xfrm>
              <a:off x="5653566" y="520386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9" name="Rectangle 628"/>
            <p:cNvSpPr/>
            <p:nvPr/>
          </p:nvSpPr>
          <p:spPr>
            <a:xfrm>
              <a:off x="5653566" y="533154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0" name="Rectangle 629"/>
            <p:cNvSpPr/>
            <p:nvPr/>
          </p:nvSpPr>
          <p:spPr>
            <a:xfrm>
              <a:off x="5653566" y="547501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1" name="Rectangle 630"/>
            <p:cNvSpPr/>
            <p:nvPr/>
          </p:nvSpPr>
          <p:spPr>
            <a:xfrm>
              <a:off x="5653566" y="56078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2" name="Rectangle 631"/>
            <p:cNvSpPr/>
            <p:nvPr/>
          </p:nvSpPr>
          <p:spPr>
            <a:xfrm>
              <a:off x="5653566" y="573548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3" name="Rectangle 632"/>
            <p:cNvSpPr/>
            <p:nvPr/>
          </p:nvSpPr>
          <p:spPr>
            <a:xfrm>
              <a:off x="5653566" y="587895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4" name="Rectangle 633"/>
            <p:cNvSpPr/>
            <p:nvPr/>
          </p:nvSpPr>
          <p:spPr>
            <a:xfrm>
              <a:off x="6329207" y="5625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5" name="Rectangle 634"/>
            <p:cNvSpPr/>
            <p:nvPr/>
          </p:nvSpPr>
          <p:spPr>
            <a:xfrm>
              <a:off x="6329207" y="575268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6" name="Rectangle 635"/>
            <p:cNvSpPr/>
            <p:nvPr/>
          </p:nvSpPr>
          <p:spPr>
            <a:xfrm>
              <a:off x="6329207" y="5896151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7" name="Rectangle 636"/>
            <p:cNvSpPr/>
            <p:nvPr/>
          </p:nvSpPr>
          <p:spPr>
            <a:xfrm>
              <a:off x="524818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8" name="Rectangle 637"/>
            <p:cNvSpPr/>
            <p:nvPr/>
          </p:nvSpPr>
          <p:spPr>
            <a:xfrm>
              <a:off x="538330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9" name="Rectangle 638"/>
            <p:cNvSpPr/>
            <p:nvPr/>
          </p:nvSpPr>
          <p:spPr>
            <a:xfrm>
              <a:off x="5518438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0" name="Rectangle 639"/>
            <p:cNvSpPr/>
            <p:nvPr/>
          </p:nvSpPr>
          <p:spPr>
            <a:xfrm>
              <a:off x="6464335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1" name="Rectangle 640"/>
            <p:cNvSpPr/>
            <p:nvPr/>
          </p:nvSpPr>
          <p:spPr>
            <a:xfrm>
              <a:off x="6599463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2" name="Rectangle 641"/>
            <p:cNvSpPr/>
            <p:nvPr/>
          </p:nvSpPr>
          <p:spPr>
            <a:xfrm>
              <a:off x="673459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3" name="Rectangle 642"/>
            <p:cNvSpPr/>
            <p:nvPr/>
          </p:nvSpPr>
          <p:spPr>
            <a:xfrm>
              <a:off x="5653566" y="602097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4" name="Rectangle 643"/>
            <p:cNvSpPr/>
            <p:nvPr/>
          </p:nvSpPr>
          <p:spPr>
            <a:xfrm>
              <a:off x="6329207" y="603817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5" name="Rectangle 644"/>
            <p:cNvSpPr/>
            <p:nvPr/>
          </p:nvSpPr>
          <p:spPr>
            <a:xfrm>
              <a:off x="5653566" y="615654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6329207" y="617374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7" name="Rectangle 646"/>
            <p:cNvSpPr/>
            <p:nvPr/>
          </p:nvSpPr>
          <p:spPr>
            <a:xfrm>
              <a:off x="5788694" y="4661580"/>
              <a:ext cx="540512" cy="1067455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5" name="TextBox 594"/>
            <p:cNvSpPr txBox="1"/>
            <p:nvPr/>
          </p:nvSpPr>
          <p:spPr>
            <a:xfrm>
              <a:off x="7057146" y="4229532"/>
              <a:ext cx="1430894" cy="265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 MVP position 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7" name="Rectangle 596"/>
            <p:cNvSpPr/>
            <p:nvPr/>
          </p:nvSpPr>
          <p:spPr>
            <a:xfrm>
              <a:off x="721785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8" name="Rectangle 597"/>
            <p:cNvSpPr/>
            <p:nvPr/>
          </p:nvSpPr>
          <p:spPr>
            <a:xfrm>
              <a:off x="7101708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9" name="Rectangle 598"/>
            <p:cNvSpPr/>
            <p:nvPr/>
          </p:nvSpPr>
          <p:spPr>
            <a:xfrm>
              <a:off x="7101708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0" name="Rectangle 599"/>
            <p:cNvSpPr/>
            <p:nvPr/>
          </p:nvSpPr>
          <p:spPr>
            <a:xfrm>
              <a:off x="8030913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1" name="Rectangle 600"/>
            <p:cNvSpPr/>
            <p:nvPr/>
          </p:nvSpPr>
          <p:spPr>
            <a:xfrm>
              <a:off x="8030913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2" name="Rectangle 601"/>
            <p:cNvSpPr/>
            <p:nvPr/>
          </p:nvSpPr>
          <p:spPr>
            <a:xfrm>
              <a:off x="8030913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3" name="Rectangle 602"/>
            <p:cNvSpPr/>
            <p:nvPr/>
          </p:nvSpPr>
          <p:spPr>
            <a:xfrm>
              <a:off x="710170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4" name="Rectangle 603"/>
            <p:cNvSpPr/>
            <p:nvPr/>
          </p:nvSpPr>
          <p:spPr>
            <a:xfrm>
              <a:off x="7914762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5" name="Rectangle 604"/>
            <p:cNvSpPr/>
            <p:nvPr/>
          </p:nvSpPr>
          <p:spPr>
            <a:xfrm>
              <a:off x="7605027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6" name="Rectangle 605"/>
            <p:cNvSpPr/>
            <p:nvPr/>
          </p:nvSpPr>
          <p:spPr>
            <a:xfrm>
              <a:off x="7101708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7" name="Rectangle 606"/>
            <p:cNvSpPr/>
            <p:nvPr/>
          </p:nvSpPr>
          <p:spPr>
            <a:xfrm>
              <a:off x="8030913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8" name="Rectangle 607"/>
            <p:cNvSpPr/>
            <p:nvPr/>
          </p:nvSpPr>
          <p:spPr>
            <a:xfrm>
              <a:off x="7101708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9" name="Rectangle 608"/>
            <p:cNvSpPr/>
            <p:nvPr/>
          </p:nvSpPr>
          <p:spPr>
            <a:xfrm>
              <a:off x="8030913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10" name="Rectangle 609"/>
            <p:cNvSpPr/>
            <p:nvPr/>
          </p:nvSpPr>
          <p:spPr>
            <a:xfrm>
              <a:off x="7217858" y="4637615"/>
              <a:ext cx="813054" cy="1557726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1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764704"/>
            <a:ext cx="8712968" cy="5727150"/>
          </a:xfrm>
        </p:spPr>
        <p:txBody>
          <a:bodyPr/>
          <a:lstStyle/>
          <a:p>
            <a:pPr lvl="0"/>
            <a:r>
              <a:rPr lang="en-US" dirty="0" smtClean="0"/>
              <a:t>SUCO related </a:t>
            </a:r>
            <a:r>
              <a:rPr lang="en-US" dirty="0"/>
              <a:t>tool </a:t>
            </a:r>
            <a:r>
              <a:rPr lang="en-US" dirty="0" smtClean="0"/>
              <a:t>extension</a:t>
            </a:r>
          </a:p>
          <a:p>
            <a:pPr lvl="1"/>
            <a:r>
              <a:rPr lang="en-CA" dirty="0" smtClean="0"/>
              <a:t>Intra </a:t>
            </a:r>
            <a:r>
              <a:rPr lang="en-CA" dirty="0"/>
              <a:t>prediction</a:t>
            </a:r>
            <a:endParaRPr lang="en-US" sz="1200" dirty="0"/>
          </a:p>
          <a:p>
            <a:pPr lvl="2"/>
            <a:r>
              <a:rPr lang="en-CA" dirty="0" smtClean="0"/>
              <a:t>Reference pixel, Angular </a:t>
            </a:r>
            <a:r>
              <a:rPr lang="en-CA" dirty="0"/>
              <a:t>prediction, Planar, </a:t>
            </a:r>
            <a:r>
              <a:rPr lang="en-CA" dirty="0" smtClean="0"/>
              <a:t>DC, MPM</a:t>
            </a:r>
          </a:p>
          <a:p>
            <a:pPr lvl="2"/>
            <a:r>
              <a:rPr lang="en-CA" dirty="0" smtClean="0"/>
              <a:t>DPCM</a:t>
            </a:r>
            <a:r>
              <a:rPr lang="en-US" sz="1000" dirty="0" smtClean="0"/>
              <a:t>, </a:t>
            </a:r>
            <a:r>
              <a:rPr lang="en-CA" dirty="0" smtClean="0"/>
              <a:t>PDPC</a:t>
            </a:r>
            <a:r>
              <a:rPr lang="en-US" sz="1000" dirty="0" smtClean="0"/>
              <a:t>, </a:t>
            </a:r>
            <a:r>
              <a:rPr lang="en-CA" dirty="0" smtClean="0"/>
              <a:t>LM_CHROMA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Inter prediction</a:t>
            </a:r>
            <a:endParaRPr lang="en-US" sz="1200" dirty="0"/>
          </a:p>
          <a:p>
            <a:pPr lvl="2"/>
            <a:r>
              <a:rPr lang="en-CA" dirty="0" smtClean="0"/>
              <a:t>Skip/Merge</a:t>
            </a:r>
            <a:r>
              <a:rPr lang="en-US" sz="1000" dirty="0" smtClean="0"/>
              <a:t>, </a:t>
            </a:r>
            <a:r>
              <a:rPr lang="en-CA" dirty="0" smtClean="0"/>
              <a:t>AMVP</a:t>
            </a:r>
            <a:endParaRPr lang="en-US" sz="1000" dirty="0"/>
          </a:p>
          <a:p>
            <a:pPr lvl="2"/>
            <a:r>
              <a:rPr lang="en-CA" dirty="0" smtClean="0"/>
              <a:t>OBMC</a:t>
            </a:r>
            <a:r>
              <a:rPr lang="en-US" sz="1000" dirty="0" smtClean="0"/>
              <a:t>, </a:t>
            </a:r>
            <a:r>
              <a:rPr lang="en-CA" dirty="0" smtClean="0"/>
              <a:t>ATMVP, FRUC, IC, AFFINE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Others</a:t>
            </a:r>
            <a:endParaRPr lang="en-US" sz="1200" dirty="0"/>
          </a:p>
          <a:p>
            <a:pPr lvl="2"/>
            <a:r>
              <a:rPr lang="en-CA" dirty="0" err="1"/>
              <a:t>Deblock</a:t>
            </a:r>
            <a:endParaRPr lang="en-US" sz="1000" dirty="0"/>
          </a:p>
          <a:p>
            <a:pPr lvl="2"/>
            <a:r>
              <a:rPr lang="en-CA" dirty="0"/>
              <a:t>Context derivation for </a:t>
            </a:r>
            <a:r>
              <a:rPr lang="en-CA" dirty="0" smtClean="0"/>
              <a:t>flags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SUCO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654665" y="3429000"/>
            <a:ext cx="2301711" cy="2160240"/>
            <a:chOff x="4525526" y="4210050"/>
            <a:chExt cx="3106819" cy="3070810"/>
          </a:xfrm>
        </p:grpSpPr>
        <p:sp>
          <p:nvSpPr>
            <p:cNvPr id="6" name="Rectangle 5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193850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97634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86283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90067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93850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97634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01418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05202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86283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90067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97634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01418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05202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86283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890067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93850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497634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01418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05202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90067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193850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497634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01418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890067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93850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497634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01418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 smtClean="0"/>
                <a:t>Tc</a:t>
              </a:r>
              <a:endParaRPr lang="ko-KR" altLang="en-US" sz="5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H</a:t>
              </a:r>
              <a:endParaRPr lang="ko-KR" altLang="en-US" sz="1000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25526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65958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6">
                <a:alpha val="46000"/>
              </a:schemeClr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91324" y="6360664"/>
              <a:ext cx="303785" cy="31518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591324" y="6824688"/>
              <a:ext cx="303785" cy="315180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802350" y="6338859"/>
              <a:ext cx="2692564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802350" y="6748300"/>
              <a:ext cx="2829995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220072" y="1052735"/>
            <a:ext cx="3741417" cy="2177663"/>
            <a:chOff x="5727127" y="1052736"/>
            <a:chExt cx="3381377" cy="1872528"/>
          </a:xfrm>
        </p:grpSpPr>
        <p:sp>
          <p:nvSpPr>
            <p:cNvPr id="82" name="Rectangle 81"/>
            <p:cNvSpPr/>
            <p:nvPr/>
          </p:nvSpPr>
          <p:spPr>
            <a:xfrm>
              <a:off x="5727127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873903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02068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16745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31423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46100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660778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75456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0133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04811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194891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167456" y="1380393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167456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6167456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167456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901338" y="1371125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901338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901338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901338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901338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901338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901338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167456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167456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6167456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314232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493964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764074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8751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93429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808106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822784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837462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52139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68175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814951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8961728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7787516" y="1380393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787516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787516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7787516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8521399" y="1371125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8521399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521399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8521399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8521399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8521399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8521399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7787516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7787516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7787516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7934293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5800515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7121503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X</a:t>
              </a:r>
              <a:endParaRPr lang="ko-KR" altLang="en-US" sz="12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493964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X</a:t>
              </a:r>
              <a:endParaRPr lang="ko-KR" altLang="en-US" sz="12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8741563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6314232" y="2456916"/>
              <a:ext cx="660493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LR_10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941521" y="2463541"/>
              <a:ext cx="826069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LR_01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6167456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8521399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88958" y="1537629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6242774" y="1524222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6545389" y="1628800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096446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p</a:t>
              </a:r>
              <a:endParaRPr lang="ko-KR" altLang="en-US" sz="11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017031" y="159567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>
              <a:off x="7870847" y="1564650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/>
            <p:cNvSpPr/>
            <p:nvPr/>
          </p:nvSpPr>
          <p:spPr>
            <a:xfrm>
              <a:off x="8173461" y="1649205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4" name="Straight Arrow Connector 73"/>
            <p:cNvCxnSpPr/>
            <p:nvPr/>
          </p:nvCxnSpPr>
          <p:spPr>
            <a:xfrm>
              <a:off x="8251677" y="1713737"/>
              <a:ext cx="302615" cy="104578"/>
            </a:xfrm>
            <a:prstGeom prst="straightConnector1">
              <a:avLst/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476076" y="1649205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q</a:t>
              </a:r>
              <a:endParaRPr lang="ko-KR" altLang="en-US" sz="11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740352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/>
                <a:t>p</a:t>
              </a:r>
              <a:endParaRPr lang="ko-KR" altLang="en-US" sz="1100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6732240" y="2679043"/>
              <a:ext cx="15945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Intra angular prediction</a:t>
              </a:r>
              <a:endParaRPr lang="en-US" sz="1000" dirty="0"/>
            </a:p>
          </p:txBody>
        </p:sp>
      </p:grpSp>
      <p:sp>
        <p:nvSpPr>
          <p:cNvPr id="211" name="TextBox 210"/>
          <p:cNvSpPr txBox="1"/>
          <p:nvPr/>
        </p:nvSpPr>
        <p:spPr>
          <a:xfrm>
            <a:off x="5586866" y="5631051"/>
            <a:ext cx="1594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Inter MV candidates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048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CTC + Direct implementation of SUCO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3352298"/>
              </p:ext>
            </p:extLst>
          </p:nvPr>
        </p:nvGraphicFramePr>
        <p:xfrm>
          <a:off x="721517" y="2081355"/>
          <a:ext cx="7772403" cy="4083949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5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 smtClean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518859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size64~32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ize32~16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116457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size128~16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8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1115616" y="1556793"/>
          <a:ext cx="7327179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IFVC (</a:t>
            </a:r>
            <a:r>
              <a:rPr lang="en-US" altLang="ko-KR" dirty="0" smtClean="0"/>
              <a:t>JVET-J0024)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QBTT + SUCO (RA)</a:t>
            </a: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SUCO in other S/W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14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61858" y="6575437"/>
            <a:ext cx="1066800" cy="23360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HM12.1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Full: </a:t>
            </a:r>
            <a:r>
              <a:rPr lang="en-US" altLang="ko-KR" sz="1400" dirty="0">
                <a:sym typeface="Wingdings" panose="05000000000000000000" pitchFamily="2" charset="2"/>
                <a:hlinkClick r:id="rId2"/>
              </a:rPr>
              <a:t>-2.1%@AI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3"/>
              </a:rPr>
              <a:t>-2.1%@RA</a:t>
            </a:r>
            <a:r>
              <a:rPr lang="en-US" altLang="ko-KR" sz="1400" dirty="0">
                <a:sym typeface="Wingdings" panose="05000000000000000000" pitchFamily="2" charset="2"/>
              </a:rPr>
              <a:t>, 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4"/>
              </a:rPr>
              <a:t>x7.4/x4.4@AI/RA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Fast: </a:t>
            </a:r>
            <a:r>
              <a:rPr lang="en-US" altLang="ko-KR" sz="1400" dirty="0">
                <a:sym typeface="Wingdings" panose="05000000000000000000" pitchFamily="2" charset="2"/>
                <a:hlinkClick r:id="rId5"/>
              </a:rPr>
              <a:t>-1.7%@AI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6"/>
              </a:rPr>
              <a:t>-1.7%@RA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7"/>
              </a:rPr>
              <a:t>x4.2/x1.9@AI/RA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r>
              <a:rPr lang="en-US" altLang="ko-KR" sz="1600" dirty="0" smtClean="0">
                <a:sym typeface="Wingdings" panose="05000000000000000000" pitchFamily="2" charset="2"/>
              </a:rPr>
              <a:t>SUCO on JEM3.1</a:t>
            </a:r>
            <a:endParaRPr lang="en-US" altLang="ko-KR" sz="1600" dirty="0">
              <a:sym typeface="Wingdings" panose="05000000000000000000" pitchFamily="2" charset="2"/>
            </a:endParaRP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SUCO in other S/W</a:t>
            </a:r>
            <a:endParaRPr lang="ko-KR" alt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71579"/>
              </p:ext>
            </p:extLst>
          </p:nvPr>
        </p:nvGraphicFramePr>
        <p:xfrm>
          <a:off x="3391317" y="2326000"/>
          <a:ext cx="4709075" cy="146304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99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2K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-2.3%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-3.9%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-1.7%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4K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-2.3%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8K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-2.0%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-4.1%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-3.2%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-3.0%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Overall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-3.4%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-3.5%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-2.9%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445%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195%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104%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102%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03484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9668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SUCO_fast</a:t>
            </a:r>
            <a:endParaRPr lang="ko-KR" alt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67794" y="4149080"/>
            <a:ext cx="1983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09903"/>
              </p:ext>
            </p:extLst>
          </p:nvPr>
        </p:nvGraphicFramePr>
        <p:xfrm>
          <a:off x="3347864" y="4537726"/>
          <a:ext cx="3816424" cy="1771650"/>
        </p:xfrm>
        <a:graphic>
          <a:graphicData uri="http://schemas.openxmlformats.org/drawingml/2006/table">
            <a:tbl>
              <a:tblPr/>
              <a:tblGrid>
                <a:gridCol w="906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3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3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9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SUCO in JVET-J0024 was tested on VTM/BMS</a:t>
            </a:r>
          </a:p>
          <a:p>
            <a:pPr lvl="1"/>
            <a:r>
              <a:rPr lang="en-US" dirty="0" smtClean="0"/>
              <a:t>Without SUCO fast algorithm, performance of Intra is consistent from results in </a:t>
            </a:r>
          </a:p>
          <a:p>
            <a:pPr marL="304800" lvl="1" indent="0">
              <a:buNone/>
            </a:pPr>
            <a:r>
              <a:rPr lang="en-US" dirty="0" smtClean="0"/>
              <a:t>    other platforms.</a:t>
            </a:r>
          </a:p>
          <a:p>
            <a:pPr lvl="1"/>
            <a:r>
              <a:rPr lang="en-US" dirty="0" smtClean="0"/>
              <a:t>Inter prediction shows inconsistent result in the new platform.</a:t>
            </a:r>
          </a:p>
          <a:p>
            <a:r>
              <a:rPr lang="en-US" sz="1600" dirty="0" smtClean="0"/>
              <a:t>Harmonization with VTM/BMS encoder optimization needs further investigation. </a:t>
            </a:r>
          </a:p>
          <a:p>
            <a:r>
              <a:rPr lang="en-US" sz="1600" strike="sngStrike" dirty="0" smtClean="0"/>
              <a:t>Suggest further study in CE on complexity and inter performance improvement </a:t>
            </a:r>
            <a:endParaRPr lang="en-US" sz="1600" strike="sngStrik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49216</TotalTime>
  <Words>1894</Words>
  <Application>Microsoft Office PowerPoint</Application>
  <PresentationFormat>On-screen Show (4:3)</PresentationFormat>
  <Paragraphs>785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삼성긴고딕OTF Regular</vt:lpstr>
      <vt:lpstr>맑은 고딕</vt:lpstr>
      <vt:lpstr>Arial</vt:lpstr>
      <vt:lpstr>Times New Roman</vt:lpstr>
      <vt:lpstr>삼성고딕 M</vt:lpstr>
      <vt:lpstr>HY헤드라인M</vt:lpstr>
      <vt:lpstr>삼성긴고딕OTF ExtraBold</vt:lpstr>
      <vt:lpstr>Wingdings</vt:lpstr>
      <vt:lpstr>Office 테마</vt:lpstr>
      <vt:lpstr>Split Unit Coding Order</vt:lpstr>
      <vt:lpstr>PowerPoint Presentation</vt:lpstr>
      <vt:lpstr>SUCO</vt:lpstr>
      <vt:lpstr>Experimental result</vt:lpstr>
      <vt:lpstr>Experimental result</vt:lpstr>
      <vt:lpstr>Experimental result</vt:lpstr>
      <vt:lpstr>SUCO in other S/W</vt:lpstr>
      <vt:lpstr>SUCO in other S/W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1611</cp:revision>
  <cp:lastPrinted>2018-01-09T07:35:46Z</cp:lastPrinted>
  <dcterms:created xsi:type="dcterms:W3CDTF">2014-11-11T07:34:02Z</dcterms:created>
  <dcterms:modified xsi:type="dcterms:W3CDTF">2018-07-14T14:55:36Z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