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0" r:id="rId3"/>
    <p:sldId id="261" r:id="rId4"/>
    <p:sldId id="263" r:id="rId5"/>
    <p:sldId id="264" r:id="rId6"/>
    <p:sldId id="265" r:id="rId7"/>
    <p:sldId id="266" r:id="rId8"/>
    <p:sldId id="268" r:id="rId9"/>
    <p:sldId id="267" r:id="rId10"/>
  </p:sldIdLst>
  <p:sldSz cx="9144000" cy="5143500" type="screen16x9"/>
  <p:notesSz cx="6731000" cy="9867900"/>
  <p:embeddedFontLst>
    <p:embeddedFont>
      <p:font typeface="Frutiger LT Com 45 Light" panose="020B0303030504020204" pitchFamily="34" charset="77"/>
      <p:regular r:id="rId13"/>
      <p:bold r:id="rId14"/>
      <p:italic r:id="rId15"/>
      <p:boldItalic r:id="rId16"/>
    </p:embeddedFont>
    <p:embeddedFont>
      <p:font typeface="Frutiger LT Com 55 Roman" panose="020B0503030504020204" pitchFamily="34" charset="77"/>
      <p:regular r:id="rId17"/>
      <p:bold r:id="rId18"/>
      <p:italic r:id="rId19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62" autoAdjust="0"/>
    <p:restoredTop sz="87907" autoAdjust="0"/>
  </p:normalViewPr>
  <p:slideViewPr>
    <p:cSldViewPr showGuides="1">
      <p:cViewPr varScale="1">
        <p:scale>
          <a:sx n="165" d="100"/>
          <a:sy n="165" d="100"/>
        </p:scale>
        <p:origin x="192" y="536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13.07.18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13.07.18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hf sldNum="0" hdr="0" dt="0"/>
  <p:txStyles>
    <p:titleStyle>
      <a:lvl1pPr marL="0" indent="0" algn="l" defTabSz="504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54408-C422-784D-BBCA-532806042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JVET-K0430: CE5-related: State-based probability estimator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F222A-9DEC-F441-9EE4-E95E4C91F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Extension of the state-based VTM-1.0 (AVC, HEVC) probability estimator</a:t>
            </a:r>
          </a:p>
          <a:p>
            <a:endParaRPr lang="en-US" dirty="0"/>
          </a:p>
          <a:p>
            <a:r>
              <a:rPr lang="en-US" dirty="0"/>
              <a:t>Transition table size of VTM-1.0 is reduced from 64 bit to 32 elements</a:t>
            </a:r>
          </a:p>
          <a:p>
            <a:endParaRPr lang="en-US" dirty="0"/>
          </a:p>
          <a:p>
            <a:r>
              <a:rPr lang="en-US" dirty="0"/>
              <a:t>Two state variables S0 and S1 are used per context model (S0: 8 bit, S1: 12 bit)</a:t>
            </a:r>
            <a:br>
              <a:rPr lang="en-US" dirty="0"/>
            </a:br>
            <a:r>
              <a:rPr lang="en-US" dirty="0"/>
              <a:t>Note: Counter-based estimator of C5 requires at least 10 + 14 bit</a:t>
            </a:r>
            <a:br>
              <a:rPr lang="en-US" dirty="0"/>
            </a:br>
            <a:endParaRPr lang="en-US" dirty="0"/>
          </a:p>
          <a:p>
            <a:r>
              <a:rPr lang="en-US" dirty="0" err="1"/>
              <a:t>Luma</a:t>
            </a:r>
            <a:r>
              <a:rPr lang="en-US" dirty="0"/>
              <a:t> BD-rate reductions:</a:t>
            </a:r>
            <a:br>
              <a:rPr lang="en-US" dirty="0"/>
            </a:br>
            <a:r>
              <a:rPr lang="en-US" dirty="0"/>
              <a:t>VTM configuration: AI = -0.67%, RA = -0.45%, LB = -0.41%</a:t>
            </a:r>
            <a:br>
              <a:rPr lang="en-US" dirty="0"/>
            </a:br>
            <a:r>
              <a:rPr lang="en-US" dirty="0"/>
              <a:t>BMS configuration: AI = -0.71%, RA = -0.46%, LB = -0.44%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D5E70A-F908-BC4E-8D4A-FF5B4A9011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5446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9438A-564E-3749-B094-04C957A4B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comparison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28D4EA4-41B9-F947-8100-BBA24EA525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4271123"/>
              </p:ext>
            </p:extLst>
          </p:nvPr>
        </p:nvGraphicFramePr>
        <p:xfrm>
          <a:off x="246063" y="1131888"/>
          <a:ext cx="8639177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1801">
                  <a:extLst>
                    <a:ext uri="{9D8B030D-6E8A-4147-A177-3AD203B41FA5}">
                      <a16:colId xmlns:a16="http://schemas.microsoft.com/office/drawing/2014/main" val="406700583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550010889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85558477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591855245"/>
                    </a:ext>
                  </a:extLst>
                </a:gridCol>
                <a:gridCol w="1432920">
                  <a:extLst>
                    <a:ext uri="{9D8B030D-6E8A-4147-A177-3AD203B41FA5}">
                      <a16:colId xmlns:a16="http://schemas.microsoft.com/office/drawing/2014/main" val="997654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VTM-1.0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JVET-K0430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Counter-based (CE5)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6649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RAM per context model (</a:t>
                      </a:r>
                      <a:r>
                        <a:rPr lang="en-US" dirty="0" err="1"/>
                        <a:t>ctx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 + 12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+ 15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 + 14 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043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Transition table size (ROM)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64 x 6 =</a:t>
                      </a:r>
                      <a:br>
                        <a:rPr lang="en-US" dirty="0"/>
                      </a:br>
                      <a:r>
                        <a:rPr lang="en-US" dirty="0"/>
                        <a:t>384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 x 8 =</a:t>
                      </a:r>
                      <a:br>
                        <a:rPr lang="en-US" dirty="0"/>
                      </a:br>
                      <a:r>
                        <a:rPr lang="en-US" dirty="0"/>
                        <a:t>256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 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409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BMS-1.0 total </a:t>
                      </a:r>
                      <a:r>
                        <a:rPr lang="en-US" dirty="0" err="1"/>
                        <a:t>ctx</a:t>
                      </a:r>
                      <a:r>
                        <a:rPr lang="en-US" dirty="0"/>
                        <a:t> RAM</a:t>
                      </a:r>
                    </a:p>
                    <a:p>
                      <a:r>
                        <a:rPr lang="en-US" dirty="0"/>
                        <a:t>(359 context models)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2,513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7,180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10,770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8,616 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106827"/>
                  </a:ext>
                </a:extLst>
              </a:tr>
            </a:tbl>
          </a:graphicData>
        </a:graphic>
      </p:graphicFrame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1E31ECD-D878-264D-B518-956E7F958D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963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8D085-B05E-234B-9B2C-7C595B2B5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 update equations as in CE5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C04B595-BFC3-BF41-B4AD-2F1803975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6" y="786271"/>
            <a:ext cx="3462028" cy="2577568"/>
          </a:xfrm>
          <a:noFill/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4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JVET-K0430:</a:t>
            </a:r>
          </a:p>
          <a:p>
            <a:pPr marL="0" indent="0">
              <a:buNone/>
            </a:pP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 bin == 1 )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S0 += Next[16+(S0&gt;&gt;3)] &gt;&gt; 1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 S1 += Next[16+(S1&gt;&gt;7)]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 S0 -= Next[16+(-S0&gt;&gt;3)] &gt;&gt; 1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S1 -= Next[16+(-S1&gt;&gt;7)]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DD87C8-48AE-394C-9CC9-B5E77A6FE820}"/>
              </a:ext>
            </a:extLst>
          </p:cNvPr>
          <p:cNvSpPr txBox="1">
            <a:spLocks/>
          </p:cNvSpPr>
          <p:nvPr/>
        </p:nvSpPr>
        <p:spPr>
          <a:xfrm>
            <a:off x="4211960" y="786271"/>
            <a:ext cx="3800627" cy="257756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4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Counter-</a:t>
            </a:r>
            <a:r>
              <a:rPr lang="de-DE" sz="1400" u="sng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based</a:t>
            </a:r>
            <a:r>
              <a:rPr lang="de-DE" sz="1400" u="sng" dirty="0">
                <a:latin typeface="Courier New" panose="02070309020205020404" pitchFamily="49" charset="0"/>
                <a:cs typeface="Courier New" panose="02070309020205020404" pitchFamily="49" charset="0"/>
              </a:rPr>
              <a:t> (CE5):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 bin == 1 )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S0 += ( 32768 - S0 ) &gt;&gt; 4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S1 += ( 32768 - S1 ) &gt;&gt; 7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S0 -= S0 &gt;&gt; 4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S1 -= S1 &gt;&gt; 7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8278D7-B711-3348-8BC5-167905D0C6E9}"/>
              </a:ext>
            </a:extLst>
          </p:cNvPr>
          <p:cNvSpPr txBox="1">
            <a:spLocks/>
          </p:cNvSpPr>
          <p:nvPr/>
        </p:nvSpPr>
        <p:spPr bwMode="auto">
          <a:xfrm>
            <a:off x="245876" y="3435845"/>
            <a:ext cx="8640000" cy="10801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eaLnBrk="1" fontAlgn="base" hangingPunct="1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u="sng" kern="0" dirty="0"/>
              <a:t>One</a:t>
            </a:r>
            <a:r>
              <a:rPr lang="en-US" kern="0" dirty="0"/>
              <a:t> small lookup table for updating </a:t>
            </a:r>
            <a:r>
              <a:rPr lang="en-US" u="sng" kern="0" dirty="0"/>
              <a:t>both</a:t>
            </a:r>
            <a:r>
              <a:rPr lang="en-US" kern="0" dirty="0"/>
              <a:t> states:</a:t>
            </a:r>
          </a:p>
          <a:p>
            <a:pPr marL="0" indent="0">
              <a:buNone/>
            </a:pP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Next[32]={ 171, 151, 132, 114, 98, 82, 68, 56, 45, 35, 28, 21, 16, 11, 8, 5,</a:t>
            </a:r>
            <a:b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4,   4,   4,   4,  4,  4,  4,  4,  4,  4,  4,  4,  4,  4, 4, 0 }</a:t>
            </a:r>
            <a:endParaRPr lang="en-US" sz="1400" kern="0" dirty="0"/>
          </a:p>
          <a:p>
            <a:endParaRPr lang="en-US" kern="0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F1BFEC6-32ED-B440-B8FD-18192ECE3B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46165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36D0F-3C65-E442-933C-D48CAB821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interval subdivision similar to VTM-1.0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EDE32-A08B-314F-A2AD-0AFA81EA7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VTM-1.0 (</a:t>
            </a:r>
            <a:r>
              <a:rPr lang="en-US" dirty="0" err="1"/>
              <a:t>rangeTabLPS</a:t>
            </a:r>
            <a:r>
              <a:rPr lang="en-US" dirty="0"/>
              <a:t> table size 64x4): </a:t>
            </a:r>
          </a:p>
          <a:p>
            <a:pPr marL="0" indent="0">
              <a:buNone/>
            </a:pP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R_lps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rangeTabLps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1 ][(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6) &amp; 3]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JVET-K0430 (</a:t>
            </a:r>
            <a:r>
              <a:rPr lang="en-US" dirty="0" err="1"/>
              <a:t>rangeTabLPS</a:t>
            </a:r>
            <a:r>
              <a:rPr lang="en-US" dirty="0"/>
              <a:t> table size 32x16): </a:t>
            </a:r>
          </a:p>
          <a:p>
            <a:pPr marL="0" indent="0">
              <a:buNone/>
            </a:pP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S = (S0&lt;&lt;4)+S1</a:t>
            </a:r>
          </a:p>
          <a:p>
            <a:pPr marL="0" indent="0">
              <a:buNone/>
            </a:pP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R_lps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rangeTabLps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[ 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(S) &gt;&gt; 7][(</a:t>
            </a:r>
            <a:r>
              <a:rPr lang="de-DE" dirty="0" err="1"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r>
              <a:rPr lang="de-DE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4) &amp; 15]</a:t>
            </a:r>
          </a:p>
          <a:p>
            <a:pPr marL="0" indent="0">
              <a:buNone/>
            </a:pPr>
            <a:endParaRPr lang="de-DE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err="1"/>
              <a:t>rangeTabLPS</a:t>
            </a:r>
            <a:r>
              <a:rPr lang="en-US" dirty="0"/>
              <a:t> of size 32x8 is also tested (without cross-check).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B86D64F1-EA81-6A46-9084-5A932F3061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5654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763B-5FA4-7443-A57A-33CBC47E3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74B488F-1A4D-C046-987A-9CD5FB50B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291" y="3263290"/>
            <a:ext cx="3977640" cy="12458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426D86-15A2-774C-9E36-51DBD481C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91" y="771550"/>
            <a:ext cx="3977640" cy="12458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BF0E0B-9927-8040-8C7E-844D56678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91" y="2017420"/>
            <a:ext cx="3977640" cy="1245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B12891-F634-4747-AD78-05D7E117B7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6276" y="771550"/>
            <a:ext cx="3977640" cy="1245870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8F671791-DE95-2A4A-9B18-401FE7951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</p:spPr>
        <p:txBody>
          <a:bodyPr/>
          <a:lstStyle/>
          <a:p>
            <a:r>
              <a:rPr lang="de-DE" dirty="0"/>
              <a:t>JVET-K0430 – CE5-related: State-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probability</a:t>
            </a:r>
            <a:r>
              <a:rPr lang="de-DE" dirty="0"/>
              <a:t> </a:t>
            </a:r>
            <a:r>
              <a:rPr lang="de-DE" dirty="0" err="1"/>
              <a:t>estimator</a:t>
            </a:r>
            <a:endParaRPr lang="de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5F8875-A3D8-3649-A696-7DE2B1837B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6276" y="2017420"/>
            <a:ext cx="3977640" cy="12458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FE46622-B849-7547-BBDB-97C5432C18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66276" y="3263290"/>
            <a:ext cx="3977640" cy="124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786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6792C-45F2-EA42-BF16-C6C1042F3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Comparison of </a:t>
            </a:r>
            <a:r>
              <a:rPr lang="en-US" dirty="0" err="1"/>
              <a:t>rangeTabLPS</a:t>
            </a:r>
            <a:r>
              <a:rPr lang="en-US" dirty="0"/>
              <a:t> sizes (without cross-check)</a:t>
            </a:r>
            <a:br>
              <a:rPr lang="en-US" dirty="0"/>
            </a:br>
            <a:r>
              <a:rPr lang="en-US" dirty="0"/>
              <a:t>Reference: 32x16 (VTM), Test: 32x8 (VTM)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B428BE-6F0E-C645-9C2A-8980E21DFD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JVET-K0430 – CE5-related: State-based probability estimator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5E7AD0-838F-504B-9F16-0D7BA304C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76" y="1036243"/>
            <a:ext cx="3756660" cy="1176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0919D0-6334-774A-9447-F50E4BE95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876" y="2215238"/>
            <a:ext cx="3756660" cy="1176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0A2E27-4A7C-F743-8620-6CE13E126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76" y="3396572"/>
            <a:ext cx="3756660" cy="117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34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D0F8-C321-9E4C-8E2B-AE305C617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738664"/>
          </a:xfrm>
        </p:spPr>
        <p:txBody>
          <a:bodyPr/>
          <a:lstStyle/>
          <a:p>
            <a:r>
              <a:rPr lang="en-US" dirty="0"/>
              <a:t>Comparison to CE5 (without cross-check)</a:t>
            </a:r>
            <a:br>
              <a:rPr lang="en-US" dirty="0"/>
            </a:br>
            <a:r>
              <a:rPr lang="en-US" dirty="0"/>
              <a:t>Test: 32x8 (VTM), Ref.: CE5, 10+14 bit, 32x8, </a:t>
            </a:r>
            <a:r>
              <a:rPr lang="en-US" dirty="0" err="1"/>
              <a:t>noCW</a:t>
            </a:r>
            <a:r>
              <a:rPr lang="en-US" dirty="0"/>
              <a:t> (VTM)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400023-6B74-0D4F-B19C-6F35D672D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JVET-K0430 – CE5-related: State-based probability estimator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976AE-26CB-564D-94F7-9805165C0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971" y="1016213"/>
            <a:ext cx="3756660" cy="1176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DB28F5-10B6-F544-B38E-6AF5B656A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71" y="2192868"/>
            <a:ext cx="3756660" cy="1176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F7E627-C7B9-AB45-B7FC-A28D4FF35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971" y="3346133"/>
            <a:ext cx="3756660" cy="117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0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7FD4B-AD34-6E45-8677-D4AB00343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aspects (informal)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FB5D3-336D-2E4F-9E4E-5A6B40D02C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Relationship between S0 and S1 and the probability of the LPS (less probable symbol):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dirty="0"/>
              <a:t>S = (S0 &lt;&lt; 4)+S1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CA" dirty="0"/>
              <a:t>P</a:t>
            </a:r>
            <a:r>
              <a:rPr lang="en-CA" baseline="-25000" dirty="0"/>
              <a:t>LPS</a:t>
            </a:r>
            <a:r>
              <a:rPr lang="en-CA" dirty="0"/>
              <a:t> = 0.5 * </a:t>
            </a:r>
            <a:r>
              <a:rPr lang="en-CA" dirty="0" err="1"/>
              <a:t>a</a:t>
            </a:r>
            <a:r>
              <a:rPr lang="en-CA" baseline="30000" dirty="0" err="1"/>
              <a:t>|S</a:t>
            </a:r>
            <a:r>
              <a:rPr lang="en-CA" baseline="30000" dirty="0"/>
              <a:t>|</a:t>
            </a:r>
            <a:r>
              <a:rPr lang="en-CA" dirty="0"/>
              <a:t> with a = 0.9989407902</a:t>
            </a:r>
            <a:r>
              <a:rPr lang="de-DE" dirty="0"/>
              <a:t> </a:t>
            </a:r>
          </a:p>
          <a:p>
            <a:endParaRPr lang="de-DE" dirty="0"/>
          </a:p>
          <a:p>
            <a:pPr marL="0" indent="0">
              <a:buNone/>
            </a:pPr>
            <a:r>
              <a:rPr lang="en-CA" dirty="0"/>
              <a:t>The LPS is 1 if S is negative and 0 otherwise.</a:t>
            </a:r>
            <a:r>
              <a:rPr lang="de-DE" dirty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461A5A-1C7E-6249-AB02-A9C34A053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JVET-K0430 – CE5-related: State-based probability estimator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6940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A2293-9C08-714B-8AFB-DC3E558E8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Relationship between S = (S0&gt;&gt;4)+S1 and probability of ‘1’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77B883-2AD0-A044-AF02-4266230E7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JVET-K0430 – CE5-related: State-based probability estimator</a:t>
            </a:r>
            <a:endParaRPr lang="de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D1BE49-EC5D-5444-9383-F29A586B9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680" y="732531"/>
            <a:ext cx="5425608" cy="370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32590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HI_Master für Präsentationen_ENG.pptx" id="{17A50539-7C87-4051-8506-00D5EA1A3EC0}" vid="{20624C78-DBA1-4018-A601-CC76BB5BB262}"/>
    </a:ext>
  </a:ext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Fraunhofer HHI Master</Template>
  <TotalTime>159</TotalTime>
  <Words>412</Words>
  <Application>Microsoft Macintosh PowerPoint</Application>
  <PresentationFormat>On-screen Show (16:9)</PresentationFormat>
  <Paragraphs>65</Paragraphs>
  <Slides>9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Frutiger LT Com 45 Light</vt:lpstr>
      <vt:lpstr>Arial</vt:lpstr>
      <vt:lpstr>Wingdings</vt:lpstr>
      <vt:lpstr>Courier New</vt:lpstr>
      <vt:lpstr>Frutiger LT Com 55 Roman</vt:lpstr>
      <vt:lpstr>Fraunhofer HHI Master</vt:lpstr>
      <vt:lpstr>JVET-K0430: CE5-related: State-based probability estimator</vt:lpstr>
      <vt:lpstr>Memory comparison</vt:lpstr>
      <vt:lpstr>Similar update equations as in CE5</vt:lpstr>
      <vt:lpstr>Coding interval subdivision similar to VTM-1.0</vt:lpstr>
      <vt:lpstr>Experimental results</vt:lpstr>
      <vt:lpstr>Comparison of rangeTabLPS sizes (without cross-check) Reference: 32x16 (VTM), Test: 32x8 (VTM)</vt:lpstr>
      <vt:lpstr>Comparison to CE5 (without cross-check) Test: 32x8 (VTM), Ref.: CE5, 10+14 bit, 32x8, noCW (VTM)</vt:lpstr>
      <vt:lpstr>Design aspects (informal)</vt:lpstr>
      <vt:lpstr>Relationship between S = (S0&gt;&gt;4)+S1 and probability of ‘1’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Heiner Kirchhoffer</dc:creator>
  <cp:lastModifiedBy>Heiner Kirchhoffer</cp:lastModifiedBy>
  <cp:revision>74</cp:revision>
  <cp:lastPrinted>2011-04-27T07:57:31Z</cp:lastPrinted>
  <dcterms:created xsi:type="dcterms:W3CDTF">2018-07-10T07:49:24Z</dcterms:created>
  <dcterms:modified xsi:type="dcterms:W3CDTF">2018-07-13T07:43:57Z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