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microsoft.com/office/2006/relationships/ui/userCustomization" Target="userCustomization/customUI.xml"/><Relationship Id="rId1" Type="http://schemas.openxmlformats.org/officeDocument/2006/relationships/officeDocument" Target="ppt/presentation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1" r:id="rId1"/>
  </p:sldMasterIdLst>
  <p:notesMasterIdLst>
    <p:notesMasterId r:id="rId9"/>
  </p:notesMasterIdLst>
  <p:handoutMasterIdLst>
    <p:handoutMasterId r:id="rId10"/>
  </p:handoutMasterIdLst>
  <p:sldIdLst>
    <p:sldId id="259" r:id="rId2"/>
    <p:sldId id="260" r:id="rId3"/>
    <p:sldId id="261" r:id="rId4"/>
    <p:sldId id="263" r:id="rId5"/>
    <p:sldId id="264" r:id="rId6"/>
    <p:sldId id="265" r:id="rId7"/>
    <p:sldId id="266" r:id="rId8"/>
  </p:sldIdLst>
  <p:sldSz cx="9144000" cy="5143500" type="screen16x9"/>
  <p:notesSz cx="6731000" cy="9867900"/>
  <p:embeddedFontLst>
    <p:embeddedFont>
      <p:font typeface="Frutiger LT Com 45 Light" panose="020B0303030504020204" pitchFamily="34" charset="77"/>
      <p:regular r:id="rId11"/>
      <p:bold r:id="rId12"/>
      <p:italic r:id="rId13"/>
      <p:boldItalic r:id="rId14"/>
    </p:embeddedFont>
    <p:embeddedFont>
      <p:font typeface="Frutiger LT Com 55 Roman" panose="020B0503030504020204" pitchFamily="34" charset="77"/>
      <p:regular r:id="rId15"/>
      <p:bold r:id="rId16"/>
      <p:italic r:id="rId17"/>
    </p:embeddedFont>
  </p:embeddedFontLst>
  <p:defaultTextStyle>
    <a:defPPr>
      <a:defRPr lang="de-DE"/>
    </a:defPPr>
    <a:lvl1pPr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5">
          <p15:clr>
            <a:srgbClr val="A4A3A4"/>
          </p15:clr>
        </p15:guide>
        <p15:guide id="2" orient="horz" pos="191">
          <p15:clr>
            <a:srgbClr val="A4A3A4"/>
          </p15:clr>
        </p15:guide>
        <p15:guide id="3" orient="horz" pos="1280">
          <p15:clr>
            <a:srgbClr val="A4A3A4"/>
          </p15:clr>
        </p15:guide>
        <p15:guide id="4" pos="5466">
          <p15:clr>
            <a:srgbClr val="A4A3A4"/>
          </p15:clr>
        </p15:guide>
        <p15:guide id="5" pos="29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86">
          <p15:clr>
            <a:srgbClr val="A4A3A4"/>
          </p15:clr>
        </p15:guide>
        <p15:guide id="2" orient="horz" pos="5830">
          <p15:clr>
            <a:srgbClr val="A4A3A4"/>
          </p15:clr>
        </p15:guide>
        <p15:guide id="3" orient="horz" pos="2201">
          <p15:clr>
            <a:srgbClr val="A4A3A4"/>
          </p15:clr>
        </p15:guide>
        <p15:guide id="4" orient="horz" pos="2065">
          <p15:clr>
            <a:srgbClr val="A4A3A4"/>
          </p15:clr>
        </p15:guide>
        <p15:guide id="5" pos="306">
          <p15:clr>
            <a:srgbClr val="A4A3A4"/>
          </p15:clr>
        </p15:guide>
        <p15:guide id="6" pos="393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9C7D"/>
    <a:srgbClr val="A8AFAF"/>
    <a:srgbClr val="B2B2B2"/>
    <a:srgbClr val="FFFFFF"/>
    <a:srgbClr val="EEEFEF"/>
    <a:srgbClr val="D4E6F4"/>
    <a:srgbClr val="A2D7CB"/>
    <a:srgbClr val="5CBAA4"/>
    <a:srgbClr val="4C99B2"/>
    <a:srgbClr val="99C5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FD0F851-EC5A-4D38-B0AD-8093EC10F338}" styleName="Helle Formatvorlage 1 - Akz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Helle Formatvorlage 3 - Akz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657" autoAdjust="0"/>
    <p:restoredTop sz="87907" autoAdjust="0"/>
  </p:normalViewPr>
  <p:slideViewPr>
    <p:cSldViewPr showGuides="1">
      <p:cViewPr varScale="1">
        <p:scale>
          <a:sx n="187" d="100"/>
          <a:sy n="187" d="100"/>
        </p:scale>
        <p:origin x="760" y="176"/>
      </p:cViewPr>
      <p:guideLst>
        <p:guide orient="horz" pos="2845"/>
        <p:guide orient="horz" pos="191"/>
        <p:guide orient="horz" pos="1280"/>
        <p:guide pos="5466"/>
        <p:guide pos="294"/>
      </p:guideLst>
    </p:cSldViewPr>
  </p:slideViewPr>
  <p:outlineViewPr>
    <p:cViewPr>
      <p:scale>
        <a:sx n="33" d="100"/>
        <a:sy n="33" d="100"/>
      </p:scale>
      <p:origin x="0" y="17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82" d="100"/>
          <a:sy n="82" d="100"/>
        </p:scale>
        <p:origin x="-2755" y="-58"/>
      </p:cViewPr>
      <p:guideLst>
        <p:guide orient="horz" pos="386"/>
        <p:guide orient="horz" pos="5830"/>
        <p:guide orient="horz" pos="2201"/>
        <p:guide orient="horz" pos="2065"/>
        <p:guide pos="306"/>
        <p:guide pos="393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handoutMaster" Target="handoutMasters/handoutMaster1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4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13175" y="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E56AE-624E-49E0-8ED0-94A91F974A6E}" type="datetimeFigureOut">
              <a:rPr lang="de-DE" smtClean="0"/>
              <a:t>11.07.18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37260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13175" y="937260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BC5AC0-20DA-4069-B102-9653FA907D5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47790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485774" y="0"/>
            <a:ext cx="3599826" cy="493713"/>
          </a:xfrm>
          <a:prstGeom prst="rect">
            <a:avLst/>
          </a:prstGeom>
        </p:spPr>
        <p:txBody>
          <a:bodyPr vert="horz" lIns="0" tIns="90000" rIns="91440" bIns="45720" rtlCol="0"/>
          <a:lstStyle>
            <a:lvl1pPr algn="l">
              <a:defRPr sz="1200">
                <a:latin typeface="Frutiger LT Com 55 Roman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805700" y="0"/>
            <a:ext cx="1439525" cy="493713"/>
          </a:xfrm>
          <a:prstGeom prst="rect">
            <a:avLst/>
          </a:prstGeom>
        </p:spPr>
        <p:txBody>
          <a:bodyPr vert="horz" lIns="91440" tIns="90000" rIns="0" bIns="45720" rtlCol="0"/>
          <a:lstStyle>
            <a:lvl1pPr algn="r">
              <a:defRPr sz="1200">
                <a:latin typeface="Frutiger LT Com 55 Roman" pitchFamily="34" charset="0"/>
              </a:defRPr>
            </a:lvl1pPr>
          </a:lstStyle>
          <a:p>
            <a:fld id="{D64C5CA1-81F4-43E1-8D15-34184FE6F392}" type="datetimeFigureOut">
              <a:rPr lang="de-DE" smtClean="0"/>
              <a:pPr/>
              <a:t>11.07.18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-106363" y="612775"/>
            <a:ext cx="4737101" cy="26654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485774" y="3494088"/>
            <a:ext cx="5759451" cy="5760462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485774" y="9372600"/>
            <a:ext cx="3599826" cy="493713"/>
          </a:xfrm>
          <a:prstGeom prst="rect">
            <a:avLst/>
          </a:prstGeom>
        </p:spPr>
        <p:txBody>
          <a:bodyPr vert="horz" lIns="0" tIns="45720" rIns="91440" bIns="180000" rtlCol="0" anchor="b"/>
          <a:lstStyle>
            <a:lvl1pPr algn="l">
              <a:defRPr sz="1200">
                <a:latin typeface="Frutiger LT Com 55 Roman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805699" y="9372600"/>
            <a:ext cx="1439525" cy="493713"/>
          </a:xfrm>
          <a:prstGeom prst="rect">
            <a:avLst/>
          </a:prstGeom>
        </p:spPr>
        <p:txBody>
          <a:bodyPr vert="horz" lIns="91440" tIns="45720" rIns="0" bIns="180000" rtlCol="0" anchor="b"/>
          <a:lstStyle>
            <a:lvl1pPr algn="r">
              <a:defRPr sz="1200">
                <a:latin typeface="Frutiger LT Com 55 Roman" pitchFamily="34" charset="0"/>
              </a:defRPr>
            </a:lvl1pPr>
          </a:lstStyle>
          <a:p>
            <a:fld id="{6F118F77-BF2E-4843-AA6C-ED9ACCB38B45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2435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Clr>
        <a:srgbClr val="179C7D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1pPr>
    <a:lvl2pPr marL="360363" indent="-184150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2pPr>
    <a:lvl3pPr marL="536575" indent="-176213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3pPr>
    <a:lvl4pPr marL="715963" indent="-174625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4pPr>
    <a:lvl5pPr marL="896938" indent="-180975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876" y="1329929"/>
            <a:ext cx="8640000" cy="485717"/>
          </a:xfrm>
        </p:spPr>
        <p:txBody>
          <a:bodyPr/>
          <a:lstStyle>
            <a:lvl1pPr marL="0" indent="0">
              <a:buNone/>
              <a:defRPr sz="2000">
                <a:solidFill>
                  <a:srgbClr val="179C7D"/>
                </a:solidFill>
              </a:defRPr>
            </a:lvl1pPr>
          </a:lstStyle>
          <a:p>
            <a:pPr lvl="0"/>
            <a:r>
              <a:rPr lang="en-US" noProof="0"/>
              <a:t>Click to edit Master subtitle style</a:t>
            </a:r>
            <a:endParaRPr lang="de-DE" noProof="0" dirty="0"/>
          </a:p>
        </p:txBody>
      </p:sp>
      <p:sp>
        <p:nvSpPr>
          <p:cNvPr id="9" name="Line 13"/>
          <p:cNvSpPr>
            <a:spLocks noChangeShapeType="1"/>
          </p:cNvSpPr>
          <p:nvPr userDrawn="1"/>
        </p:nvSpPr>
        <p:spPr bwMode="auto">
          <a:xfrm>
            <a:off x="251520" y="1869653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0" name="Bildplatzhalter 2"/>
          <p:cNvSpPr>
            <a:spLocks noGrp="1"/>
          </p:cNvSpPr>
          <p:nvPr>
            <p:ph type="pic" sz="quarter" idx="10"/>
          </p:nvPr>
        </p:nvSpPr>
        <p:spPr>
          <a:xfrm>
            <a:off x="245876" y="1977668"/>
            <a:ext cx="8640000" cy="2538353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de-DE" dirty="0"/>
          </a:p>
        </p:txBody>
      </p:sp>
      <p:sp>
        <p:nvSpPr>
          <p:cNvPr id="11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6105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en-US" noProof="0"/>
              <a:t>Click to edit Master title style</a:t>
            </a:r>
            <a:endParaRPr lang="de-DE" noProof="0" dirty="0"/>
          </a:p>
        </p:txBody>
      </p:sp>
      <p:sp>
        <p:nvSpPr>
          <p:cNvPr id="14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Speaker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47663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mi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3922" y="2668950"/>
            <a:ext cx="3608278" cy="984728"/>
          </a:xfrm>
          <a:prstGeom prst="rect">
            <a:avLst/>
          </a:prstGeom>
        </p:spPr>
      </p:pic>
      <p:sp>
        <p:nvSpPr>
          <p:cNvPr id="17" name="Line 7"/>
          <p:cNvSpPr>
            <a:spLocks noChangeShapeType="1"/>
          </p:cNvSpPr>
          <p:nvPr userDrawn="1"/>
        </p:nvSpPr>
        <p:spPr bwMode="auto">
          <a:xfrm flipV="1">
            <a:off x="251520" y="4624035"/>
            <a:ext cx="864096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876" y="1329929"/>
            <a:ext cx="8640000" cy="485717"/>
          </a:xfrm>
        </p:spPr>
        <p:txBody>
          <a:bodyPr/>
          <a:lstStyle>
            <a:lvl1pPr marL="0" indent="0">
              <a:buNone/>
              <a:defRPr sz="2000">
                <a:solidFill>
                  <a:srgbClr val="179C7D"/>
                </a:solidFill>
              </a:defRPr>
            </a:lvl1pPr>
          </a:lstStyle>
          <a:p>
            <a:pPr lvl="0"/>
            <a:r>
              <a:rPr lang="en-US" noProof="0"/>
              <a:t>Click to edit Master subtitle style</a:t>
            </a:r>
            <a:endParaRPr lang="de-DE" noProof="0" dirty="0"/>
          </a:p>
        </p:txBody>
      </p:sp>
      <p:sp>
        <p:nvSpPr>
          <p:cNvPr id="19" name="Line 13"/>
          <p:cNvSpPr>
            <a:spLocks noChangeShapeType="1"/>
          </p:cNvSpPr>
          <p:nvPr userDrawn="1"/>
        </p:nvSpPr>
        <p:spPr bwMode="auto">
          <a:xfrm>
            <a:off x="251520" y="1869653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0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6105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en-US" noProof="0"/>
              <a:t>Click to edit Master title style</a:t>
            </a:r>
            <a:endParaRPr lang="de-DE" noProof="0" dirty="0"/>
          </a:p>
        </p:txBody>
      </p:sp>
      <p:sp>
        <p:nvSpPr>
          <p:cNvPr id="22" name="Text Box 8"/>
          <p:cNvSpPr txBox="1">
            <a:spLocks noChangeArrowheads="1"/>
          </p:cNvSpPr>
          <p:nvPr userDrawn="1"/>
        </p:nvSpPr>
        <p:spPr bwMode="auto">
          <a:xfrm>
            <a:off x="251520" y="4804293"/>
            <a:ext cx="1656184" cy="1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700" dirty="0">
                <a:solidFill>
                  <a:schemeClr val="bg2"/>
                </a:solidFill>
              </a:rPr>
              <a:t>© Fraunhofer</a:t>
            </a:r>
            <a:r>
              <a:rPr lang="de-DE" sz="700" baseline="0" dirty="0">
                <a:solidFill>
                  <a:schemeClr val="bg2"/>
                </a:solidFill>
              </a:rPr>
              <a:t> HHI | </a:t>
            </a:r>
            <a:r>
              <a:rPr lang="de-DE" sz="700" kern="1200" dirty="0">
                <a:solidFill>
                  <a:schemeClr val="bg2"/>
                </a:solidFill>
                <a:latin typeface="Frutiger LT Com 55 Roman" pitchFamily="34" charset="0"/>
                <a:ea typeface="+mn-ea"/>
                <a:cs typeface="+mn-cs"/>
              </a:rPr>
              <a:t>Date</a:t>
            </a:r>
            <a:r>
              <a:rPr lang="de-DE" sz="700" dirty="0"/>
              <a:t> </a:t>
            </a:r>
            <a:r>
              <a:rPr lang="de-DE" sz="700" baseline="0" dirty="0">
                <a:solidFill>
                  <a:schemeClr val="bg2"/>
                </a:solidFill>
              </a:rPr>
              <a:t>| </a:t>
            </a:r>
            <a:fld id="{4785A00F-3F63-4AFD-A8F6-82BEE2F21D45}" type="slidenum">
              <a:rPr lang="de-DE" sz="700" baseline="0" smtClean="0">
                <a:solidFill>
                  <a:schemeClr val="bg2"/>
                </a:solidFill>
              </a:rPr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de-DE" sz="700" dirty="0">
              <a:solidFill>
                <a:schemeClr val="bg2"/>
              </a:solidFill>
            </a:endParaRPr>
          </a:p>
        </p:txBody>
      </p:sp>
      <p:sp>
        <p:nvSpPr>
          <p:cNvPr id="10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Speaker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17053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5931"/>
          </a:xfrm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en-US" noProof="0"/>
              <a:t>Click to edit Master title style</a:t>
            </a:r>
            <a:endParaRPr lang="de-DE" noProof="0" dirty="0"/>
          </a:p>
        </p:txBody>
      </p:sp>
      <p:sp>
        <p:nvSpPr>
          <p:cNvPr id="7" name="Line 8"/>
          <p:cNvSpPr>
            <a:spLocks noChangeShapeType="1"/>
          </p:cNvSpPr>
          <p:nvPr userDrawn="1"/>
        </p:nvSpPr>
        <p:spPr bwMode="auto">
          <a:xfrm>
            <a:off x="251520" y="1169100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245876" y="1329929"/>
            <a:ext cx="8640000" cy="3186113"/>
          </a:xfrm>
        </p:spPr>
        <p:txBody>
          <a:bodyPr/>
          <a:lstStyle>
            <a:lvl1pPr marL="360000" indent="-360000">
              <a:buFont typeface="Wingdings" pitchFamily="2" charset="2"/>
              <a:buChar char="n"/>
              <a:defRPr sz="1600"/>
            </a:lvl1pPr>
            <a:lvl2pPr marL="720000" indent="-360000">
              <a:buFont typeface="Wingdings" pitchFamily="2" charset="2"/>
              <a:buChar char="n"/>
              <a:defRPr sz="1600"/>
            </a:lvl2pPr>
            <a:lvl3pPr marL="1080000">
              <a:defRPr sz="1600"/>
            </a:lvl3pPr>
            <a:lvl4pPr marL="1440000">
              <a:defRPr sz="1600"/>
            </a:lvl4pPr>
            <a:lvl5pPr marL="1800000" indent="-360000"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  <p:sp>
        <p:nvSpPr>
          <p:cNvPr id="9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1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Speaker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8292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/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245876" y="1131591"/>
            <a:ext cx="8640000" cy="3384452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  <p:sp>
        <p:nvSpPr>
          <p:cNvPr id="8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JVET-K0430 – CE5-related: State-</a:t>
            </a:r>
            <a:r>
              <a:rPr lang="de-DE" dirty="0" err="1"/>
              <a:t>based</a:t>
            </a:r>
            <a:r>
              <a:rPr lang="de-DE" dirty="0"/>
              <a:t> </a:t>
            </a:r>
            <a:r>
              <a:rPr lang="de-DE" dirty="0" err="1"/>
              <a:t>probability</a:t>
            </a:r>
            <a:r>
              <a:rPr lang="de-DE" dirty="0"/>
              <a:t> </a:t>
            </a:r>
            <a:r>
              <a:rPr lang="de-DE" dirty="0" err="1"/>
              <a:t>estimator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10753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7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245876" y="1131591"/>
            <a:ext cx="8640000" cy="338445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  <p:sp>
        <p:nvSpPr>
          <p:cNvPr id="10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Speaker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22114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2"/>
          <p:cNvSpPr>
            <a:spLocks noGrp="1"/>
          </p:cNvSpPr>
          <p:nvPr>
            <p:ph type="pic" sz="quarter" idx="11"/>
          </p:nvPr>
        </p:nvSpPr>
        <p:spPr>
          <a:xfrm>
            <a:off x="245876" y="1131590"/>
            <a:ext cx="8640000" cy="3384000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de-DE" dirty="0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9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Speaker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23437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46836" y="251100"/>
            <a:ext cx="8640000" cy="91915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de-DE" dirty="0"/>
          </a:p>
        </p:txBody>
      </p:sp>
      <p:sp>
        <p:nvSpPr>
          <p:cNvPr id="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6836" y="1331100"/>
            <a:ext cx="8640000" cy="31861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3" name="Line 7"/>
          <p:cNvSpPr>
            <a:spLocks noChangeShapeType="1"/>
          </p:cNvSpPr>
          <p:nvPr userDrawn="1"/>
        </p:nvSpPr>
        <p:spPr bwMode="auto">
          <a:xfrm flipV="1">
            <a:off x="251520" y="4624035"/>
            <a:ext cx="864096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7179" y="4714293"/>
            <a:ext cx="1055301" cy="288000"/>
          </a:xfrm>
          <a:prstGeom prst="rect">
            <a:avLst/>
          </a:prstGeom>
        </p:spPr>
      </p:pic>
      <p:sp>
        <p:nvSpPr>
          <p:cNvPr id="16" name="Text Box 8"/>
          <p:cNvSpPr txBox="1">
            <a:spLocks noChangeArrowheads="1"/>
          </p:cNvSpPr>
          <p:nvPr userDrawn="1"/>
        </p:nvSpPr>
        <p:spPr bwMode="auto">
          <a:xfrm>
            <a:off x="251520" y="4804293"/>
            <a:ext cx="2016224" cy="107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700" dirty="0">
                <a:solidFill>
                  <a:schemeClr val="bg2"/>
                </a:solidFill>
              </a:rPr>
              <a:t>© Fraunhofer</a:t>
            </a:r>
            <a:r>
              <a:rPr lang="de-DE" sz="700" baseline="0" dirty="0">
                <a:solidFill>
                  <a:schemeClr val="bg2"/>
                </a:solidFill>
              </a:rPr>
              <a:t> HHI | </a:t>
            </a:r>
            <a:r>
              <a:rPr lang="en-US" sz="700" kern="1200" dirty="0">
                <a:solidFill>
                  <a:schemeClr val="bg2"/>
                </a:solidFill>
                <a:latin typeface="Frutiger LT Com 55 Roman" pitchFamily="34" charset="0"/>
                <a:ea typeface="+mn-ea"/>
                <a:cs typeface="+mn-cs"/>
              </a:rPr>
              <a:t>Date </a:t>
            </a:r>
            <a:r>
              <a:rPr lang="de-DE" sz="700" baseline="0" dirty="0">
                <a:solidFill>
                  <a:schemeClr val="bg2"/>
                </a:solidFill>
              </a:rPr>
              <a:t>| </a:t>
            </a:r>
            <a:fld id="{4785A00F-3F63-4AFD-A8F6-82BEE2F21D45}" type="slidenum">
              <a:rPr lang="de-DE" sz="700" baseline="0" smtClean="0">
                <a:solidFill>
                  <a:schemeClr val="bg2"/>
                </a:solidFill>
              </a:rPr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de-DE" sz="700" dirty="0">
              <a:solidFill>
                <a:schemeClr val="bg2"/>
              </a:solidFill>
            </a:endParaRPr>
          </a:p>
        </p:txBody>
      </p:sp>
      <p:sp>
        <p:nvSpPr>
          <p:cNvPr id="7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Speaker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02042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92" r:id="rId2"/>
    <p:sldLayoutId id="2147483690" r:id="rId3"/>
    <p:sldLayoutId id="2147483685" r:id="rId4"/>
    <p:sldLayoutId id="2147483686" r:id="rId5"/>
    <p:sldLayoutId id="2147483688" r:id="rId6"/>
  </p:sldLayoutIdLst>
  <p:hf sldNum="0" hdr="0" dt="0"/>
  <p:txStyles>
    <p:titleStyle>
      <a:lvl1pPr marL="0" indent="0" algn="l" defTabSz="5040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anose="020B0303030504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9pPr>
    </p:titleStyle>
    <p:bodyStyle>
      <a:lvl1pPr marL="360000" indent="-360000" algn="l" defTabSz="360000" rtl="0" eaLnBrk="1" fontAlgn="base" hangingPunct="1">
        <a:spcBef>
          <a:spcPct val="0"/>
        </a:spcBef>
        <a:spcAft>
          <a:spcPts val="900"/>
        </a:spcAft>
        <a:buClr>
          <a:schemeClr val="tx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360000" algn="l" defTabSz="360000" rtl="0" eaLnBrk="1" fontAlgn="base" hangingPunct="1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2pPr>
      <a:lvl3pPr marL="1080000" indent="-360000" algn="l" defTabSz="360000" rtl="0" eaLnBrk="1" fontAlgn="base" hangingPunct="1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3pPr>
      <a:lvl4pPr marL="1440000" indent="-360000" algn="l" defTabSz="360000" rtl="0" eaLnBrk="1" fontAlgn="base" hangingPunct="1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4pPr>
      <a:lvl5pPr marL="1800000" indent="-360000" algn="l" defTabSz="360000" rtl="0" eaLnBrk="1" fontAlgn="base" hangingPunct="1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5pPr>
      <a:lvl6pPr marL="18875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6pPr>
      <a:lvl7pPr marL="23447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7pPr>
      <a:lvl8pPr marL="28019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8pPr>
      <a:lvl9pPr marL="32591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A54408-C422-784D-BBCA-532806042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JVET-K0430: CE5-related: State-based probability estimator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F222A-9DEC-F441-9EE4-E95E4C91F6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Extension of the state-based VTM-1.0 (AVC, HEVC) probability estimator</a:t>
            </a:r>
          </a:p>
          <a:p>
            <a:endParaRPr lang="en-US" dirty="0"/>
          </a:p>
          <a:p>
            <a:r>
              <a:rPr lang="en-US" dirty="0"/>
              <a:t>Transition table size of VTM-1.0 is reduced from 64 bit to 32 elements</a:t>
            </a:r>
          </a:p>
          <a:p>
            <a:endParaRPr lang="en-US" dirty="0"/>
          </a:p>
          <a:p>
            <a:r>
              <a:rPr lang="en-US" dirty="0"/>
              <a:t>Two state variables S0 and S1 are used per context model (S0: 8 bit, S1: 12 bit)</a:t>
            </a:r>
            <a:br>
              <a:rPr lang="en-US" dirty="0"/>
            </a:br>
            <a:r>
              <a:rPr lang="en-US" dirty="0"/>
              <a:t>Note: Counter-based estimator of C5 requires at least 10 + 14 bit</a:t>
            </a:r>
            <a:br>
              <a:rPr lang="en-US" dirty="0"/>
            </a:br>
            <a:endParaRPr lang="en-US" dirty="0"/>
          </a:p>
          <a:p>
            <a:r>
              <a:rPr lang="en-US" dirty="0" err="1"/>
              <a:t>Luma</a:t>
            </a:r>
            <a:r>
              <a:rPr lang="en-US" dirty="0"/>
              <a:t> BD-rate reductions:</a:t>
            </a:r>
            <a:br>
              <a:rPr lang="en-US" dirty="0"/>
            </a:br>
            <a:r>
              <a:rPr lang="en-US" dirty="0"/>
              <a:t>VTM configuration: AI = -0.67%, RA = -0.45%, LB = -0.41%</a:t>
            </a:r>
            <a:br>
              <a:rPr lang="en-US" dirty="0"/>
            </a:br>
            <a:r>
              <a:rPr lang="en-US" dirty="0"/>
              <a:t>BMS configuration: AI = -0.71%, RA = -0.46%, LB = ???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D5E70A-F908-BC4E-8D4A-FF5B4A9011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JVET-K0430 – CE5-related: State-</a:t>
            </a:r>
            <a:r>
              <a:rPr lang="de-DE" dirty="0" err="1"/>
              <a:t>based</a:t>
            </a:r>
            <a:r>
              <a:rPr lang="de-DE" dirty="0"/>
              <a:t> </a:t>
            </a:r>
            <a:r>
              <a:rPr lang="de-DE" dirty="0" err="1"/>
              <a:t>probability</a:t>
            </a:r>
            <a:r>
              <a:rPr lang="de-DE" dirty="0"/>
              <a:t> </a:t>
            </a:r>
            <a:r>
              <a:rPr lang="de-DE" dirty="0" err="1"/>
              <a:t>estimator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254467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9438A-564E-3749-B094-04C957A4B7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Memory comparison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428D4EA4-41B9-F947-8100-BBA24EA5251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6279525"/>
              </p:ext>
            </p:extLst>
          </p:nvPr>
        </p:nvGraphicFramePr>
        <p:xfrm>
          <a:off x="246063" y="1131888"/>
          <a:ext cx="8639177" cy="202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01801">
                  <a:extLst>
                    <a:ext uri="{9D8B030D-6E8A-4147-A177-3AD203B41FA5}">
                      <a16:colId xmlns:a16="http://schemas.microsoft.com/office/drawing/2014/main" val="4067005834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3550010889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185558477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3591855245"/>
                    </a:ext>
                  </a:extLst>
                </a:gridCol>
                <a:gridCol w="1432920">
                  <a:extLst>
                    <a:ext uri="{9D8B030D-6E8A-4147-A177-3AD203B41FA5}">
                      <a16:colId xmlns:a16="http://schemas.microsoft.com/office/drawing/2014/main" val="9976548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VTM-1.0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JVET-K0430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dirty="0"/>
                        <a:t>Counter-based (CE5)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66499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RAM per context model (</a:t>
                      </a:r>
                      <a:r>
                        <a:rPr lang="en-US" dirty="0" err="1"/>
                        <a:t>ctx</a:t>
                      </a:r>
                      <a:r>
                        <a:rPr lang="en-US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 bit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 + 12 bit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15 + 15 bit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 + 14 bit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50433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Transition table size (ROM)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64 x 6 bit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32 x 8 bit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 bit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 bit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4096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BMS-1.0 total </a:t>
                      </a:r>
                      <a:r>
                        <a:rPr lang="en-US" dirty="0" err="1"/>
                        <a:t>ctx</a:t>
                      </a:r>
                      <a:r>
                        <a:rPr lang="en-US" dirty="0"/>
                        <a:t> RAM</a:t>
                      </a:r>
                    </a:p>
                    <a:p>
                      <a:r>
                        <a:rPr lang="en-US" dirty="0"/>
                        <a:t>(359 context models)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2,513 bit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7,180 bit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10,770 bit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8,616 </a:t>
                      </a:r>
                      <a:r>
                        <a:rPr lang="en-US" dirty="0"/>
                        <a:t>bit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5106827"/>
                  </a:ext>
                </a:extLst>
              </a:tr>
            </a:tbl>
          </a:graphicData>
        </a:graphic>
      </p:graphicFrame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F1E31ECD-D878-264D-B518-956E7F958D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</p:spPr>
        <p:txBody>
          <a:bodyPr/>
          <a:lstStyle/>
          <a:p>
            <a:r>
              <a:rPr lang="de-DE" dirty="0"/>
              <a:t>JVET-K0430 – CE5-related: State-</a:t>
            </a:r>
            <a:r>
              <a:rPr lang="de-DE" dirty="0" err="1"/>
              <a:t>based</a:t>
            </a:r>
            <a:r>
              <a:rPr lang="de-DE" dirty="0"/>
              <a:t> </a:t>
            </a:r>
            <a:r>
              <a:rPr lang="de-DE" dirty="0" err="1"/>
              <a:t>probability</a:t>
            </a:r>
            <a:r>
              <a:rPr lang="de-DE" dirty="0"/>
              <a:t> </a:t>
            </a:r>
            <a:r>
              <a:rPr lang="de-DE" dirty="0" err="1"/>
              <a:t>estimator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59630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28D085-B05E-234B-9B2C-7C595B2B5D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Similar update equations as in CE5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C04B595-BFC3-BF41-B4AD-2F18039753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876" y="786271"/>
            <a:ext cx="3462028" cy="2577568"/>
          </a:xfrm>
          <a:noFill/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1400" u="sng" dirty="0">
                <a:latin typeface="Courier New" panose="02070309020205020404" pitchFamily="49" charset="0"/>
                <a:cs typeface="Courier New" panose="02070309020205020404" pitchFamily="49" charset="0"/>
              </a:rPr>
              <a:t>JVET-K0430:</a:t>
            </a:r>
          </a:p>
          <a:p>
            <a:pPr marL="0" indent="0">
              <a:buNone/>
            </a:pPr>
            <a:r>
              <a:rPr lang="de-DE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 bin == 1 )</a:t>
            </a:r>
            <a:b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b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S0 += Next[16+(S0&gt;&gt;3)] &gt;&gt; 1</a:t>
            </a:r>
            <a:b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  S1 += Next[16+(S1&gt;&gt;7)]</a:t>
            </a:r>
            <a:b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b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else</a:t>
            </a:r>
            <a:b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b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  S0 -= Next[16+(-S0&gt;&gt;3)] &gt;&gt; 1</a:t>
            </a:r>
            <a:b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S1 -= Next[16+(-S1&gt;&gt;7)]</a:t>
            </a:r>
            <a:b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marL="0" indent="0">
              <a:buNone/>
            </a:pP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ADD87C8-48AE-394C-9CC9-B5E77A6FE820}"/>
              </a:ext>
            </a:extLst>
          </p:cNvPr>
          <p:cNvSpPr txBox="1">
            <a:spLocks/>
          </p:cNvSpPr>
          <p:nvPr/>
        </p:nvSpPr>
        <p:spPr>
          <a:xfrm>
            <a:off x="4211960" y="786271"/>
            <a:ext cx="3800627" cy="257756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sz="1400" u="sng" dirty="0">
                <a:latin typeface="Courier New" panose="02070309020205020404" pitchFamily="49" charset="0"/>
                <a:cs typeface="Courier New" panose="02070309020205020404" pitchFamily="49" charset="0"/>
              </a:rPr>
              <a:t>Counter-</a:t>
            </a:r>
            <a:r>
              <a:rPr lang="de-DE" sz="1400" u="sng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based</a:t>
            </a:r>
            <a:r>
              <a:rPr lang="de-DE" sz="1400" u="sng" dirty="0">
                <a:latin typeface="Courier New" panose="02070309020205020404" pitchFamily="49" charset="0"/>
                <a:cs typeface="Courier New" panose="02070309020205020404" pitchFamily="49" charset="0"/>
              </a:rPr>
              <a:t> (CE5):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de-DE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 bin == 1 )</a:t>
            </a:r>
            <a:b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b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S0 += ( 32768 - S0 ) &gt;&gt; 4</a:t>
            </a:r>
            <a:b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S1 += ( 32768 - S1 ) &gt;&gt; 7</a:t>
            </a:r>
            <a:b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b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else</a:t>
            </a:r>
            <a:b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b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S0 -= S0 &gt;&gt; 4</a:t>
            </a:r>
            <a:b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S1 -= S1 &gt;&gt; 7</a:t>
            </a:r>
            <a:b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28278D7-B711-3348-8BC5-167905D0C6E9}"/>
              </a:ext>
            </a:extLst>
          </p:cNvPr>
          <p:cNvSpPr txBox="1">
            <a:spLocks/>
          </p:cNvSpPr>
          <p:nvPr/>
        </p:nvSpPr>
        <p:spPr bwMode="auto">
          <a:xfrm>
            <a:off x="245876" y="3435845"/>
            <a:ext cx="8640000" cy="108019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6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tx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2pPr>
            <a:lvl3pPr marL="108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3pPr>
            <a:lvl4pPr marL="144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4pPr>
            <a:lvl5pPr marL="180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5pPr>
            <a:lvl6pPr marL="18875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23447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8019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32591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u="sng" kern="0" dirty="0"/>
              <a:t>One</a:t>
            </a:r>
            <a:r>
              <a:rPr lang="en-US" kern="0" dirty="0"/>
              <a:t> small lookup table for updating </a:t>
            </a:r>
            <a:r>
              <a:rPr lang="en-US" u="sng" kern="0" dirty="0"/>
              <a:t>both</a:t>
            </a:r>
            <a:r>
              <a:rPr lang="en-US" kern="0" dirty="0"/>
              <a:t> states:</a:t>
            </a:r>
          </a:p>
          <a:p>
            <a:pPr marL="0" indent="0">
              <a:buNone/>
            </a:pP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Next[32]={ 171, 151, 132, 114, 98, 82, 68, 56, 45, 35, 28, 21, 16, 11, 8, 5,</a:t>
            </a:r>
            <a:b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4,   4,   4,   4,  4,  4,  4,  4,  4,  4,  4,  4,  4,  4, 4, 0 }</a:t>
            </a:r>
            <a:endParaRPr lang="en-US" sz="1400" kern="0" dirty="0"/>
          </a:p>
          <a:p>
            <a:endParaRPr lang="en-US" kern="0" dirty="0"/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3F1BFEC6-32ED-B440-B8FD-18192ECE3B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</p:spPr>
        <p:txBody>
          <a:bodyPr/>
          <a:lstStyle/>
          <a:p>
            <a:r>
              <a:rPr lang="de-DE" dirty="0"/>
              <a:t>JVET-K0430 – CE5-related: State-</a:t>
            </a:r>
            <a:r>
              <a:rPr lang="de-DE" dirty="0" err="1"/>
              <a:t>based</a:t>
            </a:r>
            <a:r>
              <a:rPr lang="de-DE" dirty="0"/>
              <a:t> </a:t>
            </a:r>
            <a:r>
              <a:rPr lang="de-DE" dirty="0" err="1"/>
              <a:t>probability</a:t>
            </a:r>
            <a:r>
              <a:rPr lang="de-DE" dirty="0"/>
              <a:t> </a:t>
            </a:r>
            <a:r>
              <a:rPr lang="de-DE" dirty="0" err="1"/>
              <a:t>estimator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461650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D36D0F-3C65-E442-933C-D48CAB8215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Coding interval subdivision similar to VTM-1.0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0EDE32-A08B-314F-A2AD-0AFA81EA7B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VTM-1.0 (</a:t>
            </a:r>
            <a:r>
              <a:rPr lang="en-US" dirty="0" err="1"/>
              <a:t>rangeTabLPS</a:t>
            </a:r>
            <a:r>
              <a:rPr lang="en-US" dirty="0"/>
              <a:t> table size 64x4): </a:t>
            </a:r>
          </a:p>
          <a:p>
            <a:pPr marL="0" indent="0">
              <a:buNone/>
            </a:pP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R_lps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rangeTabLps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[ 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state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][(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range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&gt;&gt; 6) </a:t>
            </a:r>
            <a:r>
              <a:rPr lang="de-DE">
                <a:latin typeface="Courier New" panose="02070309020205020404" pitchFamily="49" charset="0"/>
                <a:cs typeface="Courier New" panose="02070309020205020404" pitchFamily="49" charset="0"/>
              </a:rPr>
              <a:t>&amp; 3]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JVET-K0439 (</a:t>
            </a:r>
            <a:r>
              <a:rPr lang="en-US" dirty="0" err="1"/>
              <a:t>rangeTabLPS</a:t>
            </a:r>
            <a:r>
              <a:rPr lang="en-US" dirty="0"/>
              <a:t> table size 32x16): </a:t>
            </a:r>
          </a:p>
          <a:p>
            <a:pPr marL="0" indent="0">
              <a:buNone/>
            </a:pP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R_lps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rangeTabLps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[ 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abs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((S0&lt;&lt;4)+S1) &gt;&gt; 7][(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range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&gt;&gt; 4) &amp; 15]</a:t>
            </a:r>
          </a:p>
          <a:p>
            <a:pPr marL="0" indent="0">
              <a:buNone/>
            </a:pPr>
            <a:endParaRPr lang="de-DE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/>
              <a:t>Further sizes are currently being tested.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B86D64F1-EA81-6A46-9084-5A932F3061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</p:spPr>
        <p:txBody>
          <a:bodyPr/>
          <a:lstStyle/>
          <a:p>
            <a:r>
              <a:rPr lang="de-DE" dirty="0"/>
              <a:t>JVET-K0430 – CE5-related: State-</a:t>
            </a:r>
            <a:r>
              <a:rPr lang="de-DE" dirty="0" err="1"/>
              <a:t>based</a:t>
            </a:r>
            <a:r>
              <a:rPr lang="de-DE" dirty="0"/>
              <a:t> </a:t>
            </a:r>
            <a:r>
              <a:rPr lang="de-DE" dirty="0" err="1"/>
              <a:t>probability</a:t>
            </a:r>
            <a:r>
              <a:rPr lang="de-DE" dirty="0"/>
              <a:t> </a:t>
            </a:r>
            <a:r>
              <a:rPr lang="de-DE" dirty="0" err="1"/>
              <a:t>estimator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256540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7F763B-5FA4-7443-A57A-33CBC47E3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A74B488F-1A4D-C046-987A-9CD5FB50BB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0291" y="3263290"/>
            <a:ext cx="3977640" cy="12458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4426D86-15A2-774C-9E36-51DBD481C5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291" y="771550"/>
            <a:ext cx="3977640" cy="124587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6BF0E0B-9927-8040-8C7E-844D566784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291" y="2017420"/>
            <a:ext cx="3977640" cy="124587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3B12891-F634-4747-AD78-05D7E117B7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66276" y="771550"/>
            <a:ext cx="3977640" cy="1245870"/>
          </a:xfrm>
          <a:prstGeom prst="rect">
            <a:avLst/>
          </a:prstGeom>
        </p:spPr>
      </p:pic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8F671791-DE95-2A4A-9B18-401FE7951D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</p:spPr>
        <p:txBody>
          <a:bodyPr/>
          <a:lstStyle/>
          <a:p>
            <a:r>
              <a:rPr lang="de-DE" dirty="0"/>
              <a:t>JVET-K0430 – CE5-related: State-</a:t>
            </a:r>
            <a:r>
              <a:rPr lang="de-DE" dirty="0" err="1"/>
              <a:t>based</a:t>
            </a:r>
            <a:r>
              <a:rPr lang="de-DE" dirty="0"/>
              <a:t> </a:t>
            </a:r>
            <a:r>
              <a:rPr lang="de-DE" dirty="0" err="1"/>
              <a:t>probability</a:t>
            </a:r>
            <a:r>
              <a:rPr lang="de-DE" dirty="0"/>
              <a:t> </a:t>
            </a:r>
            <a:r>
              <a:rPr lang="de-DE" dirty="0" err="1"/>
              <a:t>estimator</a:t>
            </a:r>
            <a:endParaRPr lang="de-DE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8458FD2-C086-7844-96A0-383D38C2BC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66276" y="3263290"/>
            <a:ext cx="3977640" cy="124587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C5F8875-A3D8-3649-A696-7DE2B1837B7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66276" y="2017420"/>
            <a:ext cx="3977640" cy="1245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7866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06792C-45F2-EA42-BF16-C6C1042F3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738664"/>
          </a:xfrm>
        </p:spPr>
        <p:txBody>
          <a:bodyPr/>
          <a:lstStyle/>
          <a:p>
            <a:r>
              <a:rPr lang="en-US" dirty="0"/>
              <a:t>Comparison of </a:t>
            </a:r>
            <a:r>
              <a:rPr lang="en-US" dirty="0" err="1"/>
              <a:t>rangeTabLPS</a:t>
            </a:r>
            <a:r>
              <a:rPr lang="en-US" dirty="0"/>
              <a:t> sizes (without cross-check)</a:t>
            </a:r>
            <a:br>
              <a:rPr lang="en-US" dirty="0"/>
            </a:br>
            <a:r>
              <a:rPr lang="en-US" dirty="0"/>
              <a:t>Reference: 32x16 (VTM), Test: 32x8 (VTM)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FB428BE-6F0E-C645-9C2A-8980E21DFD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JVET-K0430 – CE5-related: State-based probability estimator</a:t>
            </a:r>
            <a:endParaRPr lang="de-DE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D5E7AD0-838F-504B-9F16-0D7BA304C4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876" y="1036243"/>
            <a:ext cx="3756660" cy="117665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50919D0-6334-774A-9447-F50E4BE952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876" y="2215238"/>
            <a:ext cx="3756660" cy="117665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10A2E27-4A7C-F743-8620-6CE13E1269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876" y="3396572"/>
            <a:ext cx="3756660" cy="1176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6344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F8D0F8-C321-9E4C-8E2B-AE305C617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738664"/>
          </a:xfrm>
        </p:spPr>
        <p:txBody>
          <a:bodyPr/>
          <a:lstStyle/>
          <a:p>
            <a:r>
              <a:rPr lang="en-US" dirty="0"/>
              <a:t>Comparison to CE5</a:t>
            </a:r>
            <a:br>
              <a:rPr lang="en-US" dirty="0"/>
            </a:br>
            <a:r>
              <a:rPr lang="en-US" dirty="0"/>
              <a:t>Test: 32x8 (VTM), Ref.: CE5, 10+14 bit, 32x8, </a:t>
            </a:r>
            <a:r>
              <a:rPr lang="en-US" dirty="0" err="1"/>
              <a:t>noCW</a:t>
            </a:r>
            <a:r>
              <a:rPr lang="en-US" dirty="0"/>
              <a:t> (VTM)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400023-6B74-0D4F-B19C-6F35D672DA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JVET-K0430 – CE5-related: State-based probability estimator</a:t>
            </a:r>
            <a:endParaRPr lang="de-DE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5976AE-26CB-564D-94F7-9805165C0F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971" y="1016213"/>
            <a:ext cx="3756660" cy="117665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8DB28F5-10B6-F544-B38E-6AF5B656A6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971" y="2192868"/>
            <a:ext cx="3756660" cy="117665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FF7E627-C7B9-AB45-B7FC-A28D4FF35D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971" y="3346133"/>
            <a:ext cx="3756660" cy="1176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507164"/>
      </p:ext>
    </p:extLst>
  </p:cSld>
  <p:clrMapOvr>
    <a:masterClrMapping/>
  </p:clrMapOvr>
</p:sld>
</file>

<file path=ppt/theme/theme1.xml><?xml version="1.0" encoding="utf-8"?>
<a:theme xmlns:a="http://schemas.openxmlformats.org/drawingml/2006/main" name="Fraunhofer HHI Master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Bullets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A8AFAF"/>
        </a:solidFill>
        <a:ln>
          <a:noFill/>
        </a:ln>
        <a:effectLst/>
        <a:extLst/>
      </a:spPr>
      <a:bodyPr vert="horz" wrap="square" lIns="0" tIns="0" rIns="0" bIns="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spDef>
    <a:lnDef>
      <a:spPr bwMode="auto">
        <a:noFill/>
        <a:ln w="9525" cap="flat" cmpd="sng" algn="ctr">
          <a:solidFill>
            <a:srgbClr val="179C7D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HHI_Master für Präsentationen_ENG.pptx" id="{17A50539-7C87-4051-8506-00D5EA1A3EC0}" vid="{20624C78-DBA1-4018-A601-CC76BB5BB262}"/>
    </a:ext>
  </a:extLst>
</a:theme>
</file>

<file path=ppt/theme/theme2.xml><?xml version="1.0" encoding="utf-8"?>
<a:theme xmlns:a="http://schemas.openxmlformats.org/drawingml/2006/main" name="Larissa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Fraunhofer HHI Master</Template>
  <TotalTime>141</TotalTime>
  <Words>315</Words>
  <Application>Microsoft Macintosh PowerPoint</Application>
  <PresentationFormat>On-screen Show (16:9)</PresentationFormat>
  <Paragraphs>53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Wingdings</vt:lpstr>
      <vt:lpstr>Arial</vt:lpstr>
      <vt:lpstr>Courier New</vt:lpstr>
      <vt:lpstr>Frutiger LT Com 55 Roman</vt:lpstr>
      <vt:lpstr>Frutiger LT Com 45 Light</vt:lpstr>
      <vt:lpstr>Fraunhofer HHI Master</vt:lpstr>
      <vt:lpstr>JVET-K0430: CE5-related: State-based probability estimator</vt:lpstr>
      <vt:lpstr>Memory comparison</vt:lpstr>
      <vt:lpstr>Similar update equations as in CE5</vt:lpstr>
      <vt:lpstr>Coding interval subdivision similar to VTM-1.0</vt:lpstr>
      <vt:lpstr>Experimental results</vt:lpstr>
      <vt:lpstr>Comparison of rangeTabLPS sizes (without cross-check) Reference: 32x16 (VTM), Test: 32x8 (VTM)</vt:lpstr>
      <vt:lpstr>Comparison to CE5 Test: 32x8 (VTM), Ref.: CE5, 10+14 bit, 32x8, noCW (VTM)</vt:lpstr>
    </vt:vector>
  </TitlesOfParts>
  <Company/>
  <LinksUpToDate>false</LinksUpToDate>
  <SharedDoc>false</SharedDoc>
  <HyperlinksChanged>false</HyperlinksChanged>
  <AppVersion>16.0014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Heiner Kirchhoffer</dc:creator>
  <cp:lastModifiedBy>Heiner Kirchhoffer</cp:lastModifiedBy>
  <cp:revision>64</cp:revision>
  <cp:lastPrinted>2011-04-27T07:57:31Z</cp:lastPrinted>
  <dcterms:created xsi:type="dcterms:W3CDTF">2018-07-10T07:49:24Z</dcterms:created>
  <dcterms:modified xsi:type="dcterms:W3CDTF">2018-07-11T08:49:39Z</dcterms:modified>
</cp:coreProperties>
</file>

<file path=userCustomization/customUI.xml><?xml version="1.0" encoding="utf-8"?>
<mso:customUI xmlns:doc="http://schemas.microsoft.com/office/2006/01/customui/currentDocument" xmlns:mso="http://schemas.microsoft.com/office/2006/01/customui">
  <mso:ribbon>
    <mso:qat>
      <mso:documentControls>
        <mso:separator idQ="doc:sep1" visible="true"/>
        <mso:control idQ="mso:SlideLayoutGallery" visible="true"/>
      </mso:documentControls>
    </mso:qat>
  </mso:ribbon>
</mso:customUI>
</file>