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95" r:id="rId2"/>
    <p:sldId id="261" r:id="rId3"/>
    <p:sldId id="297" r:id="rId4"/>
    <p:sldId id="298" r:id="rId5"/>
    <p:sldId id="299" r:id="rId6"/>
    <p:sldId id="300" r:id="rId7"/>
    <p:sldId id="302" r:id="rId8"/>
    <p:sldId id="301" r:id="rId9"/>
    <p:sldId id="277"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10"/>
    <p:restoredTop sz="94669"/>
  </p:normalViewPr>
  <p:slideViewPr>
    <p:cSldViewPr>
      <p:cViewPr varScale="1">
        <p:scale>
          <a:sx n="90" d="100"/>
          <a:sy n="90" d="100"/>
        </p:scale>
        <p:origin x="-153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FA01FC-5907-4C16-9A16-757FEBC12B81}" type="datetimeFigureOut">
              <a:rPr lang="en-US" smtClean="0"/>
              <a:t>7/10/2018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1DFE73-9A45-4325-A18E-2C458AF0EEE4}" type="slidenum">
              <a:rPr lang="en-US" smtClean="0"/>
              <a:t>‹#›</a:t>
            </a:fld>
            <a:endParaRPr lang="en-US"/>
          </a:p>
        </p:txBody>
      </p:sp>
    </p:spTree>
    <p:extLst>
      <p:ext uri="{BB962C8B-B14F-4D97-AF65-F5344CB8AC3E}">
        <p14:creationId xmlns:p14="http://schemas.microsoft.com/office/powerpoint/2010/main" val="713782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830EF44-19A3-4E46-9F70-09FB20ED45A1}" type="datetimeFigureOut">
              <a:rPr lang="en-US" smtClean="0"/>
              <a:t>7/10/2018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97289-9FCF-444F-8C90-A5D8715B610E}" type="slidenum">
              <a:rPr lang="en-US" smtClean="0"/>
              <a:t>‹#›</a:t>
            </a:fld>
            <a:endParaRPr lang="en-US"/>
          </a:p>
        </p:txBody>
      </p:sp>
    </p:spTree>
    <p:extLst>
      <p:ext uri="{BB962C8B-B14F-4D97-AF65-F5344CB8AC3E}">
        <p14:creationId xmlns:p14="http://schemas.microsoft.com/office/powerpoint/2010/main" val="3774063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830EF44-19A3-4E46-9F70-09FB20ED45A1}" type="datetimeFigureOut">
              <a:rPr lang="en-US" smtClean="0"/>
              <a:t>7/10/2018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97289-9FCF-444F-8C90-A5D8715B610E}" type="slidenum">
              <a:rPr lang="en-US" smtClean="0"/>
              <a:t>‹#›</a:t>
            </a:fld>
            <a:endParaRPr lang="en-US"/>
          </a:p>
        </p:txBody>
      </p:sp>
    </p:spTree>
    <p:extLst>
      <p:ext uri="{BB962C8B-B14F-4D97-AF65-F5344CB8AC3E}">
        <p14:creationId xmlns:p14="http://schemas.microsoft.com/office/powerpoint/2010/main" val="162121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830EF44-19A3-4E46-9F70-09FB20ED45A1}" type="datetimeFigureOut">
              <a:rPr lang="en-US" smtClean="0"/>
              <a:t>7/10/2018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97289-9FCF-444F-8C90-A5D8715B610E}" type="slidenum">
              <a:rPr lang="en-US" smtClean="0"/>
              <a:t>‹#›</a:t>
            </a:fld>
            <a:endParaRPr lang="en-US"/>
          </a:p>
        </p:txBody>
      </p:sp>
    </p:spTree>
    <p:extLst>
      <p:ext uri="{BB962C8B-B14F-4D97-AF65-F5344CB8AC3E}">
        <p14:creationId xmlns:p14="http://schemas.microsoft.com/office/powerpoint/2010/main" val="35966514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사용자 지정 레이아웃">
    <p:spTree>
      <p:nvGrpSpPr>
        <p:cNvPr id="1" name=""/>
        <p:cNvGrpSpPr/>
        <p:nvPr/>
      </p:nvGrpSpPr>
      <p:grpSpPr>
        <a:xfrm>
          <a:off x="0" y="0"/>
          <a:ext cx="0" cy="0"/>
          <a:chOff x="0" y="0"/>
          <a:chExt cx="0" cy="0"/>
        </a:xfrm>
      </p:grpSpPr>
      <p:pic>
        <p:nvPicPr>
          <p:cNvPr id="2052" name="Picture 4" descr="I:\YISSUE\삼성\그래픽 모티브\아이콘\브랜딩4-1(아이콘)-15.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700088"/>
          </a:xfrm>
          <a:prstGeom prst="rect">
            <a:avLst/>
          </a:prstGeom>
          <a:noFill/>
          <a:extLst>
            <a:ext uri="{909E8E84-426E-40DD-AFC4-6F175D3DCCD1}">
              <a14:hiddenFill xmlns:a14="http://schemas.microsoft.com/office/drawing/2010/main">
                <a:solidFill>
                  <a:srgbClr val="FFFFFF"/>
                </a:solidFill>
              </a14:hiddenFill>
            </a:ext>
          </a:extLst>
        </p:spPr>
      </p:pic>
      <p:sp>
        <p:nvSpPr>
          <p:cNvPr id="7" name="직사각형 6"/>
          <p:cNvSpPr/>
          <p:nvPr userDrawn="1"/>
        </p:nvSpPr>
        <p:spPr>
          <a:xfrm>
            <a:off x="0" y="6312219"/>
            <a:ext cx="8486775" cy="45719"/>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2" name="직사각형 11"/>
          <p:cNvSpPr/>
          <p:nvPr userDrawn="1"/>
        </p:nvSpPr>
        <p:spPr>
          <a:xfrm>
            <a:off x="8562976" y="6312218"/>
            <a:ext cx="175418" cy="4572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직사각형 12"/>
          <p:cNvSpPr/>
          <p:nvPr userDrawn="1"/>
        </p:nvSpPr>
        <p:spPr>
          <a:xfrm>
            <a:off x="8808243" y="6312218"/>
            <a:ext cx="87709" cy="4572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직사각형 13"/>
          <p:cNvSpPr/>
          <p:nvPr userDrawn="1"/>
        </p:nvSpPr>
        <p:spPr>
          <a:xfrm>
            <a:off x="8957666" y="6312218"/>
            <a:ext cx="45719" cy="4572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0" name="TextBox 9"/>
          <p:cNvSpPr txBox="1"/>
          <p:nvPr userDrawn="1"/>
        </p:nvSpPr>
        <p:spPr>
          <a:xfrm>
            <a:off x="4385891" y="6471252"/>
            <a:ext cx="372218" cy="276999"/>
          </a:xfrm>
          <a:prstGeom prst="rect">
            <a:avLst/>
          </a:prstGeom>
          <a:noFill/>
        </p:spPr>
        <p:txBody>
          <a:bodyPr wrap="none" rtlCol="0">
            <a:spAutoFit/>
          </a:bodyPr>
          <a:lstStyle/>
          <a:p>
            <a:pPr algn="l"/>
            <a:fld id="{260E2A6B-A809-4840-BF14-8648BC0BDF87}" type="slidenum">
              <a:rPr lang="id-ID" sz="1200" b="0" i="0" smtClean="0">
                <a:solidFill>
                  <a:schemeClr val="bg1">
                    <a:lumMod val="50000"/>
                  </a:schemeClr>
                </a:solidFill>
                <a:latin typeface="+mn-ea"/>
                <a:ea typeface="+mn-ea"/>
                <a:cs typeface="Titillium" charset="0"/>
              </a:rPr>
              <a:pPr algn="l"/>
              <a:t>‹#›</a:t>
            </a:fld>
            <a:endParaRPr lang="en-MY" sz="2400" b="0" i="0" dirty="0">
              <a:solidFill>
                <a:schemeClr val="bg1">
                  <a:lumMod val="50000"/>
                </a:schemeClr>
              </a:solidFill>
              <a:latin typeface="+mn-ea"/>
              <a:ea typeface="+mn-ea"/>
              <a:cs typeface="Titillium" charset="0"/>
            </a:endParaRPr>
          </a:p>
        </p:txBody>
      </p:sp>
      <p:sp>
        <p:nvSpPr>
          <p:cNvPr id="3" name="텍스트 개체 틀 2"/>
          <p:cNvSpPr>
            <a:spLocks noGrp="1"/>
          </p:cNvSpPr>
          <p:nvPr>
            <p:ph type="body" sz="quarter" idx="10"/>
          </p:nvPr>
        </p:nvSpPr>
        <p:spPr>
          <a:xfrm>
            <a:off x="248444" y="895546"/>
            <a:ext cx="8647112" cy="5221214"/>
          </a:xfrm>
          <a:prstGeom prst="rect">
            <a:avLst/>
          </a:prstGeom>
        </p:spPr>
        <p:txBody>
          <a:bodyPr/>
          <a:lstStyle>
            <a:lvl1pPr marL="285750" indent="-285750" algn="l" defTabSz="914400" rtl="0" eaLnBrk="1" latinLnBrk="1" hangingPunct="1">
              <a:buBlip>
                <a:blip r:embed="rId3"/>
              </a:buBlip>
              <a:defRPr lang="ko-KR" altLang="en-US" sz="1800" b="1" kern="1200" dirty="0" smtClean="0">
                <a:solidFill>
                  <a:schemeClr val="tx1"/>
                </a:solidFill>
                <a:latin typeface="+mj-ea"/>
                <a:ea typeface="+mn-ea"/>
                <a:cs typeface="+mn-cs"/>
              </a:defRPr>
            </a:lvl1pPr>
            <a:lvl2pPr marL="539750" indent="-179388">
              <a:defRPr sz="1600"/>
            </a:lvl2pPr>
            <a:lvl3pPr marL="809625" indent="-179388">
              <a:defRPr sz="1400"/>
            </a:lvl3pPr>
            <a:lvl4pPr marL="1079500" indent="-179388">
              <a:defRPr sz="1200"/>
            </a:lvl4pPr>
            <a:lvl5pPr marL="1341438" indent="-179388">
              <a:defRPr sz="1100"/>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5" name="제목 4"/>
          <p:cNvSpPr>
            <a:spLocks noGrp="1"/>
          </p:cNvSpPr>
          <p:nvPr>
            <p:ph type="title"/>
          </p:nvPr>
        </p:nvSpPr>
        <p:spPr>
          <a:xfrm>
            <a:off x="248445" y="118693"/>
            <a:ext cx="8647112" cy="480131"/>
          </a:xfrm>
          <a:prstGeom prst="rect">
            <a:avLst/>
          </a:prstGeom>
        </p:spPr>
        <p:txBody>
          <a:bodyPr wrap="square">
            <a:spAutoFit/>
          </a:bodyPr>
          <a:lstStyle>
            <a:lvl1pPr>
              <a:defRPr lang="ko-KR" altLang="en-US" sz="2800">
                <a:solidFill>
                  <a:schemeClr val="bg1"/>
                </a:solidFill>
                <a:cs typeface="+mn-cs"/>
              </a:defRPr>
            </a:lvl1pPr>
          </a:lstStyle>
          <a:p>
            <a:pPr marL="0" lvl="0"/>
            <a:r>
              <a:rPr lang="ko-KR" altLang="en-US" dirty="0"/>
              <a:t>마스터 제목 스타일 편집</a:t>
            </a:r>
          </a:p>
        </p:txBody>
      </p:sp>
    </p:spTree>
    <p:extLst>
      <p:ext uri="{BB962C8B-B14F-4D97-AF65-F5344CB8AC3E}">
        <p14:creationId xmlns:p14="http://schemas.microsoft.com/office/powerpoint/2010/main" val="39634883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제목 및 내용">
    <p:spTree>
      <p:nvGrpSpPr>
        <p:cNvPr id="1" name=""/>
        <p:cNvGrpSpPr/>
        <p:nvPr/>
      </p:nvGrpSpPr>
      <p:grpSpPr>
        <a:xfrm>
          <a:off x="0" y="0"/>
          <a:ext cx="0" cy="0"/>
          <a:chOff x="0" y="0"/>
          <a:chExt cx="0" cy="0"/>
        </a:xfrm>
      </p:grpSpPr>
      <p:sp>
        <p:nvSpPr>
          <p:cNvPr id="6" name="슬라이드 번호 개체 틀 5"/>
          <p:cNvSpPr>
            <a:spLocks noGrp="1"/>
          </p:cNvSpPr>
          <p:nvPr>
            <p:ph type="sldNum" sz="quarter" idx="12"/>
          </p:nvPr>
        </p:nvSpPr>
        <p:spPr>
          <a:xfrm>
            <a:off x="8045301" y="6579410"/>
            <a:ext cx="1066800" cy="233602"/>
          </a:xfrm>
          <a:prstGeom prst="rect">
            <a:avLst/>
          </a:prstGeom>
        </p:spPr>
        <p:txBody>
          <a:bodyPr/>
          <a:lstStyle>
            <a:lvl1pPr algn="r" latinLnBrk="0">
              <a:defRPr sz="1000">
                <a:solidFill>
                  <a:schemeClr val="tx1">
                    <a:lumMod val="50000"/>
                    <a:lumOff val="50000"/>
                  </a:schemeClr>
                </a:solidFill>
                <a:latin typeface="Arial" panose="020B0604020202020204" pitchFamily="34" charset="0"/>
                <a:ea typeface="+mn-ea"/>
                <a:cs typeface="Arial" panose="020B0604020202020204" pitchFamily="34" charset="0"/>
              </a:defRPr>
            </a:lvl1pPr>
          </a:lstStyle>
          <a:p>
            <a:fld id="{41CB6D96-E065-46D7-BFC0-473F3D5B23B3}" type="slidenum">
              <a:rPr lang="ko-KR" altLang="en-US" smtClean="0"/>
              <a:pPr/>
              <a:t>‹#›</a:t>
            </a:fld>
            <a:r>
              <a:rPr lang="ko-KR" altLang="en-US"/>
              <a:t> </a:t>
            </a:r>
            <a:r>
              <a:rPr lang="en-US" altLang="ko-KR"/>
              <a:t>/ 3</a:t>
            </a:r>
            <a:endParaRPr lang="ko-KR" altLang="en-US" dirty="0"/>
          </a:p>
        </p:txBody>
      </p:sp>
      <p:sp>
        <p:nvSpPr>
          <p:cNvPr id="13" name="내용 개체 틀 2"/>
          <p:cNvSpPr>
            <a:spLocks noGrp="1"/>
          </p:cNvSpPr>
          <p:nvPr>
            <p:ph idx="13" hasCustomPrompt="1"/>
          </p:nvPr>
        </p:nvSpPr>
        <p:spPr>
          <a:xfrm>
            <a:off x="251520" y="798195"/>
            <a:ext cx="8712968" cy="5727150"/>
          </a:xfrm>
          <a:prstGeom prst="rect">
            <a:avLst/>
          </a:prstGeom>
        </p:spPr>
        <p:txBody>
          <a:bodyPr/>
          <a:lstStyle>
            <a:lvl1pPr marL="265113" indent="-265113" latinLnBrk="0">
              <a:lnSpc>
                <a:spcPct val="160000"/>
              </a:lnSpc>
              <a:spcBef>
                <a:spcPts val="0"/>
              </a:spcBef>
              <a:buSzPct val="110000"/>
              <a:buFontTx/>
              <a:buBlip>
                <a:blip r:embed="rId2"/>
              </a:buBlip>
              <a:defRPr sz="1800" b="1">
                <a:latin typeface="Arial" panose="020B0604020202020204" pitchFamily="34" charset="0"/>
                <a:cs typeface="Arial" panose="020B0604020202020204" pitchFamily="34" charset="0"/>
              </a:defRPr>
            </a:lvl1pPr>
            <a:lvl2pPr marL="504825" indent="-200025" latinLnBrk="0">
              <a:lnSpc>
                <a:spcPct val="160000"/>
              </a:lnSpc>
              <a:spcBef>
                <a:spcPts val="0"/>
              </a:spcBef>
              <a:buSzPct val="110000"/>
              <a:buFont typeface="맑은 고딕" panose="020B0503020000020004" pitchFamily="50" charset="-127"/>
              <a:buChar char="-"/>
              <a:defRPr sz="1600">
                <a:latin typeface="Arial" panose="020B0604020202020204" pitchFamily="34" charset="0"/>
                <a:cs typeface="Arial" panose="020B0604020202020204" pitchFamily="34" charset="0"/>
              </a:defRPr>
            </a:lvl2pPr>
            <a:lvl3pPr marL="714375" indent="-152400" latinLnBrk="0">
              <a:lnSpc>
                <a:spcPct val="160000"/>
              </a:lnSpc>
              <a:spcBef>
                <a:spcPts val="0"/>
              </a:spcBef>
              <a:buSzPct val="110000"/>
              <a:defRPr sz="1400">
                <a:latin typeface="Arial" panose="020B0604020202020204" pitchFamily="34" charset="0"/>
                <a:cs typeface="Arial" panose="020B0604020202020204" pitchFamily="34" charset="0"/>
              </a:defRPr>
            </a:lvl3pPr>
            <a:lvl4pPr marL="719138" indent="-177800">
              <a:defRPr sz="1400"/>
            </a:lvl4pPr>
          </a:lstStyle>
          <a:p>
            <a:pPr lvl="0"/>
            <a:r>
              <a:rPr lang="en-US" altLang="ko-KR" dirty="0"/>
              <a:t>Master Text</a:t>
            </a:r>
            <a:endParaRPr lang="ko-KR" altLang="en-US" dirty="0"/>
          </a:p>
          <a:p>
            <a:pPr lvl="1"/>
            <a:r>
              <a:rPr lang="en-US" altLang="ko-KR" dirty="0"/>
              <a:t>Second Level</a:t>
            </a:r>
          </a:p>
          <a:p>
            <a:pPr lvl="2"/>
            <a:r>
              <a:rPr lang="en-US" altLang="ko-KR" dirty="0"/>
              <a:t>Third Level</a:t>
            </a:r>
            <a:endParaRPr lang="ko-KR" altLang="en-US" dirty="0"/>
          </a:p>
        </p:txBody>
      </p:sp>
      <p:sp>
        <p:nvSpPr>
          <p:cNvPr id="9" name="직사각형 8"/>
          <p:cNvSpPr/>
          <p:nvPr userDrawn="1"/>
        </p:nvSpPr>
        <p:spPr>
          <a:xfrm>
            <a:off x="-10633" y="752476"/>
            <a:ext cx="9144000" cy="45719"/>
          </a:xfrm>
          <a:prstGeom prst="rect">
            <a:avLst/>
          </a:prstGeom>
          <a:gradFill>
            <a:gsLst>
              <a:gs pos="100000">
                <a:schemeClr val="tx1">
                  <a:lumMod val="50000"/>
                  <a:lumOff val="50000"/>
                </a:schemeClr>
              </a:gs>
              <a:gs pos="0">
                <a:schemeClr val="bg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ko-KR" altLang="en-US" dirty="0">
              <a:latin typeface="Arial" panose="020B0604020202020204" pitchFamily="34" charset="0"/>
              <a:cs typeface="Arial" panose="020B0604020202020204" pitchFamily="34" charset="0"/>
            </a:endParaRPr>
          </a:p>
        </p:txBody>
      </p:sp>
      <p:pic>
        <p:nvPicPr>
          <p:cNvPr id="23" name="그림 2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57820" y="186607"/>
            <a:ext cx="1042058" cy="784533"/>
          </a:xfrm>
          <a:prstGeom prst="rect">
            <a:avLst/>
          </a:prstGeom>
        </p:spPr>
      </p:pic>
      <p:sp>
        <p:nvSpPr>
          <p:cNvPr id="2" name="제목 1"/>
          <p:cNvSpPr>
            <a:spLocks noGrp="1"/>
          </p:cNvSpPr>
          <p:nvPr>
            <p:ph type="title" hasCustomPrompt="1"/>
          </p:nvPr>
        </p:nvSpPr>
        <p:spPr>
          <a:xfrm>
            <a:off x="179512" y="126302"/>
            <a:ext cx="8229600" cy="529764"/>
          </a:xfrm>
          <a:prstGeom prst="rect">
            <a:avLst/>
          </a:prstGeom>
        </p:spPr>
        <p:txBody>
          <a:bodyPr vert="horz" lIns="91440" tIns="45720" rIns="91440" bIns="45720" rtlCol="0" anchor="ctr">
            <a:noAutofit/>
          </a:bodyPr>
          <a:lstStyle>
            <a:lvl1pPr algn="l" latinLnBrk="0">
              <a:defRPr kumimoji="0" lang="ko-KR" altLang="en-US" sz="2800" b="1" i="0" u="none" strike="noStrike" cap="none" spc="0" normalizeH="0" baseline="0" dirty="0">
                <a:ln>
                  <a:noFill/>
                </a:ln>
                <a:solidFill>
                  <a:schemeClr val="tx1"/>
                </a:solidFill>
                <a:effectLst/>
                <a:uLnTx/>
                <a:uFillTx/>
                <a:latin typeface="Arial" panose="020B0604020202020204" pitchFamily="34" charset="0"/>
                <a:ea typeface="삼성긴고딕OTF ExtraBold" pitchFamily="34" charset="-127"/>
                <a:cs typeface="Arial" panose="020B0604020202020204" pitchFamily="34" charset="0"/>
              </a:defRPr>
            </a:lvl1pPr>
          </a:lstStyle>
          <a:p>
            <a:pPr marL="0" marR="0" lvl="0" indent="0" algn="l" fontAlgn="auto">
              <a:lnSpc>
                <a:spcPct val="100000"/>
              </a:lnSpc>
              <a:spcAft>
                <a:spcPts val="0"/>
              </a:spcAft>
              <a:buClrTx/>
              <a:buSzTx/>
              <a:buFontTx/>
              <a:tabLst/>
            </a:pPr>
            <a:r>
              <a:rPr lang="en-US" altLang="ko-KR" dirty="0"/>
              <a:t>Title</a:t>
            </a:r>
            <a:endParaRPr lang="ko-KR" altLang="en-US" dirty="0"/>
          </a:p>
        </p:txBody>
      </p:sp>
    </p:spTree>
    <p:extLst>
      <p:ext uri="{BB962C8B-B14F-4D97-AF65-F5344CB8AC3E}">
        <p14:creationId xmlns:p14="http://schemas.microsoft.com/office/powerpoint/2010/main" val="3964317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사용자 지정 레이아웃">
    <p:spTree>
      <p:nvGrpSpPr>
        <p:cNvPr id="1" name=""/>
        <p:cNvGrpSpPr/>
        <p:nvPr/>
      </p:nvGrpSpPr>
      <p:grpSpPr>
        <a:xfrm>
          <a:off x="0" y="0"/>
          <a:ext cx="0" cy="0"/>
          <a:chOff x="0" y="0"/>
          <a:chExt cx="0" cy="0"/>
        </a:xfrm>
      </p:grpSpPr>
      <p:sp>
        <p:nvSpPr>
          <p:cNvPr id="19" name="제목 18"/>
          <p:cNvSpPr>
            <a:spLocks noGrp="1"/>
          </p:cNvSpPr>
          <p:nvPr>
            <p:ph type="title"/>
          </p:nvPr>
        </p:nvSpPr>
        <p:spPr>
          <a:xfrm>
            <a:off x="567528" y="3426611"/>
            <a:ext cx="8271672" cy="520363"/>
          </a:xfrm>
          <a:prstGeom prst="rect">
            <a:avLst/>
          </a:prstGeom>
        </p:spPr>
        <p:txBody>
          <a:bodyPr/>
          <a:lstStyle>
            <a:lvl1pPr>
              <a:defRPr kumimoji="1" lang="ko-KR" altLang="en-US" sz="3300">
                <a:solidFill>
                  <a:schemeClr val="bg2">
                    <a:lumMod val="10000"/>
                  </a:schemeClr>
                </a:solidFill>
                <a:cs typeface="Exo 2" charset="0"/>
              </a:defRPr>
            </a:lvl1pPr>
          </a:lstStyle>
          <a:p>
            <a:pPr marL="0" lvl="0"/>
            <a:r>
              <a:rPr lang="ko-KR" altLang="en-US" dirty="0"/>
              <a:t>마스터 제목 스타일 편집</a:t>
            </a:r>
          </a:p>
        </p:txBody>
      </p:sp>
    </p:spTree>
    <p:extLst>
      <p:ext uri="{BB962C8B-B14F-4D97-AF65-F5344CB8AC3E}">
        <p14:creationId xmlns:p14="http://schemas.microsoft.com/office/powerpoint/2010/main" val="2196440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830EF44-19A3-4E46-9F70-09FB20ED45A1}" type="datetimeFigureOut">
              <a:rPr lang="en-US" smtClean="0"/>
              <a:t>7/10/2018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97289-9FCF-444F-8C90-A5D8715B610E}" type="slidenum">
              <a:rPr lang="en-US" smtClean="0"/>
              <a:t>‹#›</a:t>
            </a:fld>
            <a:endParaRPr lang="en-US"/>
          </a:p>
        </p:txBody>
      </p:sp>
    </p:spTree>
    <p:extLst>
      <p:ext uri="{BB962C8B-B14F-4D97-AF65-F5344CB8AC3E}">
        <p14:creationId xmlns:p14="http://schemas.microsoft.com/office/powerpoint/2010/main" val="3794711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830EF44-19A3-4E46-9F70-09FB20ED45A1}" type="datetimeFigureOut">
              <a:rPr lang="en-US" smtClean="0"/>
              <a:t>7/10/2018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397289-9FCF-444F-8C90-A5D8715B610E}" type="slidenum">
              <a:rPr lang="en-US" smtClean="0"/>
              <a:t>‹#›</a:t>
            </a:fld>
            <a:endParaRPr lang="en-US"/>
          </a:p>
        </p:txBody>
      </p:sp>
    </p:spTree>
    <p:extLst>
      <p:ext uri="{BB962C8B-B14F-4D97-AF65-F5344CB8AC3E}">
        <p14:creationId xmlns:p14="http://schemas.microsoft.com/office/powerpoint/2010/main" val="3927785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830EF44-19A3-4E46-9F70-09FB20ED45A1}" type="datetimeFigureOut">
              <a:rPr lang="en-US" smtClean="0"/>
              <a:t>7/10/2018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397289-9FCF-444F-8C90-A5D8715B610E}" type="slidenum">
              <a:rPr lang="en-US" smtClean="0"/>
              <a:t>‹#›</a:t>
            </a:fld>
            <a:endParaRPr lang="en-US"/>
          </a:p>
        </p:txBody>
      </p:sp>
    </p:spTree>
    <p:extLst>
      <p:ext uri="{BB962C8B-B14F-4D97-AF65-F5344CB8AC3E}">
        <p14:creationId xmlns:p14="http://schemas.microsoft.com/office/powerpoint/2010/main" val="1509331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830EF44-19A3-4E46-9F70-09FB20ED45A1}" type="datetimeFigureOut">
              <a:rPr lang="en-US" smtClean="0"/>
              <a:t>7/10/2018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397289-9FCF-444F-8C90-A5D8715B610E}" type="slidenum">
              <a:rPr lang="en-US" smtClean="0"/>
              <a:t>‹#›</a:t>
            </a:fld>
            <a:endParaRPr lang="en-US"/>
          </a:p>
        </p:txBody>
      </p:sp>
    </p:spTree>
    <p:extLst>
      <p:ext uri="{BB962C8B-B14F-4D97-AF65-F5344CB8AC3E}">
        <p14:creationId xmlns:p14="http://schemas.microsoft.com/office/powerpoint/2010/main" val="3423243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830EF44-19A3-4E46-9F70-09FB20ED45A1}" type="datetimeFigureOut">
              <a:rPr lang="en-US" smtClean="0"/>
              <a:t>7/10/2018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397289-9FCF-444F-8C90-A5D8715B610E}" type="slidenum">
              <a:rPr lang="en-US" smtClean="0"/>
              <a:t>‹#›</a:t>
            </a:fld>
            <a:endParaRPr lang="en-US"/>
          </a:p>
        </p:txBody>
      </p:sp>
    </p:spTree>
    <p:extLst>
      <p:ext uri="{BB962C8B-B14F-4D97-AF65-F5344CB8AC3E}">
        <p14:creationId xmlns:p14="http://schemas.microsoft.com/office/powerpoint/2010/main" val="1628710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30EF44-19A3-4E46-9F70-09FB20ED45A1}" type="datetimeFigureOut">
              <a:rPr lang="en-US" smtClean="0"/>
              <a:t>7/10/2018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397289-9FCF-444F-8C90-A5D8715B610E}" type="slidenum">
              <a:rPr lang="en-US" smtClean="0"/>
              <a:t>‹#›</a:t>
            </a:fld>
            <a:endParaRPr lang="en-US"/>
          </a:p>
        </p:txBody>
      </p:sp>
    </p:spTree>
    <p:extLst>
      <p:ext uri="{BB962C8B-B14F-4D97-AF65-F5344CB8AC3E}">
        <p14:creationId xmlns:p14="http://schemas.microsoft.com/office/powerpoint/2010/main" val="4203818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830EF44-19A3-4E46-9F70-09FB20ED45A1}" type="datetimeFigureOut">
              <a:rPr lang="en-US" smtClean="0"/>
              <a:t>7/10/2018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397289-9FCF-444F-8C90-A5D8715B610E}" type="slidenum">
              <a:rPr lang="en-US" smtClean="0"/>
              <a:t>‹#›</a:t>
            </a:fld>
            <a:endParaRPr lang="en-US"/>
          </a:p>
        </p:txBody>
      </p:sp>
    </p:spTree>
    <p:extLst>
      <p:ext uri="{BB962C8B-B14F-4D97-AF65-F5344CB8AC3E}">
        <p14:creationId xmlns:p14="http://schemas.microsoft.com/office/powerpoint/2010/main" val="432590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830EF44-19A3-4E46-9F70-09FB20ED45A1}" type="datetimeFigureOut">
              <a:rPr lang="en-US" smtClean="0"/>
              <a:t>7/10/2018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397289-9FCF-444F-8C90-A5D8715B610E}" type="slidenum">
              <a:rPr lang="en-US" smtClean="0"/>
              <a:t>‹#›</a:t>
            </a:fld>
            <a:endParaRPr lang="en-US"/>
          </a:p>
        </p:txBody>
      </p:sp>
    </p:spTree>
    <p:extLst>
      <p:ext uri="{BB962C8B-B14F-4D97-AF65-F5344CB8AC3E}">
        <p14:creationId xmlns:p14="http://schemas.microsoft.com/office/powerpoint/2010/main" val="4114778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30EF44-19A3-4E46-9F70-09FB20ED45A1}" type="datetimeFigureOut">
              <a:rPr lang="en-US" smtClean="0"/>
              <a:t>7/10/2018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97289-9FCF-444F-8C90-A5D8715B610E}" type="slidenum">
              <a:rPr lang="en-US" smtClean="0"/>
              <a:t>‹#›</a:t>
            </a:fld>
            <a:endParaRPr lang="en-US"/>
          </a:p>
        </p:txBody>
      </p:sp>
    </p:spTree>
    <p:extLst>
      <p:ext uri="{BB962C8B-B14F-4D97-AF65-F5344CB8AC3E}">
        <p14:creationId xmlns:p14="http://schemas.microsoft.com/office/powerpoint/2010/main" val="27146623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538953" y="2918327"/>
            <a:ext cx="8271672" cy="520363"/>
          </a:xfrm>
        </p:spPr>
        <p:txBody>
          <a:bodyPr>
            <a:normAutofit fontScale="90000"/>
          </a:bodyPr>
          <a:lstStyle/>
          <a:p>
            <a:r>
              <a:rPr lang="en-CA" altLang="en-US" b="1" dirty="0"/>
              <a:t>AHG8: Selective In-loop filtering for 360 Video Compression</a:t>
            </a:r>
            <a:endParaRPr lang="ko-KR" altLang="en-US" dirty="0"/>
          </a:p>
        </p:txBody>
      </p:sp>
      <p:sp>
        <p:nvSpPr>
          <p:cNvPr id="3" name="부제 2"/>
          <p:cNvSpPr txBox="1">
            <a:spLocks/>
          </p:cNvSpPr>
          <p:nvPr/>
        </p:nvSpPr>
        <p:spPr>
          <a:xfrm>
            <a:off x="538953" y="5562600"/>
            <a:ext cx="2647950" cy="736351"/>
          </a:xfrm>
          <a:prstGeom prst="rect">
            <a:avLst/>
          </a:prstGeom>
        </p:spPr>
        <p:txBody>
          <a:bodyPr>
            <a:normAutofit/>
          </a:bodyPr>
          <a:lstStyle>
            <a:lvl1pPr marL="228600" indent="-228600" algn="l" defTabSz="914400" rtl="0" eaLnBrk="1" latinLnBrk="1" hangingPunct="1">
              <a:lnSpc>
                <a:spcPct val="90000"/>
              </a:lnSpc>
              <a:spcBef>
                <a:spcPts val="1000"/>
              </a:spcBef>
              <a:buFont typeface="Arial" panose="020B0604020202020204" pitchFamily="34" charset="0"/>
              <a:buChar char="•"/>
              <a:defRPr sz="2000" kern="1200">
                <a:solidFill>
                  <a:schemeClr val="tx1"/>
                </a:solidFill>
                <a:latin typeface="+mn-ea"/>
                <a:ea typeface="+mn-ea"/>
                <a:cs typeface="Noto Sans CJK KR" charset="-127"/>
              </a:defRPr>
            </a:lvl1pPr>
            <a:lvl2pPr marL="685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ea"/>
                <a:ea typeface="+mn-ea"/>
                <a:cs typeface="Noto Sans CJK KR" charset="-127"/>
              </a:defRPr>
            </a:lvl2pPr>
            <a:lvl3pPr marL="11430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ea"/>
                <a:ea typeface="+mn-ea"/>
                <a:cs typeface="Noto Sans CJK KR" charset="-127"/>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tx1"/>
                </a:solidFill>
                <a:latin typeface="+mn-ea"/>
                <a:ea typeface="+mn-ea"/>
                <a:cs typeface="Noto Sans CJK KR" charset="-127"/>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ea"/>
                <a:ea typeface="+mn-ea"/>
                <a:cs typeface="Noto Sans CJK KR" charset="-127"/>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kumimoji="1" lang="ko-KR" altLang="en-US" sz="1500" dirty="0">
                <a:solidFill>
                  <a:schemeClr val="bg2">
                    <a:lumMod val="10000"/>
                  </a:schemeClr>
                </a:solidFill>
              </a:rPr>
              <a:t> </a:t>
            </a:r>
            <a:fld id="{E259AB98-0859-4428-9934-41E24A243198}" type="datetime3">
              <a:rPr kumimoji="1" lang="en-US" altLang="ko-KR" sz="1500" smtClean="0">
                <a:solidFill>
                  <a:schemeClr val="bg2">
                    <a:lumMod val="10000"/>
                  </a:schemeClr>
                </a:solidFill>
              </a:rPr>
              <a:t>10 July 2018</a:t>
            </a:fld>
            <a:endParaRPr kumimoji="1" lang="ko-KR" altLang="en-US" sz="1500" dirty="0">
              <a:solidFill>
                <a:schemeClr val="bg2">
                  <a:lumMod val="10000"/>
                </a:schemeClr>
              </a:solidFill>
            </a:endParaRPr>
          </a:p>
        </p:txBody>
      </p:sp>
      <p:sp>
        <p:nvSpPr>
          <p:cNvPr id="4" name="TextBox 3"/>
          <p:cNvSpPr txBox="1"/>
          <p:nvPr/>
        </p:nvSpPr>
        <p:spPr>
          <a:xfrm>
            <a:off x="5943600" y="6280666"/>
            <a:ext cx="2819400" cy="369332"/>
          </a:xfrm>
          <a:prstGeom prst="rect">
            <a:avLst/>
          </a:prstGeom>
          <a:noFill/>
        </p:spPr>
        <p:txBody>
          <a:bodyPr wrap="square" rtlCol="0">
            <a:spAutoFit/>
          </a:bodyPr>
          <a:lstStyle/>
          <a:p>
            <a:r>
              <a:rPr lang="en-US" dirty="0" smtClean="0"/>
              <a:t>Samsung Electronics Co. Ltd</a:t>
            </a:r>
            <a:endParaRPr lang="en-US" dirty="0"/>
          </a:p>
        </p:txBody>
      </p:sp>
    </p:spTree>
    <p:extLst>
      <p:ext uri="{BB962C8B-B14F-4D97-AF65-F5344CB8AC3E}">
        <p14:creationId xmlns:p14="http://schemas.microsoft.com/office/powerpoint/2010/main" val="3464579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8444" y="97149"/>
            <a:ext cx="8743155" cy="523220"/>
          </a:xfrm>
        </p:spPr>
        <p:txBody>
          <a:bodyPr/>
          <a:lstStyle/>
          <a:p>
            <a:pPr algn="l"/>
            <a:r>
              <a:rPr lang="en-US" dirty="0" smtClean="0"/>
              <a:t>Issue and Solution</a:t>
            </a:r>
            <a:endParaRPr lang="en-US" dirty="0"/>
          </a:p>
        </p:txBody>
      </p:sp>
      <p:sp>
        <p:nvSpPr>
          <p:cNvPr id="20" name="TextBox 19">
            <a:extLst>
              <a:ext uri="{FF2B5EF4-FFF2-40B4-BE49-F238E27FC236}">
                <a16:creationId xmlns:a16="http://schemas.microsoft.com/office/drawing/2014/main" xmlns="" id="{716D6EFD-A2DB-D144-A8C3-5BF1787FE9CE}"/>
              </a:ext>
            </a:extLst>
          </p:cNvPr>
          <p:cNvSpPr txBox="1"/>
          <p:nvPr/>
        </p:nvSpPr>
        <p:spPr>
          <a:xfrm>
            <a:off x="228600" y="838200"/>
            <a:ext cx="8712968" cy="1431161"/>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400" dirty="0" smtClean="0">
                <a:latin typeface="Arial" panose="020B0604020202020204" pitchFamily="34" charset="0"/>
                <a:cs typeface="Arial" panose="020B0604020202020204" pitchFamily="34" charset="0"/>
              </a:rPr>
              <a:t>In case of frame packing 2D projected spherical content, spherical non-neighbors may be placed as neighbors on 2D plane</a:t>
            </a:r>
          </a:p>
          <a:p>
            <a:pPr marL="285750" indent="-285750">
              <a:lnSpc>
                <a:spcPct val="150000"/>
              </a:lnSpc>
              <a:buFont typeface="Arial" panose="020B0604020202020204" pitchFamily="34" charset="0"/>
              <a:buChar char="•"/>
            </a:pPr>
            <a:r>
              <a:rPr lang="en-US" sz="1400" dirty="0" smtClean="0">
                <a:latin typeface="Arial" panose="020B0604020202020204" pitchFamily="34" charset="0"/>
                <a:cs typeface="Arial" panose="020B0604020202020204" pitchFamily="34" charset="0"/>
              </a:rPr>
              <a:t>Performing in-loop filtering on such content may introduce undesired artifacts as shown in below figure</a:t>
            </a:r>
          </a:p>
          <a:p>
            <a:pPr marL="285750" indent="-285750">
              <a:lnSpc>
                <a:spcPct val="150000"/>
              </a:lnSpc>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xmlns="" id="{716D6EFD-A2DB-D144-A8C3-5BF1787FE9CE}"/>
              </a:ext>
            </a:extLst>
          </p:cNvPr>
          <p:cNvSpPr txBox="1"/>
          <p:nvPr/>
        </p:nvSpPr>
        <p:spPr>
          <a:xfrm>
            <a:off x="228600" y="4669848"/>
            <a:ext cx="8712968" cy="170816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400" dirty="0" smtClean="0">
                <a:latin typeface="Arial" panose="020B0604020202020204" pitchFamily="34" charset="0"/>
                <a:cs typeface="Arial" panose="020B0604020202020204" pitchFamily="34" charset="0"/>
              </a:rPr>
              <a:t>If in-loop filters are applied </a:t>
            </a:r>
            <a:r>
              <a:rPr lang="en-US" sz="1400" dirty="0">
                <a:latin typeface="Arial" panose="020B0604020202020204" pitchFamily="34" charset="0"/>
                <a:cs typeface="Arial" panose="020B0604020202020204" pitchFamily="34" charset="0"/>
              </a:rPr>
              <a:t>i</a:t>
            </a:r>
            <a:r>
              <a:rPr lang="en-US" sz="1400" dirty="0" smtClean="0">
                <a:latin typeface="Arial" panose="020B0604020202020204" pitchFamily="34" charset="0"/>
                <a:cs typeface="Arial" panose="020B0604020202020204" pitchFamily="34" charset="0"/>
              </a:rPr>
              <a:t>n the above region (marked with red), color bleeding may happen across the boundary</a:t>
            </a:r>
          </a:p>
          <a:p>
            <a:pPr marL="285750" indent="-285750">
              <a:lnSpc>
                <a:spcPct val="150000"/>
              </a:lnSpc>
              <a:buFont typeface="Arial" panose="020B0604020202020204" pitchFamily="34" charset="0"/>
              <a:buChar char="•"/>
            </a:pPr>
            <a:r>
              <a:rPr lang="en-US" sz="1400" dirty="0" smtClean="0">
                <a:latin typeface="Arial" panose="020B0604020202020204" pitchFamily="34" charset="0"/>
                <a:cs typeface="Arial" panose="020B0604020202020204" pitchFamily="34" charset="0"/>
              </a:rPr>
              <a:t>Simple solution is to not to perform in-loop filtering across such boundaries which does not require major change in current codec and also does not require extra memory for padding (in case of spherical padding) </a:t>
            </a:r>
            <a:endParaRPr lang="en-US" sz="1600" dirty="0">
              <a:latin typeface="Arial" panose="020B0604020202020204" pitchFamily="34" charset="0"/>
              <a:cs typeface="Arial" panose="020B0604020202020204" pitchFamily="34" charset="0"/>
            </a:endParaRPr>
          </a:p>
        </p:txBody>
      </p:sp>
      <p:grpSp>
        <p:nvGrpSpPr>
          <p:cNvPr id="2" name="Group 1"/>
          <p:cNvGrpSpPr/>
          <p:nvPr/>
        </p:nvGrpSpPr>
        <p:grpSpPr>
          <a:xfrm>
            <a:off x="381000" y="1962337"/>
            <a:ext cx="6579369" cy="2707511"/>
            <a:chOff x="2209799" y="1946071"/>
            <a:chExt cx="6579369" cy="2707511"/>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2158032"/>
              <a:ext cx="3762375"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 name="Straight Arrow Connector 23"/>
            <p:cNvCxnSpPr/>
            <p:nvPr/>
          </p:nvCxnSpPr>
          <p:spPr>
            <a:xfrm flipH="1">
              <a:off x="4191000" y="2098471"/>
              <a:ext cx="2362200" cy="124777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8" name="Straight Arrow Connector 27"/>
            <p:cNvCxnSpPr/>
            <p:nvPr/>
          </p:nvCxnSpPr>
          <p:spPr>
            <a:xfrm flipH="1">
              <a:off x="4222173" y="2258664"/>
              <a:ext cx="2362200" cy="124777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9" name="TextBox 28"/>
            <p:cNvSpPr txBox="1"/>
            <p:nvPr/>
          </p:nvSpPr>
          <p:spPr>
            <a:xfrm>
              <a:off x="6584373" y="1946071"/>
              <a:ext cx="2204795" cy="307777"/>
            </a:xfrm>
            <a:prstGeom prst="rect">
              <a:avLst/>
            </a:prstGeom>
            <a:noFill/>
          </p:spPr>
          <p:txBody>
            <a:bodyPr wrap="square" rtlCol="0">
              <a:spAutoFit/>
            </a:bodyPr>
            <a:lstStyle/>
            <a:p>
              <a:r>
                <a:rPr lang="en-US" sz="1400" dirty="0" smtClean="0"/>
                <a:t>Spherical non-neighbors</a:t>
              </a:r>
              <a:endParaRPr lang="en-US" sz="1400" dirty="0"/>
            </a:p>
          </p:txBody>
        </p:sp>
        <p:sp>
          <p:nvSpPr>
            <p:cNvPr id="30" name="Rectangle 29"/>
            <p:cNvSpPr/>
            <p:nvPr/>
          </p:nvSpPr>
          <p:spPr>
            <a:xfrm>
              <a:off x="2209799" y="3346246"/>
              <a:ext cx="3762375" cy="100878"/>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2274930"/>
            <a:ext cx="2552700" cy="18817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229350" y="4156728"/>
            <a:ext cx="2133600" cy="307777"/>
          </a:xfrm>
          <a:prstGeom prst="rect">
            <a:avLst/>
          </a:prstGeom>
          <a:noFill/>
        </p:spPr>
        <p:txBody>
          <a:bodyPr wrap="square" rtlCol="0">
            <a:spAutoFit/>
          </a:bodyPr>
          <a:lstStyle/>
          <a:p>
            <a:pPr algn="ctr"/>
            <a:r>
              <a:rPr lang="en-US" sz="1400" dirty="0" smtClean="0"/>
              <a:t>Color Bleeding</a:t>
            </a:r>
            <a:endParaRPr lang="en-US" sz="1400" dirty="0"/>
          </a:p>
        </p:txBody>
      </p:sp>
    </p:spTree>
    <p:extLst>
      <p:ext uri="{BB962C8B-B14F-4D97-AF65-F5344CB8AC3E}">
        <p14:creationId xmlns:p14="http://schemas.microsoft.com/office/powerpoint/2010/main" val="2610305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8444" y="97149"/>
            <a:ext cx="8895555" cy="523220"/>
          </a:xfrm>
        </p:spPr>
        <p:txBody>
          <a:bodyPr/>
          <a:lstStyle/>
          <a:p>
            <a:pPr algn="l"/>
            <a:r>
              <a:rPr lang="en-US" dirty="0" smtClean="0"/>
              <a:t>Bleeding artifacts with de-blocking filter</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730827"/>
            <a:ext cx="62674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143000" y="2971800"/>
            <a:ext cx="2971800" cy="338554"/>
          </a:xfrm>
          <a:prstGeom prst="rect">
            <a:avLst/>
          </a:prstGeom>
          <a:noFill/>
        </p:spPr>
        <p:txBody>
          <a:bodyPr wrap="square" rtlCol="0">
            <a:spAutoFit/>
          </a:bodyPr>
          <a:lstStyle/>
          <a:p>
            <a:pPr algn="ctr"/>
            <a:r>
              <a:rPr lang="en-US" sz="1600" dirty="0" smtClean="0"/>
              <a:t>Without </a:t>
            </a:r>
            <a:r>
              <a:rPr lang="en-US" sz="1400" dirty="0" smtClean="0"/>
              <a:t>deblocking</a:t>
            </a:r>
            <a:r>
              <a:rPr lang="en-US" sz="1600" dirty="0" smtClean="0"/>
              <a:t> filter</a:t>
            </a:r>
            <a:endParaRPr lang="en-US" sz="1600" dirty="0"/>
          </a:p>
        </p:txBody>
      </p:sp>
      <p:sp>
        <p:nvSpPr>
          <p:cNvPr id="6" name="TextBox 5"/>
          <p:cNvSpPr txBox="1"/>
          <p:nvPr/>
        </p:nvSpPr>
        <p:spPr>
          <a:xfrm>
            <a:off x="4438650" y="2971800"/>
            <a:ext cx="2971800" cy="338554"/>
          </a:xfrm>
          <a:prstGeom prst="rect">
            <a:avLst/>
          </a:prstGeom>
          <a:noFill/>
        </p:spPr>
        <p:txBody>
          <a:bodyPr wrap="square" rtlCol="0">
            <a:spAutoFit/>
          </a:bodyPr>
          <a:lstStyle/>
          <a:p>
            <a:pPr algn="ctr"/>
            <a:r>
              <a:rPr lang="en-US" sz="1600" dirty="0" smtClean="0"/>
              <a:t>With deblocking filter</a:t>
            </a:r>
            <a:endParaRPr lang="en-US" sz="1600"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3317524"/>
            <a:ext cx="6267449"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990600" y="6025646"/>
            <a:ext cx="7467600" cy="338554"/>
          </a:xfrm>
          <a:prstGeom prst="rect">
            <a:avLst/>
          </a:prstGeom>
          <a:noFill/>
        </p:spPr>
        <p:txBody>
          <a:bodyPr wrap="square" rtlCol="0">
            <a:spAutoFit/>
          </a:bodyPr>
          <a:lstStyle/>
          <a:p>
            <a:pPr algn="ctr"/>
            <a:r>
              <a:rPr lang="en-US" sz="1600" dirty="0" smtClean="0"/>
              <a:t>Comparison of boundary artifact in Harbor sequence in RSP format (No Blending used)</a:t>
            </a:r>
            <a:endParaRPr lang="en-US" sz="1600" dirty="0"/>
          </a:p>
        </p:txBody>
      </p:sp>
      <p:sp>
        <p:nvSpPr>
          <p:cNvPr id="4" name="Oval 4"/>
          <p:cNvSpPr>
            <a:spLocks noChangeArrowheads="1"/>
          </p:cNvSpPr>
          <p:nvPr/>
        </p:nvSpPr>
        <p:spPr bwMode="auto">
          <a:xfrm>
            <a:off x="1822450" y="3913847"/>
            <a:ext cx="1612900" cy="939800"/>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Oval 4"/>
          <p:cNvSpPr>
            <a:spLocks noChangeArrowheads="1"/>
          </p:cNvSpPr>
          <p:nvPr/>
        </p:nvSpPr>
        <p:spPr bwMode="auto">
          <a:xfrm>
            <a:off x="5270500" y="3913847"/>
            <a:ext cx="1612900" cy="939800"/>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21835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8445" y="97149"/>
            <a:ext cx="8647112" cy="523220"/>
          </a:xfrm>
        </p:spPr>
        <p:txBody>
          <a:bodyPr/>
          <a:lstStyle/>
          <a:p>
            <a:pPr algn="l"/>
            <a:r>
              <a:rPr lang="en-US" dirty="0" smtClean="0"/>
              <a:t>Effect of Deblocking and ALF</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219200"/>
            <a:ext cx="8646258"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266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8445" y="97149"/>
            <a:ext cx="8647112" cy="523220"/>
          </a:xfrm>
        </p:spPr>
        <p:txBody>
          <a:bodyPr/>
          <a:lstStyle/>
          <a:p>
            <a:pPr algn="l"/>
            <a:r>
              <a:rPr lang="en-US" dirty="0" smtClean="0"/>
              <a:t>Selectively disabling deblocking (OFF at seam boundary)</a:t>
            </a:r>
            <a:endParaRPr lang="en-US" dirty="0"/>
          </a:p>
        </p:txBody>
      </p:sp>
      <p:sp>
        <p:nvSpPr>
          <p:cNvPr id="5" name="TextBox 4">
            <a:extLst>
              <a:ext uri="{FF2B5EF4-FFF2-40B4-BE49-F238E27FC236}">
                <a16:creationId xmlns:a16="http://schemas.microsoft.com/office/drawing/2014/main" xmlns="" id="{716D6EFD-A2DB-D144-A8C3-5BF1787FE9CE}"/>
              </a:ext>
            </a:extLst>
          </p:cNvPr>
          <p:cNvSpPr txBox="1"/>
          <p:nvPr/>
        </p:nvSpPr>
        <p:spPr>
          <a:xfrm>
            <a:off x="228600" y="838200"/>
            <a:ext cx="8712968" cy="375552"/>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400" dirty="0" smtClean="0">
                <a:latin typeface="Arial" panose="020B0604020202020204" pitchFamily="34" charset="0"/>
                <a:cs typeface="Arial" panose="020B0604020202020204" pitchFamily="34" charset="0"/>
              </a:rPr>
              <a:t>If the seam boundary is in the span of deblocking filter then deblocking filtering shall be disabled</a:t>
            </a:r>
            <a:endParaRPr lang="en-US" sz="1600" dirty="0">
              <a:latin typeface="Arial" panose="020B0604020202020204" pitchFamily="34" charset="0"/>
              <a:cs typeface="Arial" panose="020B0604020202020204" pitchFamily="34" charset="0"/>
            </a:endParaRPr>
          </a:p>
        </p:txBody>
      </p:sp>
      <p:sp>
        <p:nvSpPr>
          <p:cNvPr id="32" name="직사각형 5"/>
          <p:cNvSpPr/>
          <p:nvPr/>
        </p:nvSpPr>
        <p:spPr bwMode="auto">
          <a:xfrm>
            <a:off x="2864768" y="2636912"/>
            <a:ext cx="1224136" cy="432048"/>
          </a:xfrm>
          <a:prstGeom prst="rect">
            <a:avLst/>
          </a:prstGeom>
          <a:solidFill>
            <a:srgbClr val="BBE0E3"/>
          </a:solidFill>
          <a:ln w="9525"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ko-KR" altLang="en-US" sz="1800" b="0" i="0" u="none" strike="noStrike" kern="0" cap="none" spc="0" normalizeH="0" baseline="0" noProof="0" smtClean="0">
              <a:ln>
                <a:noFill/>
              </a:ln>
              <a:solidFill>
                <a:srgbClr val="000000"/>
              </a:solidFill>
              <a:effectLst/>
              <a:uLnTx/>
              <a:uFillTx/>
              <a:latin typeface="굴림" pitchFamily="50" charset="-127"/>
              <a:ea typeface="굴림" pitchFamily="50" charset="-127"/>
            </a:endParaRPr>
          </a:p>
        </p:txBody>
      </p:sp>
      <p:sp>
        <p:nvSpPr>
          <p:cNvPr id="33" name="직사각형 3"/>
          <p:cNvSpPr/>
          <p:nvPr/>
        </p:nvSpPr>
        <p:spPr bwMode="auto">
          <a:xfrm>
            <a:off x="2864768" y="2060848"/>
            <a:ext cx="1224136" cy="792088"/>
          </a:xfrm>
          <a:prstGeom prst="rect">
            <a:avLst/>
          </a:prstGeom>
          <a:noFill/>
          <a:ln w="28575"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ko-KR" altLang="en-US" sz="1800" b="0" i="0" u="none" strike="noStrike" kern="0" cap="none" spc="0" normalizeH="0" baseline="0" noProof="0" smtClean="0">
              <a:ln>
                <a:noFill/>
              </a:ln>
              <a:solidFill>
                <a:srgbClr val="000000"/>
              </a:solidFill>
              <a:effectLst/>
              <a:uLnTx/>
              <a:uFillTx/>
              <a:latin typeface="굴림" pitchFamily="50" charset="-127"/>
              <a:ea typeface="굴림" pitchFamily="50" charset="-127"/>
            </a:endParaRPr>
          </a:p>
        </p:txBody>
      </p:sp>
      <p:sp>
        <p:nvSpPr>
          <p:cNvPr id="34" name="직사각형 4"/>
          <p:cNvSpPr/>
          <p:nvPr/>
        </p:nvSpPr>
        <p:spPr bwMode="auto">
          <a:xfrm>
            <a:off x="2864768" y="2852936"/>
            <a:ext cx="1224136" cy="792088"/>
          </a:xfrm>
          <a:prstGeom prst="rect">
            <a:avLst/>
          </a:prstGeom>
          <a:noFill/>
          <a:ln w="28575"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ko-KR" altLang="en-US" sz="1800" b="0" i="0" u="none" strike="noStrike" kern="0" cap="none" spc="0" normalizeH="0" baseline="0" noProof="0" smtClean="0">
              <a:ln>
                <a:noFill/>
              </a:ln>
              <a:solidFill>
                <a:srgbClr val="000000"/>
              </a:solidFill>
              <a:effectLst/>
              <a:uLnTx/>
              <a:uFillTx/>
              <a:latin typeface="굴림" pitchFamily="50" charset="-127"/>
              <a:ea typeface="굴림" pitchFamily="50" charset="-127"/>
            </a:endParaRPr>
          </a:p>
        </p:txBody>
      </p:sp>
      <p:sp>
        <p:nvSpPr>
          <p:cNvPr id="35" name="직사각형 7"/>
          <p:cNvSpPr/>
          <p:nvPr/>
        </p:nvSpPr>
        <p:spPr bwMode="auto">
          <a:xfrm>
            <a:off x="6249144" y="2636912"/>
            <a:ext cx="1224136" cy="432048"/>
          </a:xfrm>
          <a:prstGeom prst="rect">
            <a:avLst/>
          </a:prstGeom>
          <a:solidFill>
            <a:srgbClr val="BBE0E3"/>
          </a:solidFill>
          <a:ln w="9525"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ko-KR" altLang="en-US" sz="1800" b="0" i="0" u="none" strike="noStrike" kern="0" cap="none" spc="0" normalizeH="0" baseline="0" noProof="0" smtClean="0">
              <a:ln>
                <a:noFill/>
              </a:ln>
              <a:solidFill>
                <a:srgbClr val="000000"/>
              </a:solidFill>
              <a:effectLst/>
              <a:uLnTx/>
              <a:uFillTx/>
              <a:latin typeface="굴림" pitchFamily="50" charset="-127"/>
              <a:ea typeface="굴림" pitchFamily="50" charset="-127"/>
            </a:endParaRPr>
          </a:p>
        </p:txBody>
      </p:sp>
      <p:sp>
        <p:nvSpPr>
          <p:cNvPr id="36" name="직사각형 8"/>
          <p:cNvSpPr/>
          <p:nvPr/>
        </p:nvSpPr>
        <p:spPr bwMode="auto">
          <a:xfrm>
            <a:off x="6249144" y="2060848"/>
            <a:ext cx="1224136" cy="792088"/>
          </a:xfrm>
          <a:prstGeom prst="rect">
            <a:avLst/>
          </a:prstGeom>
          <a:noFill/>
          <a:ln w="28575"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ko-KR" altLang="en-US" sz="1800" b="0" i="0" u="none" strike="noStrike" kern="0" cap="none" spc="0" normalizeH="0" baseline="0" noProof="0" smtClean="0">
              <a:ln>
                <a:noFill/>
              </a:ln>
              <a:solidFill>
                <a:srgbClr val="000000"/>
              </a:solidFill>
              <a:effectLst/>
              <a:uLnTx/>
              <a:uFillTx/>
              <a:latin typeface="굴림" pitchFamily="50" charset="-127"/>
              <a:ea typeface="굴림" pitchFamily="50" charset="-127"/>
            </a:endParaRPr>
          </a:p>
        </p:txBody>
      </p:sp>
      <p:sp>
        <p:nvSpPr>
          <p:cNvPr id="37" name="직사각형 9"/>
          <p:cNvSpPr/>
          <p:nvPr/>
        </p:nvSpPr>
        <p:spPr bwMode="auto">
          <a:xfrm>
            <a:off x="6249144" y="2852936"/>
            <a:ext cx="1224136" cy="792088"/>
          </a:xfrm>
          <a:prstGeom prst="rect">
            <a:avLst/>
          </a:prstGeom>
          <a:noFill/>
          <a:ln w="28575"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ko-KR" altLang="en-US" sz="1800" b="0" i="0" u="none" strike="noStrike" kern="0" cap="none" spc="0" normalizeH="0" baseline="0" noProof="0" smtClean="0">
              <a:ln>
                <a:noFill/>
              </a:ln>
              <a:solidFill>
                <a:srgbClr val="000000"/>
              </a:solidFill>
              <a:effectLst/>
              <a:uLnTx/>
              <a:uFillTx/>
              <a:latin typeface="굴림" pitchFamily="50" charset="-127"/>
              <a:ea typeface="굴림" pitchFamily="50" charset="-127"/>
            </a:endParaRPr>
          </a:p>
        </p:txBody>
      </p:sp>
      <p:cxnSp>
        <p:nvCxnSpPr>
          <p:cNvPr id="38" name="직선 연결선 11"/>
          <p:cNvCxnSpPr/>
          <p:nvPr/>
        </p:nvCxnSpPr>
        <p:spPr bwMode="auto">
          <a:xfrm>
            <a:off x="2216696" y="2764914"/>
            <a:ext cx="2448272" cy="0"/>
          </a:xfrm>
          <a:prstGeom prst="line">
            <a:avLst/>
          </a:prstGeom>
          <a:solidFill>
            <a:srgbClr val="BBE0E3"/>
          </a:solidFill>
          <a:ln w="38100" cap="flat" cmpd="sng" algn="ctr">
            <a:solidFill>
              <a:srgbClr val="C00000"/>
            </a:solidFill>
            <a:prstDash val="solid"/>
            <a:round/>
            <a:headEnd type="none" w="med" len="med"/>
            <a:tailEnd type="none" w="med" len="med"/>
          </a:ln>
          <a:effectLst/>
        </p:spPr>
      </p:cxnSp>
      <p:cxnSp>
        <p:nvCxnSpPr>
          <p:cNvPr id="39" name="직선 연결선 12"/>
          <p:cNvCxnSpPr/>
          <p:nvPr/>
        </p:nvCxnSpPr>
        <p:spPr bwMode="auto">
          <a:xfrm>
            <a:off x="5601072" y="3140968"/>
            <a:ext cx="2448272" cy="0"/>
          </a:xfrm>
          <a:prstGeom prst="line">
            <a:avLst/>
          </a:prstGeom>
          <a:solidFill>
            <a:srgbClr val="BBE0E3"/>
          </a:solidFill>
          <a:ln w="38100" cap="flat" cmpd="sng" algn="ctr">
            <a:solidFill>
              <a:srgbClr val="C00000"/>
            </a:solidFill>
            <a:prstDash val="solid"/>
            <a:round/>
            <a:headEnd type="none" w="med" len="med"/>
            <a:tailEnd type="none" w="med" len="med"/>
          </a:ln>
          <a:effectLst/>
        </p:spPr>
      </p:cxnSp>
      <p:sp>
        <p:nvSpPr>
          <p:cNvPr id="40" name="오른쪽 중괄호 13"/>
          <p:cNvSpPr/>
          <p:nvPr/>
        </p:nvSpPr>
        <p:spPr bwMode="auto">
          <a:xfrm>
            <a:off x="4160912" y="2636912"/>
            <a:ext cx="144016" cy="432048"/>
          </a:xfrm>
          <a:prstGeom prst="rightBrace">
            <a:avLst/>
          </a:prstGeom>
          <a:noFill/>
          <a:ln w="9525"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ko-KR" altLang="en-US" sz="1800" b="0" i="0" u="none" strike="noStrike" kern="0" cap="none" spc="0" normalizeH="0" baseline="0" noProof="0" smtClean="0">
              <a:ln>
                <a:noFill/>
              </a:ln>
              <a:solidFill>
                <a:srgbClr val="000000"/>
              </a:solidFill>
              <a:effectLst/>
              <a:uLnTx/>
              <a:uFillTx/>
              <a:latin typeface="굴림" pitchFamily="50" charset="-127"/>
              <a:ea typeface="굴림" pitchFamily="50" charset="-127"/>
            </a:endParaRPr>
          </a:p>
        </p:txBody>
      </p:sp>
      <p:sp>
        <p:nvSpPr>
          <p:cNvPr id="41" name="TextBox 40"/>
          <p:cNvSpPr txBox="1"/>
          <p:nvPr/>
        </p:nvSpPr>
        <p:spPr>
          <a:xfrm>
            <a:off x="4232920" y="2852936"/>
            <a:ext cx="936474" cy="261610"/>
          </a:xfrm>
          <a:prstGeom prst="rect">
            <a:avLst/>
          </a:prstGeom>
          <a:noFill/>
        </p:spPr>
        <p:txBody>
          <a:bodyPr wrap="none" rtlCol="0">
            <a:spAutoFit/>
          </a:bodyPr>
          <a:lstStyle/>
          <a:p>
            <a:pPr algn="ctr" fontAlgn="base" latinLnBrk="1">
              <a:spcBef>
                <a:spcPct val="0"/>
              </a:spcBef>
              <a:spcAft>
                <a:spcPct val="0"/>
              </a:spcAft>
            </a:pPr>
            <a:r>
              <a:rPr kumimoji="1" lang="en-US" altLang="ko-KR" sz="1050" dirty="0" smtClean="0">
                <a:solidFill>
                  <a:srgbClr val="000000"/>
                </a:solidFill>
                <a:latin typeface="Times New Roman" panose="02020603050405020304" pitchFamily="18" charset="0"/>
                <a:ea typeface="굴림" charset="-127"/>
                <a:cs typeface="Times New Roman" panose="02020603050405020304" pitchFamily="18" charset="0"/>
              </a:rPr>
              <a:t>Filtering area</a:t>
            </a:r>
            <a:endParaRPr kumimoji="1" lang="ko-KR" altLang="en-US" sz="1050" dirty="0">
              <a:solidFill>
                <a:srgbClr val="000000"/>
              </a:solidFill>
              <a:latin typeface="Times New Roman" panose="02020603050405020304" pitchFamily="18" charset="0"/>
              <a:ea typeface="굴림" charset="-127"/>
              <a:cs typeface="Times New Roman" panose="02020603050405020304" pitchFamily="18" charset="0"/>
            </a:endParaRPr>
          </a:p>
        </p:txBody>
      </p:sp>
      <p:sp>
        <p:nvSpPr>
          <p:cNvPr id="42" name="TextBox 41"/>
          <p:cNvSpPr txBox="1"/>
          <p:nvPr/>
        </p:nvSpPr>
        <p:spPr>
          <a:xfrm>
            <a:off x="4110028" y="3391108"/>
            <a:ext cx="816249" cy="253916"/>
          </a:xfrm>
          <a:prstGeom prst="rect">
            <a:avLst/>
          </a:prstGeom>
          <a:noFill/>
        </p:spPr>
        <p:txBody>
          <a:bodyPr wrap="none" rtlCol="0">
            <a:spAutoFit/>
          </a:bodyPr>
          <a:lstStyle/>
          <a:p>
            <a:pPr algn="ctr" fontAlgn="base" latinLnBrk="1">
              <a:spcBef>
                <a:spcPct val="0"/>
              </a:spcBef>
              <a:spcAft>
                <a:spcPct val="0"/>
              </a:spcAft>
            </a:pPr>
            <a:r>
              <a:rPr kumimoji="1" lang="en-US" altLang="ko-KR" sz="1050" dirty="0" smtClean="0">
                <a:solidFill>
                  <a:srgbClr val="000000"/>
                </a:solidFill>
                <a:latin typeface="Times New Roman" panose="02020603050405020304" pitchFamily="18" charset="0"/>
                <a:ea typeface="굴림" charset="-127"/>
                <a:cs typeface="Times New Roman" panose="02020603050405020304" pitchFamily="18" charset="0"/>
              </a:rPr>
              <a:t>Current CU</a:t>
            </a:r>
            <a:endParaRPr kumimoji="1" lang="ko-KR" altLang="en-US" sz="1050" dirty="0">
              <a:solidFill>
                <a:srgbClr val="000000"/>
              </a:solidFill>
              <a:latin typeface="Times New Roman" panose="02020603050405020304" pitchFamily="18" charset="0"/>
              <a:ea typeface="굴림" charset="-127"/>
              <a:cs typeface="Times New Roman" panose="02020603050405020304" pitchFamily="18" charset="0"/>
            </a:endParaRPr>
          </a:p>
        </p:txBody>
      </p:sp>
      <p:sp>
        <p:nvSpPr>
          <p:cNvPr id="43" name="TextBox 42"/>
          <p:cNvSpPr txBox="1"/>
          <p:nvPr/>
        </p:nvSpPr>
        <p:spPr>
          <a:xfrm>
            <a:off x="2435532" y="4221088"/>
            <a:ext cx="2082621" cy="253916"/>
          </a:xfrm>
          <a:prstGeom prst="rect">
            <a:avLst/>
          </a:prstGeom>
          <a:noFill/>
        </p:spPr>
        <p:txBody>
          <a:bodyPr wrap="none" rtlCol="0">
            <a:spAutoFit/>
          </a:bodyPr>
          <a:lstStyle/>
          <a:p>
            <a:pPr algn="ctr" fontAlgn="base" latinLnBrk="1">
              <a:spcBef>
                <a:spcPct val="0"/>
              </a:spcBef>
              <a:spcAft>
                <a:spcPct val="0"/>
              </a:spcAft>
            </a:pPr>
            <a:r>
              <a:rPr kumimoji="1" lang="en-US" altLang="ko-KR" sz="1050" dirty="0" smtClean="0">
                <a:solidFill>
                  <a:srgbClr val="000000"/>
                </a:solidFill>
                <a:latin typeface="Times New Roman" panose="02020603050405020304" pitchFamily="18" charset="0"/>
                <a:ea typeface="굴림" charset="-127"/>
                <a:cs typeface="Times New Roman" panose="02020603050405020304" pitchFamily="18" charset="0"/>
              </a:rPr>
              <a:t>Boundary is on inside filtering area</a:t>
            </a:r>
            <a:endParaRPr kumimoji="1" lang="ko-KR" altLang="en-US" sz="1050" dirty="0">
              <a:solidFill>
                <a:srgbClr val="000000"/>
              </a:solidFill>
              <a:latin typeface="Times New Roman" panose="02020603050405020304" pitchFamily="18" charset="0"/>
              <a:ea typeface="굴림" charset="-127"/>
              <a:cs typeface="Times New Roman" panose="02020603050405020304" pitchFamily="18" charset="0"/>
            </a:endParaRPr>
          </a:p>
        </p:txBody>
      </p:sp>
      <p:sp>
        <p:nvSpPr>
          <p:cNvPr id="44" name="TextBox 43"/>
          <p:cNvSpPr txBox="1"/>
          <p:nvPr/>
        </p:nvSpPr>
        <p:spPr>
          <a:xfrm>
            <a:off x="5786238" y="4221088"/>
            <a:ext cx="2149949" cy="253916"/>
          </a:xfrm>
          <a:prstGeom prst="rect">
            <a:avLst/>
          </a:prstGeom>
          <a:noFill/>
        </p:spPr>
        <p:txBody>
          <a:bodyPr wrap="none" rtlCol="0">
            <a:spAutoFit/>
          </a:bodyPr>
          <a:lstStyle/>
          <a:p>
            <a:pPr algn="ctr" fontAlgn="base" latinLnBrk="1">
              <a:spcBef>
                <a:spcPct val="0"/>
              </a:spcBef>
              <a:spcAft>
                <a:spcPct val="0"/>
              </a:spcAft>
            </a:pPr>
            <a:r>
              <a:rPr kumimoji="1" lang="en-US" altLang="ko-KR" sz="1050" dirty="0">
                <a:solidFill>
                  <a:srgbClr val="000000"/>
                </a:solidFill>
                <a:latin typeface="Times New Roman" panose="02020603050405020304" pitchFamily="18" charset="0"/>
                <a:ea typeface="굴림" charset="-127"/>
                <a:cs typeface="Times New Roman" panose="02020603050405020304" pitchFamily="18" charset="0"/>
              </a:rPr>
              <a:t>Boundary is </a:t>
            </a:r>
            <a:r>
              <a:rPr kumimoji="1" lang="en-US" altLang="ko-KR" sz="1050" dirty="0" smtClean="0">
                <a:solidFill>
                  <a:srgbClr val="000000"/>
                </a:solidFill>
                <a:latin typeface="Times New Roman" panose="02020603050405020304" pitchFamily="18" charset="0"/>
                <a:ea typeface="굴림" charset="-127"/>
                <a:cs typeface="Times New Roman" panose="02020603050405020304" pitchFamily="18" charset="0"/>
              </a:rPr>
              <a:t>on outside </a:t>
            </a:r>
            <a:r>
              <a:rPr kumimoji="1" lang="en-US" altLang="ko-KR" sz="1050" dirty="0">
                <a:solidFill>
                  <a:srgbClr val="000000"/>
                </a:solidFill>
                <a:latin typeface="Times New Roman" panose="02020603050405020304" pitchFamily="18" charset="0"/>
                <a:ea typeface="굴림" charset="-127"/>
                <a:cs typeface="Times New Roman" panose="02020603050405020304" pitchFamily="18" charset="0"/>
              </a:rPr>
              <a:t>filtering area</a:t>
            </a:r>
            <a:endParaRPr kumimoji="1" lang="ko-KR" altLang="en-US" sz="1050" dirty="0">
              <a:solidFill>
                <a:srgbClr val="000000"/>
              </a:solidFill>
              <a:latin typeface="Times New Roman" panose="02020603050405020304" pitchFamily="18" charset="0"/>
              <a:ea typeface="굴림" charset="-127"/>
              <a:cs typeface="Times New Roman" panose="02020603050405020304" pitchFamily="18" charset="0"/>
            </a:endParaRPr>
          </a:p>
        </p:txBody>
      </p:sp>
      <p:sp>
        <p:nvSpPr>
          <p:cNvPr id="45" name="TextBox 44"/>
          <p:cNvSpPr txBox="1"/>
          <p:nvPr/>
        </p:nvSpPr>
        <p:spPr>
          <a:xfrm>
            <a:off x="3144052" y="5013176"/>
            <a:ext cx="665567" cy="253916"/>
          </a:xfrm>
          <a:prstGeom prst="rect">
            <a:avLst/>
          </a:prstGeom>
          <a:gradFill rotWithShape="1">
            <a:gsLst>
              <a:gs pos="0">
                <a:srgbClr val="333399">
                  <a:shade val="51000"/>
                  <a:satMod val="130000"/>
                </a:srgbClr>
              </a:gs>
              <a:gs pos="80000">
                <a:srgbClr val="333399">
                  <a:shade val="93000"/>
                  <a:satMod val="130000"/>
                </a:srgbClr>
              </a:gs>
              <a:gs pos="100000">
                <a:srgbClr val="333399">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rtlCol="0">
            <a:spAutoFit/>
          </a:body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1050" b="0" i="0" u="none" strike="noStrike" kern="0" cap="none" spc="0" normalizeH="0" baseline="0" noProof="0" dirty="0" smtClean="0">
                <a:ln>
                  <a:noFill/>
                </a:ln>
                <a:solidFill>
                  <a:srgbClr val="FFFFFF"/>
                </a:solidFill>
                <a:effectLst/>
                <a:uLnTx/>
                <a:uFillTx/>
                <a:latin typeface="Times New Roman" panose="02020603050405020304" pitchFamily="18" charset="0"/>
                <a:ea typeface="굴림"/>
                <a:cs typeface="Times New Roman" panose="02020603050405020304" pitchFamily="18" charset="0"/>
              </a:rPr>
              <a:t>Filter off</a:t>
            </a:r>
            <a:endParaRPr kumimoji="1" lang="ko-KR" altLang="en-US" sz="1050" b="0" i="0" u="none" strike="noStrike" kern="0" cap="none" spc="0" normalizeH="0" baseline="0" noProof="0" dirty="0" smtClean="0">
              <a:ln>
                <a:noFill/>
              </a:ln>
              <a:solidFill>
                <a:srgbClr val="FFFFFF"/>
              </a:solidFill>
              <a:effectLst/>
              <a:uLnTx/>
              <a:uFillTx/>
              <a:latin typeface="Times New Roman" panose="02020603050405020304" pitchFamily="18" charset="0"/>
              <a:ea typeface="굴림"/>
              <a:cs typeface="Times New Roman" panose="02020603050405020304" pitchFamily="18" charset="0"/>
            </a:endParaRPr>
          </a:p>
        </p:txBody>
      </p:sp>
      <p:sp>
        <p:nvSpPr>
          <p:cNvPr id="46" name="TextBox 45"/>
          <p:cNvSpPr txBox="1"/>
          <p:nvPr/>
        </p:nvSpPr>
        <p:spPr>
          <a:xfrm>
            <a:off x="6539649" y="5013176"/>
            <a:ext cx="643126" cy="253916"/>
          </a:xfrm>
          <a:prstGeom prst="rect">
            <a:avLst/>
          </a:prstGeom>
          <a:gradFill rotWithShape="1">
            <a:gsLst>
              <a:gs pos="0">
                <a:srgbClr val="333399">
                  <a:shade val="51000"/>
                  <a:satMod val="130000"/>
                </a:srgbClr>
              </a:gs>
              <a:gs pos="80000">
                <a:srgbClr val="333399">
                  <a:shade val="93000"/>
                  <a:satMod val="130000"/>
                </a:srgbClr>
              </a:gs>
              <a:gs pos="100000">
                <a:srgbClr val="333399">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rtlCol="0">
            <a:spAutoFit/>
          </a:body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1050" b="0" i="0" u="none" strike="noStrike" kern="0" cap="none" spc="0" normalizeH="0" baseline="0" noProof="0" dirty="0" smtClean="0">
                <a:ln>
                  <a:noFill/>
                </a:ln>
                <a:solidFill>
                  <a:srgbClr val="FFFFFF"/>
                </a:solidFill>
                <a:effectLst/>
                <a:uLnTx/>
                <a:uFillTx/>
                <a:latin typeface="Times New Roman" panose="02020603050405020304" pitchFamily="18" charset="0"/>
                <a:ea typeface="굴림"/>
                <a:cs typeface="Times New Roman" panose="02020603050405020304" pitchFamily="18" charset="0"/>
              </a:rPr>
              <a:t>Filter on</a:t>
            </a:r>
            <a:endParaRPr kumimoji="1" lang="ko-KR" altLang="en-US" sz="1050" b="0" i="0" u="none" strike="noStrike" kern="0" cap="none" spc="0" normalizeH="0" baseline="0" noProof="0" dirty="0" smtClean="0">
              <a:ln>
                <a:noFill/>
              </a:ln>
              <a:solidFill>
                <a:srgbClr val="FFFFFF"/>
              </a:solidFill>
              <a:effectLst/>
              <a:uLnTx/>
              <a:uFillTx/>
              <a:latin typeface="Times New Roman" panose="02020603050405020304" pitchFamily="18" charset="0"/>
              <a:ea typeface="굴림"/>
              <a:cs typeface="Times New Roman" panose="02020603050405020304" pitchFamily="18" charset="0"/>
            </a:endParaRPr>
          </a:p>
        </p:txBody>
      </p:sp>
      <p:sp>
        <p:nvSpPr>
          <p:cNvPr id="47" name="TextBox 46"/>
          <p:cNvSpPr txBox="1"/>
          <p:nvPr/>
        </p:nvSpPr>
        <p:spPr>
          <a:xfrm>
            <a:off x="1211377" y="2638063"/>
            <a:ext cx="1024639" cy="253916"/>
          </a:xfrm>
          <a:prstGeom prst="rect">
            <a:avLst/>
          </a:prstGeom>
          <a:noFill/>
        </p:spPr>
        <p:txBody>
          <a:bodyPr wrap="none" rtlCol="0">
            <a:spAutoFit/>
          </a:bodyPr>
          <a:lstStyle/>
          <a:p>
            <a:pPr algn="ctr" fontAlgn="base" latinLnBrk="1">
              <a:spcBef>
                <a:spcPct val="0"/>
              </a:spcBef>
              <a:spcAft>
                <a:spcPct val="0"/>
              </a:spcAft>
            </a:pPr>
            <a:r>
              <a:rPr kumimoji="1" lang="en-US" altLang="ko-KR" sz="1050" dirty="0" smtClean="0">
                <a:solidFill>
                  <a:srgbClr val="FF0000"/>
                </a:solidFill>
                <a:latin typeface="Times New Roman" panose="02020603050405020304" pitchFamily="18" charset="0"/>
                <a:ea typeface="굴림" charset="-127"/>
                <a:cs typeface="Times New Roman" panose="02020603050405020304" pitchFamily="18" charset="0"/>
              </a:rPr>
              <a:t>Seem boundary</a:t>
            </a:r>
            <a:endParaRPr kumimoji="1" lang="ko-KR" altLang="en-US" sz="1050" dirty="0">
              <a:solidFill>
                <a:srgbClr val="FF0000"/>
              </a:solidFill>
              <a:latin typeface="Times New Roman" panose="02020603050405020304" pitchFamily="18" charset="0"/>
              <a:ea typeface="굴림" charset="-127"/>
              <a:cs typeface="Times New Roman" panose="02020603050405020304" pitchFamily="18" charset="0"/>
            </a:endParaRPr>
          </a:p>
        </p:txBody>
      </p:sp>
    </p:spTree>
    <p:extLst>
      <p:ext uri="{BB962C8B-B14F-4D97-AF65-F5344CB8AC3E}">
        <p14:creationId xmlns:p14="http://schemas.microsoft.com/office/powerpoint/2010/main" val="2773393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8445" y="97149"/>
            <a:ext cx="8647112" cy="523220"/>
          </a:xfrm>
        </p:spPr>
        <p:txBody>
          <a:bodyPr/>
          <a:lstStyle/>
          <a:p>
            <a:pPr algn="l"/>
            <a:r>
              <a:rPr lang="en-US" dirty="0" err="1" smtClean="0"/>
              <a:t>Contd</a:t>
            </a:r>
            <a:r>
              <a:rPr lang="en-US" dirty="0" smtClean="0"/>
              <a:t>…</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371600"/>
            <a:ext cx="3762375"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385455"/>
            <a:ext cx="3933825"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04800" y="4038600"/>
            <a:ext cx="3581400" cy="369332"/>
          </a:xfrm>
          <a:prstGeom prst="rect">
            <a:avLst/>
          </a:prstGeom>
          <a:noFill/>
        </p:spPr>
        <p:txBody>
          <a:bodyPr wrap="square" rtlCol="0">
            <a:spAutoFit/>
          </a:bodyPr>
          <a:lstStyle/>
          <a:p>
            <a:pPr algn="ctr"/>
            <a:r>
              <a:rPr lang="en-US" dirty="0" smtClean="0"/>
              <a:t>RSP seam boundary</a:t>
            </a:r>
            <a:endParaRPr lang="en-US" dirty="0"/>
          </a:p>
        </p:txBody>
      </p:sp>
      <p:sp>
        <p:nvSpPr>
          <p:cNvPr id="24" name="TextBox 23"/>
          <p:cNvSpPr txBox="1"/>
          <p:nvPr/>
        </p:nvSpPr>
        <p:spPr>
          <a:xfrm>
            <a:off x="4824412" y="4032766"/>
            <a:ext cx="3581400" cy="369332"/>
          </a:xfrm>
          <a:prstGeom prst="rect">
            <a:avLst/>
          </a:prstGeom>
          <a:noFill/>
        </p:spPr>
        <p:txBody>
          <a:bodyPr wrap="square" rtlCol="0">
            <a:spAutoFit/>
          </a:bodyPr>
          <a:lstStyle/>
          <a:p>
            <a:pPr algn="ctr"/>
            <a:r>
              <a:rPr lang="en-US" dirty="0" smtClean="0"/>
              <a:t>3x2 </a:t>
            </a:r>
            <a:r>
              <a:rPr lang="en-US" dirty="0" smtClean="0"/>
              <a:t>CMP seam boundary</a:t>
            </a:r>
            <a:endParaRPr lang="en-US" dirty="0"/>
          </a:p>
        </p:txBody>
      </p:sp>
    </p:spTree>
    <p:extLst>
      <p:ext uri="{BB962C8B-B14F-4D97-AF65-F5344CB8AC3E}">
        <p14:creationId xmlns:p14="http://schemas.microsoft.com/office/powerpoint/2010/main" val="1881293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8445" y="97149"/>
            <a:ext cx="8647112" cy="523220"/>
          </a:xfrm>
        </p:spPr>
        <p:txBody>
          <a:bodyPr/>
          <a:lstStyle/>
          <a:p>
            <a:pPr algn="l"/>
            <a:r>
              <a:rPr lang="en-US" dirty="0" smtClean="0"/>
              <a:t>Objective Quality </a:t>
            </a:r>
            <a:r>
              <a:rPr lang="en-US" dirty="0" smtClean="0"/>
              <a:t>with Deblocking Filter ON/OFF</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203666075"/>
              </p:ext>
            </p:extLst>
          </p:nvPr>
        </p:nvGraphicFramePr>
        <p:xfrm>
          <a:off x="609600" y="1066804"/>
          <a:ext cx="7239000" cy="4648198"/>
        </p:xfrm>
        <a:graphic>
          <a:graphicData uri="http://schemas.openxmlformats.org/drawingml/2006/table">
            <a:tbl>
              <a:tblPr firstRow="1" firstCol="1" bandRow="1">
                <a:tableStyleId>{5C22544A-7EE6-4342-B048-85BDC9FD1C3A}</a:tableStyleId>
              </a:tblPr>
              <a:tblGrid>
                <a:gridCol w="1477798"/>
                <a:gridCol w="948983"/>
                <a:gridCol w="948983"/>
                <a:gridCol w="948983"/>
                <a:gridCol w="948983"/>
                <a:gridCol w="948983"/>
                <a:gridCol w="1016287"/>
              </a:tblGrid>
              <a:tr h="285166">
                <a:tc>
                  <a:txBody>
                    <a:bodyPr/>
                    <a:lstStyle/>
                    <a:p>
                      <a:endParaRPr lang="en-US" sz="1000" dirty="0">
                        <a:effectLst/>
                        <a:latin typeface="Times New Roman"/>
                      </a:endParaRPr>
                    </a:p>
                  </a:txBody>
                  <a:tcPr marL="68580" marR="68580" marT="0" marB="0" anchor="ct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Deblocking ON</a:t>
                      </a:r>
                      <a:endParaRPr lang="en-US" sz="1600" dirty="0">
                        <a:effectLst/>
                        <a:latin typeface="Times New Roman"/>
                        <a:ea typeface="Batang"/>
                      </a:endParaRPr>
                    </a:p>
                  </a:txBody>
                  <a:tcPr marL="68580" marR="68580" marT="0" marB="0" anchor="ct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Deblocking Off</a:t>
                      </a:r>
                      <a:endParaRPr lang="en-US" sz="1600">
                        <a:effectLst/>
                        <a:latin typeface="Times New Roman"/>
                        <a:ea typeface="Batang"/>
                      </a:endParaRPr>
                    </a:p>
                  </a:txBody>
                  <a:tcPr marL="68580" marR="68580" marT="0" marB="0" anchor="ctr"/>
                </a:tc>
                <a:tc hMerge="1">
                  <a:txBody>
                    <a:bodyPr/>
                    <a:lstStyle/>
                    <a:p>
                      <a:endParaRPr lang="en-US"/>
                    </a:p>
                  </a:txBody>
                  <a:tcPr/>
                </a:tc>
                <a:tc hMerge="1">
                  <a:txBody>
                    <a:bodyPr/>
                    <a:lstStyle/>
                    <a:p>
                      <a:endParaRPr lang="en-US"/>
                    </a:p>
                  </a:txBody>
                  <a:tcPr/>
                </a:tc>
              </a:tr>
              <a:tr h="285166">
                <a:tc>
                  <a:txBody>
                    <a:bodyPr/>
                    <a:lstStyle/>
                    <a:p>
                      <a:endParaRPr lang="en-US" sz="1000">
                        <a:effectLst/>
                        <a:latin typeface="Times New Roman"/>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Y</a:t>
                      </a:r>
                      <a:endParaRPr lang="en-US" sz="1600" dirty="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U</a:t>
                      </a:r>
                      <a:endParaRPr lang="en-US" sz="1600" dirty="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V</a:t>
                      </a:r>
                      <a:endParaRPr lang="en-US" sz="16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Y</a:t>
                      </a:r>
                      <a:endParaRPr lang="en-US" sz="16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U</a:t>
                      </a:r>
                      <a:endParaRPr lang="en-US" sz="16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V</a:t>
                      </a:r>
                      <a:endParaRPr lang="en-US" sz="1600">
                        <a:effectLst/>
                        <a:latin typeface="Times New Roman"/>
                        <a:ea typeface="Batang"/>
                      </a:endParaRPr>
                    </a:p>
                  </a:txBody>
                  <a:tcPr marL="68580" marR="68580" marT="0" marB="0" anchor="ctr"/>
                </a:tc>
              </a:tr>
              <a:tr h="3136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effectLst/>
                        </a:rPr>
                        <a:t>SkateboardInLot</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-19.03%</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-20.17%</a:t>
                      </a:r>
                      <a:endParaRPr lang="en-US" sz="1600" dirty="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-19.94%</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-19.11%</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-20.31%</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-20.21%</a:t>
                      </a:r>
                      <a:endParaRPr lang="en-US" sz="1600">
                        <a:effectLst/>
                        <a:latin typeface="Times New Roman"/>
                        <a:ea typeface="Batang"/>
                      </a:endParaRPr>
                    </a:p>
                  </a:txBody>
                  <a:tcPr marL="68580" marR="68580" marT="0" marB="0" anchor="b"/>
                </a:tc>
              </a:tr>
              <a:tr h="3136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effectLst/>
                        </a:rPr>
                        <a:t>ChairLift</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-25.81%</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-19.39%</a:t>
                      </a:r>
                      <a:endParaRPr lang="en-US" sz="1600" dirty="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-20.18%</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-25.84%</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-19.39%</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-20.19%</a:t>
                      </a:r>
                      <a:endParaRPr lang="en-US" sz="1600">
                        <a:effectLst/>
                        <a:latin typeface="Times New Roman"/>
                        <a:ea typeface="Batang"/>
                      </a:endParaRPr>
                    </a:p>
                  </a:txBody>
                  <a:tcPr marL="68580" marR="68580" marT="0" marB="0" anchor="b"/>
                </a:tc>
              </a:tr>
              <a:tr h="3136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effectLst/>
                        </a:rPr>
                        <a:t>KiteFlite</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-9.57%</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-2.43%</a:t>
                      </a:r>
                      <a:endParaRPr lang="en-US" sz="1600" dirty="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-4.48%</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-9.58%</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-2.45%</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-4.53%</a:t>
                      </a:r>
                      <a:endParaRPr lang="en-US" sz="1600">
                        <a:effectLst/>
                        <a:latin typeface="Times New Roman"/>
                        <a:ea typeface="Batang"/>
                      </a:endParaRPr>
                    </a:p>
                  </a:txBody>
                  <a:tcPr marL="68580" marR="68580" marT="0" marB="0" anchor="b"/>
                </a:tc>
              </a:tr>
              <a:tr h="3136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effectLst/>
                        </a:rPr>
                        <a:t>Harbor</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-12.43%</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-7.36%</a:t>
                      </a:r>
                      <a:endParaRPr lang="en-US" sz="1600" dirty="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-8.34%</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-12.48%</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-7.47%</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-8.43%</a:t>
                      </a:r>
                      <a:endParaRPr lang="en-US" sz="1600">
                        <a:effectLst/>
                        <a:latin typeface="Times New Roman"/>
                        <a:ea typeface="Batang"/>
                      </a:endParaRPr>
                    </a:p>
                  </a:txBody>
                  <a:tcPr marL="68580" marR="68580" marT="0" marB="0" anchor="b"/>
                </a:tc>
              </a:tr>
              <a:tr h="3136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effectLst/>
                        </a:rPr>
                        <a:t>Trolley</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-9.46%</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0.12%</a:t>
                      </a:r>
                      <a:endParaRPr lang="en-US" sz="1600" dirty="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-4.91%</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-9.47%</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0.02%</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-4.96%</a:t>
                      </a:r>
                      <a:endParaRPr lang="en-US" sz="1600">
                        <a:effectLst/>
                        <a:latin typeface="Times New Roman"/>
                        <a:ea typeface="Batang"/>
                      </a:endParaRPr>
                    </a:p>
                  </a:txBody>
                  <a:tcPr marL="68580" marR="68580" marT="0" marB="0" anchor="b"/>
                </a:tc>
              </a:tr>
              <a:tr h="3136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effectLst/>
                        </a:rPr>
                        <a:t>GasLamp</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-7.71%</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-3.80%</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-2.75%</a:t>
                      </a:r>
                      <a:endParaRPr lang="en-US" sz="1600" dirty="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-7.73%</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-3.83%</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-2.81%</a:t>
                      </a:r>
                      <a:endParaRPr lang="en-US" sz="1600">
                        <a:effectLst/>
                        <a:latin typeface="Times New Roman"/>
                        <a:ea typeface="Batang"/>
                      </a:endParaRPr>
                    </a:p>
                  </a:txBody>
                  <a:tcPr marL="68580" marR="68580" marT="0" marB="0" anchor="b"/>
                </a:tc>
              </a:tr>
              <a:tr h="3136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effectLst/>
                        </a:rPr>
                        <a:t>Balboa</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-9.87%</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-6.98%</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-8.41%</a:t>
                      </a:r>
                      <a:endParaRPr lang="en-US" sz="1600" dirty="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-9.91%</a:t>
                      </a:r>
                      <a:endParaRPr lang="en-US" sz="1600" dirty="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-7.26%</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-8.44%</a:t>
                      </a:r>
                      <a:endParaRPr lang="en-US" sz="1600">
                        <a:effectLst/>
                        <a:latin typeface="Times New Roman"/>
                        <a:ea typeface="Batang"/>
                      </a:endParaRPr>
                    </a:p>
                  </a:txBody>
                  <a:tcPr marL="68580" marR="68580" marT="0" marB="0" anchor="b"/>
                </a:tc>
              </a:tr>
              <a:tr h="3136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effectLst/>
                        </a:rPr>
                        <a:t>Broadway</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-8.64%</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-7.45%</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-6.96%</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-8.67%</a:t>
                      </a:r>
                      <a:endParaRPr lang="en-US" sz="1600" dirty="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-7.36%</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-6.96%</a:t>
                      </a:r>
                      <a:endParaRPr lang="en-US" sz="1600">
                        <a:effectLst/>
                        <a:latin typeface="Times New Roman"/>
                        <a:ea typeface="Batang"/>
                      </a:endParaRPr>
                    </a:p>
                  </a:txBody>
                  <a:tcPr marL="68580" marR="68580" marT="0" marB="0" anchor="b"/>
                </a:tc>
              </a:tr>
              <a:tr h="3136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effectLst/>
                        </a:rPr>
                        <a:t>Landing2</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-2.60%</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-2.62%</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-4.77%</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-2.59%</a:t>
                      </a:r>
                      <a:endParaRPr lang="en-US" sz="1600" dirty="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-2.74%</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-4.95%</a:t>
                      </a:r>
                      <a:endParaRPr lang="en-US" sz="1600">
                        <a:effectLst/>
                        <a:latin typeface="Times New Roman"/>
                        <a:ea typeface="Batang"/>
                      </a:endParaRPr>
                    </a:p>
                  </a:txBody>
                  <a:tcPr marL="68580" marR="68580" marT="0" marB="0" anchor="b"/>
                </a:tc>
              </a:tr>
              <a:tr h="3136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effectLst/>
                        </a:rPr>
                        <a:t>BranCastle2</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-11.49%</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-9.33%</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-9.19%</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-11.50%</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-9.36%</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-9.27%</a:t>
                      </a:r>
                      <a:endParaRPr lang="en-US" sz="1600">
                        <a:effectLst/>
                        <a:latin typeface="Times New Roman"/>
                        <a:ea typeface="Batang"/>
                      </a:endParaRPr>
                    </a:p>
                  </a:txBody>
                  <a:tcPr marL="68580" marR="68580" marT="0" marB="0" anchor="b"/>
                </a:tc>
              </a:tr>
              <a:tr h="3136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effectLst/>
                        </a:rPr>
                        <a:t>Class S1</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-14.00%</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-8.84%</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-10.10%</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-14.04%</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-8.91%</a:t>
                      </a:r>
                      <a:endParaRPr lang="en-US" sz="1600" dirty="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-10.19%</a:t>
                      </a:r>
                      <a:endParaRPr lang="en-US" sz="1600">
                        <a:effectLst/>
                        <a:latin typeface="Times New Roman"/>
                        <a:ea typeface="Batang"/>
                      </a:endParaRPr>
                    </a:p>
                  </a:txBody>
                  <a:tcPr marL="68580" marR="68580" marT="0" marB="0" anchor="b"/>
                </a:tc>
              </a:tr>
              <a:tr h="3136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effectLst/>
                        </a:rPr>
                        <a:t>Class S2</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-8.15%</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-6.60%</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-7.33%</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-8.17%</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-6.68%</a:t>
                      </a:r>
                      <a:endParaRPr lang="en-US" sz="1600" dirty="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-7.41%</a:t>
                      </a:r>
                      <a:endParaRPr lang="en-US" sz="1600" dirty="0">
                        <a:effectLst/>
                        <a:latin typeface="Times New Roman"/>
                        <a:ea typeface="Batang"/>
                      </a:endParaRPr>
                    </a:p>
                  </a:txBody>
                  <a:tcPr marL="68580" marR="68580" marT="0" marB="0" anchor="b"/>
                </a:tc>
              </a:tr>
              <a:tr h="31368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effectLst/>
                        </a:rPr>
                        <a:t>Overall</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-11.66%</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-7.94%</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-8.99%</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-11.69%</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-8.02%</a:t>
                      </a:r>
                      <a:endParaRPr lang="en-US" sz="1600">
                        <a:effectLst/>
                        <a:latin typeface="Times New Roman"/>
                        <a:ea typeface="Batang"/>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-9.08%</a:t>
                      </a:r>
                      <a:endParaRPr lang="en-US" sz="1600" dirty="0">
                        <a:effectLst/>
                        <a:latin typeface="Times New Roman"/>
                        <a:ea typeface="Batang"/>
                      </a:endParaRPr>
                    </a:p>
                  </a:txBody>
                  <a:tcPr marL="68580" marR="68580" marT="0" marB="0" anchor="b"/>
                </a:tc>
              </a:tr>
            </a:tbl>
          </a:graphicData>
        </a:graphic>
      </p:graphicFrame>
      <p:sp>
        <p:nvSpPr>
          <p:cNvPr id="5" name="TextBox 4"/>
          <p:cNvSpPr txBox="1"/>
          <p:nvPr/>
        </p:nvSpPr>
        <p:spPr>
          <a:xfrm>
            <a:off x="762000" y="5867400"/>
            <a:ext cx="7086600" cy="381000"/>
          </a:xfrm>
          <a:prstGeom prst="rect">
            <a:avLst/>
          </a:prstGeom>
          <a:noFill/>
        </p:spPr>
        <p:txBody>
          <a:bodyPr wrap="square" rtlCol="0">
            <a:spAutoFit/>
          </a:bodyPr>
          <a:lstStyle/>
          <a:p>
            <a:r>
              <a:rPr lang="en-US" dirty="0" smtClean="0"/>
              <a:t>Objective quality improvement for RSP format with VTM software (CTC)</a:t>
            </a:r>
            <a:endParaRPr lang="en-US" dirty="0"/>
          </a:p>
        </p:txBody>
      </p:sp>
    </p:spTree>
    <p:extLst>
      <p:ext uri="{BB962C8B-B14F-4D97-AF65-F5344CB8AC3E}">
        <p14:creationId xmlns:p14="http://schemas.microsoft.com/office/powerpoint/2010/main" val="2475836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8445" y="97149"/>
            <a:ext cx="8647112" cy="523220"/>
          </a:xfrm>
        </p:spPr>
        <p:txBody>
          <a:bodyPr/>
          <a:lstStyle/>
          <a:p>
            <a:pPr algn="l"/>
            <a:r>
              <a:rPr lang="en-US" dirty="0" smtClean="0"/>
              <a:t>Conclusion</a:t>
            </a:r>
            <a:endParaRPr lang="en-US" dirty="0"/>
          </a:p>
        </p:txBody>
      </p:sp>
      <p:sp>
        <p:nvSpPr>
          <p:cNvPr id="7" name="TextBox 6">
            <a:extLst>
              <a:ext uri="{FF2B5EF4-FFF2-40B4-BE49-F238E27FC236}">
                <a16:creationId xmlns:a16="http://schemas.microsoft.com/office/drawing/2014/main" xmlns="" id="{716D6EFD-A2DB-D144-A8C3-5BF1787FE9CE}"/>
              </a:ext>
            </a:extLst>
          </p:cNvPr>
          <p:cNvSpPr txBox="1"/>
          <p:nvPr/>
        </p:nvSpPr>
        <p:spPr>
          <a:xfrm>
            <a:off x="228600" y="838200"/>
            <a:ext cx="8712968" cy="4031873"/>
          </a:xfrm>
          <a:prstGeom prst="rect">
            <a:avLst/>
          </a:prstGeom>
          <a:noFill/>
        </p:spPr>
        <p:txBody>
          <a:bodyPr wrap="square" rtlCol="0">
            <a:spAutoFit/>
          </a:bodyPr>
          <a:lstStyle/>
          <a:p>
            <a:pPr marL="285750" indent="-285750">
              <a:lnSpc>
                <a:spcPct val="200000"/>
              </a:lnSpc>
              <a:buFont typeface="Arial" panose="020B0604020202020204" pitchFamily="34" charset="0"/>
              <a:buChar char="•"/>
            </a:pPr>
            <a:r>
              <a:rPr lang="en-US" sz="1400" dirty="0" smtClean="0">
                <a:latin typeface="Arial" panose="020B0604020202020204" pitchFamily="34" charset="0"/>
                <a:cs typeface="Arial" panose="020B0604020202020204" pitchFamily="34" charset="0"/>
              </a:rPr>
              <a:t>Turning </a:t>
            </a:r>
            <a:r>
              <a:rPr lang="en-US" sz="1400" dirty="0" smtClean="0">
                <a:latin typeface="Arial" panose="020B0604020202020204" pitchFamily="34" charset="0"/>
                <a:cs typeface="Arial" panose="020B0604020202020204" pitchFamily="34" charset="0"/>
              </a:rPr>
              <a:t>off </a:t>
            </a:r>
            <a:r>
              <a:rPr lang="en-US" sz="1400" dirty="0" smtClean="0">
                <a:latin typeface="Arial" panose="020B0604020202020204" pitchFamily="34" charset="0"/>
                <a:cs typeface="Arial" panose="020B0604020202020204" pitchFamily="34" charset="0"/>
              </a:rPr>
              <a:t>in-loop filtering at the seam location of 360 projection formats (RSP,CMP,ISP,..) shows considerable improvement in subjective quality</a:t>
            </a:r>
          </a:p>
          <a:p>
            <a:pPr marL="285750" indent="-285750">
              <a:lnSpc>
                <a:spcPct val="200000"/>
              </a:lnSpc>
              <a:buFont typeface="Arial" panose="020B0604020202020204" pitchFamily="34" charset="0"/>
              <a:buChar char="•"/>
            </a:pPr>
            <a:r>
              <a:rPr lang="en-US" sz="1400" dirty="0" smtClean="0">
                <a:latin typeface="Arial" panose="020B0604020202020204" pitchFamily="34" charset="0"/>
                <a:cs typeface="Arial" panose="020B0604020202020204" pitchFamily="34" charset="0"/>
              </a:rPr>
              <a:t>Simply turning off in-loop filtering may not add complexity and require extra memory</a:t>
            </a:r>
          </a:p>
          <a:p>
            <a:pPr marL="285750" indent="-285750">
              <a:lnSpc>
                <a:spcPct val="200000"/>
              </a:lnSpc>
              <a:buFont typeface="Arial" panose="020B0604020202020204" pitchFamily="34" charset="0"/>
              <a:buChar char="•"/>
            </a:pPr>
            <a:r>
              <a:rPr lang="en-US" sz="1400" dirty="0" smtClean="0">
                <a:latin typeface="Arial" panose="020B0604020202020204" pitchFamily="34" charset="0"/>
                <a:cs typeface="Arial" panose="020B0604020202020204" pitchFamily="34" charset="0"/>
              </a:rPr>
              <a:t>If projection format and packings are fixed then the seam boundary can be uniquely identified</a:t>
            </a:r>
          </a:p>
          <a:p>
            <a:pPr marL="285750" indent="-285750">
              <a:lnSpc>
                <a:spcPct val="200000"/>
              </a:lnSpc>
              <a:buFont typeface="Arial" panose="020B0604020202020204" pitchFamily="34" charset="0"/>
              <a:buChar char="•"/>
            </a:pPr>
            <a:r>
              <a:rPr lang="en-US" sz="1400" dirty="0" smtClean="0">
                <a:latin typeface="Arial" panose="020B0604020202020204" pitchFamily="34" charset="0"/>
                <a:cs typeface="Arial" panose="020B0604020202020204" pitchFamily="34" charset="0"/>
              </a:rPr>
              <a:t>Using tiling to avoid in-loop filtering may not always work as the seam boundary may not be aligned with CTU. To make them aligned extra padding may be required which may increase the overall frame size</a:t>
            </a:r>
          </a:p>
          <a:p>
            <a:pPr marL="285750" indent="-285750">
              <a:lnSpc>
                <a:spcPct val="200000"/>
              </a:lnSpc>
              <a:buFont typeface="Arial" panose="020B0604020202020204" pitchFamily="34" charset="0"/>
              <a:buChar char="•"/>
            </a:pPr>
            <a:r>
              <a:rPr lang="en-US" sz="1400" dirty="0" smtClean="0">
                <a:latin typeface="Arial" panose="020B0604020202020204" pitchFamily="34" charset="0"/>
                <a:cs typeface="Arial" panose="020B0604020202020204" pitchFamily="34" charset="0"/>
              </a:rPr>
              <a:t>Using appropriate spherical neighbors for in-loop filtering is a good idea but it requires considerable changes in codec and additional memory as well</a:t>
            </a:r>
          </a:p>
          <a:p>
            <a:pPr marL="285750" indent="-285750">
              <a:lnSpc>
                <a:spcPct val="200000"/>
              </a:lnSpc>
              <a:buFont typeface="Arial" panose="020B0604020202020204" pitchFamily="34" charset="0"/>
              <a:buChar char="•"/>
            </a:pPr>
            <a:r>
              <a:rPr lang="en-US" sz="1400" dirty="0" smtClean="0">
                <a:latin typeface="Arial" panose="020B0604020202020204" pitchFamily="34" charset="0"/>
                <a:cs typeface="Arial" panose="020B0604020202020204" pitchFamily="34" charset="0"/>
              </a:rPr>
              <a:t>Our suggestion is to have a CE on this aspect for further investigation</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85778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1"/>
          <p:cNvSpPr txBox="1">
            <a:spLocks/>
          </p:cNvSpPr>
          <p:nvPr/>
        </p:nvSpPr>
        <p:spPr>
          <a:xfrm>
            <a:off x="710961" y="3307980"/>
            <a:ext cx="3385907" cy="708210"/>
          </a:xfrm>
          <a:prstGeom prst="rect">
            <a:avLst/>
          </a:prstGeom>
        </p:spPr>
        <p:txBody>
          <a:bodyPr/>
          <a:lstStyle>
            <a:lvl1pPr algn="l" defTabSz="914400" rtl="0" eaLnBrk="1" latinLnBrk="1" hangingPunct="1">
              <a:lnSpc>
                <a:spcPct val="90000"/>
              </a:lnSpc>
              <a:spcBef>
                <a:spcPct val="0"/>
              </a:spcBef>
              <a:buNone/>
              <a:defRPr sz="3600" b="1" i="0" kern="1200">
                <a:solidFill>
                  <a:schemeClr val="tx1"/>
                </a:solidFill>
                <a:latin typeface="+mj-ea"/>
                <a:ea typeface="+mj-ea"/>
                <a:cs typeface="Noto Sans CJK KR" charset="-127"/>
              </a:defRPr>
            </a:lvl1pPr>
          </a:lstStyle>
          <a:p>
            <a:r>
              <a:rPr kumimoji="1" lang="en-US" altLang="ko-KR" sz="4400" dirty="0">
                <a:solidFill>
                  <a:srgbClr val="1428A0"/>
                </a:solidFill>
                <a:cs typeface="Exo 2" charset="0"/>
              </a:rPr>
              <a:t>Thank you</a:t>
            </a:r>
            <a:endParaRPr kumimoji="1" lang="ko-KR" altLang="en-US" sz="4400" dirty="0">
              <a:solidFill>
                <a:srgbClr val="1428A0"/>
              </a:solidFill>
              <a:cs typeface="Exo 2" charset="0"/>
            </a:endParaRPr>
          </a:p>
        </p:txBody>
      </p:sp>
    </p:spTree>
    <p:extLst>
      <p:ext uri="{BB962C8B-B14F-4D97-AF65-F5344CB8AC3E}">
        <p14:creationId xmlns:p14="http://schemas.microsoft.com/office/powerpoint/2010/main" val="14210738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TotalTime>
  <Words>604</Words>
  <Application>Microsoft Office PowerPoint</Application>
  <PresentationFormat>On-screen Show (4:3)</PresentationFormat>
  <Paragraphs>136</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AHG8: Selective In-loop filtering for 360 Video Compression</vt:lpstr>
      <vt:lpstr>Issue and Solution</vt:lpstr>
      <vt:lpstr>Bleeding artifacts with de-blocking filter</vt:lpstr>
      <vt:lpstr>Effect of Deblocking and ALF</vt:lpstr>
      <vt:lpstr>Selectively disabling deblocking (OFF at seam boundary)</vt:lpstr>
      <vt:lpstr>Contd…</vt:lpstr>
      <vt:lpstr>Objective Quality with Deblocking Filter ON/OFF</vt:lpstr>
      <vt:lpstr>Conclusion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RSP Algorithms</dc:title>
  <dc:creator>Amith Dsouza (12539267)</dc:creator>
  <cp:lastModifiedBy>Chirag Mahesh Kumar Pujara (06654940)</cp:lastModifiedBy>
  <cp:revision>125</cp:revision>
  <dcterms:created xsi:type="dcterms:W3CDTF">2018-04-10T18:43:47Z</dcterms:created>
  <dcterms:modified xsi:type="dcterms:W3CDTF">2018-07-10T09:56:11Z</dcterms:modified>
</cp:coreProperties>
</file>