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14">
  <p:sldMasterIdLst>
    <p:sldMasterId id="2147483657" r:id="rId1"/>
  </p:sldMasterIdLst>
  <p:notesMasterIdLst>
    <p:notesMasterId r:id="rId9"/>
  </p:notesMasterIdLst>
  <p:handoutMasterIdLst>
    <p:handoutMasterId r:id="rId10"/>
  </p:handoutMasterIdLst>
  <p:sldIdLst>
    <p:sldId id="256" r:id="rId2"/>
    <p:sldId id="283" r:id="rId3"/>
    <p:sldId id="289" r:id="rId4"/>
    <p:sldId id="290" r:id="rId5"/>
    <p:sldId id="291" r:id="rId6"/>
    <p:sldId id="284" r:id="rId7"/>
    <p:sldId id="286" r:id="rId8"/>
  </p:sldIdLst>
  <p:sldSz cx="9144000" cy="5143500" type="screen16x9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Default Section" id="{0A6B99B8-33E0-4D7A-9FC1-09AC52952A7C}">
          <p14:sldIdLst>
            <p14:sldId id="256"/>
            <p14:sldId id="283"/>
            <p14:sldId id="289"/>
            <p14:sldId id="290"/>
            <p14:sldId id="291"/>
            <p14:sldId id="284"/>
            <p14:sldId id="28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68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lasny, Daryl" initials="" lastIdx="1" clrIdx="0"/>
  <p:cmAuthor id="1" name="Zhu, Weijia" initials="ZW" lastIdx="5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FF5050"/>
    <a:srgbClr val="FFFFCC"/>
    <a:srgbClr val="CCECFF"/>
    <a:srgbClr val="CCFFFF"/>
    <a:srgbClr val="CCFFCC"/>
    <a:srgbClr val="FFCCFF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14" autoAdjust="0"/>
    <p:restoredTop sz="86382" autoAdjust="0"/>
  </p:normalViewPr>
  <p:slideViewPr>
    <p:cSldViewPr>
      <p:cViewPr varScale="1">
        <p:scale>
          <a:sx n="158" d="100"/>
          <a:sy n="158" d="100"/>
        </p:scale>
        <p:origin x="760" y="184"/>
      </p:cViewPr>
      <p:guideLst>
        <p:guide orient="horz" pos="166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6" d="100"/>
          <a:sy n="96" d="100"/>
        </p:scale>
        <p:origin x="3648" y="160"/>
      </p:cViewPr>
      <p:guideLst>
        <p:guide orient="horz" pos="2928"/>
        <p:guide pos="220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fld id="{571B3AE0-C7D6-43EC-8417-13E06AC1F0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2368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11175" y="511175"/>
            <a:ext cx="6040438" cy="3397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87375" y="4376738"/>
            <a:ext cx="6259513" cy="44196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fld id="{85ADE18B-5ED5-44F0-BA32-C17FA7CED7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74031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1266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/>
          </a:p>
        </p:txBody>
      </p:sp>
      <p:sp>
        <p:nvSpPr>
          <p:cNvPr id="1126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A8FE64A-0273-4A3F-AC93-492D68C8CF61}" type="slidenum">
              <a:rPr lang="en-US" smtClean="0">
                <a:cs typeface="Arial" charset="0"/>
              </a:rPr>
              <a:pPr/>
              <a:t>1</a:t>
            </a:fld>
            <a:endParaRPr lang="en-US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88577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SLA Logo Vertical110728 copy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4589463"/>
            <a:ext cx="1828800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0539" y="845202"/>
            <a:ext cx="8262922" cy="110251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lang="en-US" sz="3600" b="1" baseline="0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3402" y="3375921"/>
            <a:ext cx="5337199" cy="1075292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lang="en-US" sz="18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30078" y="2198903"/>
            <a:ext cx="8283844" cy="926702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lang="en-US" sz="2400" b="1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"/>
          <p:cNvSpPr>
            <a:spLocks noGrp="1" noChangeArrowheads="1"/>
          </p:cNvSpPr>
          <p:nvPr>
            <p:ph idx="1"/>
          </p:nvPr>
        </p:nvSpPr>
        <p:spPr bwMode="auto">
          <a:xfrm>
            <a:off x="572293" y="942268"/>
            <a:ext cx="8152608" cy="3650794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5776" y="936198"/>
            <a:ext cx="3800474" cy="3692281"/>
          </a:xfr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2976" y="945714"/>
            <a:ext cx="3819525" cy="36922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/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 defTabSz="871538">
              <a:defRPr/>
            </a:pPr>
            <a:endParaRPr lang="en-US">
              <a:cs typeface="+mn-cs"/>
            </a:endParaRPr>
          </a:p>
        </p:txBody>
      </p:sp>
      <p:pic>
        <p:nvPicPr>
          <p:cNvPr id="3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 l="15042" r="12173"/>
          <a:stretch>
            <a:fillRect/>
          </a:stretch>
        </p:blipFill>
        <p:spPr bwMode="auto">
          <a:xfrm>
            <a:off x="0" y="-962025"/>
            <a:ext cx="9144000" cy="706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7" descr="SLA Logo Vertical110728 copy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62313" y="2235200"/>
            <a:ext cx="2619375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3" descr="SLATITLEPAGE.jpg copy.png"/>
          <p:cNvPicPr>
            <a:picLocks noChangeAspect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4916488"/>
            <a:ext cx="9144000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6" name="Rectangle 14"/>
          <p:cNvSpPr>
            <a:spLocks noChangeArrowheads="1"/>
          </p:cNvSpPr>
          <p:nvPr userDrawn="1"/>
        </p:nvSpPr>
        <p:spPr bwMode="auto">
          <a:xfrm>
            <a:off x="0" y="0"/>
            <a:ext cx="9144000" cy="609600"/>
          </a:xfrm>
          <a:prstGeom prst="rect">
            <a:avLst/>
          </a:prstGeom>
          <a:solidFill>
            <a:srgbClr val="000066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 defTabSz="871538">
              <a:defRPr/>
            </a:pP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28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5" y="0"/>
            <a:ext cx="89392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title</a:t>
            </a:r>
          </a:p>
        </p:txBody>
      </p:sp>
      <p:sp>
        <p:nvSpPr>
          <p:cNvPr id="1029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1500" y="771525"/>
            <a:ext cx="8153400" cy="383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030" name="Picture 10" descr="SLA Logo Horizontal 110728 copy.png"/>
          <p:cNvPicPr>
            <a:picLocks noChangeAspect="1"/>
          </p:cNvPicPr>
          <p:nvPr userDrawn="1"/>
        </p:nvPicPr>
        <p:blipFill>
          <a:blip r:embed="rId9" cstate="print"/>
          <a:srcRect l="3014"/>
          <a:stretch>
            <a:fillRect/>
          </a:stretch>
        </p:blipFill>
        <p:spPr bwMode="auto">
          <a:xfrm>
            <a:off x="69850" y="4948238"/>
            <a:ext cx="2290763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Footer Placeholder 3"/>
          <p:cNvSpPr txBox="1">
            <a:spLocks/>
          </p:cNvSpPr>
          <p:nvPr userDrawn="1"/>
        </p:nvSpPr>
        <p:spPr>
          <a:xfrm>
            <a:off x="4038600" y="4929188"/>
            <a:ext cx="5105400" cy="215900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600" b="1" kern="1200">
                <a:solidFill>
                  <a:srgbClr val="000066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BEED4A6-5F4C-4B3F-983F-06B9F885A715}" type="slidenum">
              <a:rPr lang="en-US" sz="700" kern="0" smtClean="0"/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sz="700" kern="0" dirty="0"/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0" r:id="rId2"/>
    <p:sldLayoutId id="2147483661" r:id="rId3"/>
    <p:sldLayoutId id="2147483662" r:id="rId4"/>
    <p:sldLayoutId id="2147483665" r:id="rId5"/>
    <p:sldLayoutId id="2147483663" r:id="rId6"/>
  </p:sldLayoutIdLst>
  <p:hf hdr="0" dt="0"/>
  <p:txStyles>
    <p:titleStyle>
      <a:lvl1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1pPr>
      <a:lvl2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2pPr>
      <a:lvl3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3pPr>
      <a:lvl4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4pPr>
      <a:lvl5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5pPr>
      <a:lvl6pPr marL="4572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6pPr>
      <a:lvl7pPr marL="9144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7pPr>
      <a:lvl8pPr marL="13716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8pPr>
      <a:lvl9pPr marL="18288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9pPr>
    </p:titleStyle>
    <p:bodyStyle>
      <a:lvl1pPr marL="325438" indent="-325438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1pPr>
      <a:lvl2pPr marL="706438" indent="-269875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5000"/>
        <a:buFont typeface="Wingdings" pitchFamily="2" charset="2"/>
        <a:buChar char="n"/>
        <a:defRPr sz="2400"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2pPr>
      <a:lvl3pPr marL="1087438" indent="-215900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0000"/>
        <a:buFont typeface="Wingdings" pitchFamily="2" charset="2"/>
        <a:buChar char="n"/>
        <a:defRPr sz="2200"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3pPr>
      <a:lvl4pPr marL="1524000" indent="-217488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4pPr>
      <a:lvl5pPr marL="1960563" indent="-217488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0000"/>
        <a:buFont typeface="Wingdings" pitchFamily="2" charset="2"/>
        <a:buChar char="n"/>
        <a:defRPr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5pPr>
      <a:lvl6pPr marL="24177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6pPr>
      <a:lvl7pPr marL="28749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7pPr>
      <a:lvl8pPr marL="33321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8pPr>
      <a:lvl9pPr marL="37893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itle 1"/>
          <p:cNvSpPr>
            <a:spLocks noGrp="1"/>
          </p:cNvSpPr>
          <p:nvPr>
            <p:ph type="ctrTitle"/>
          </p:nvPr>
        </p:nvSpPr>
        <p:spPr>
          <a:xfrm>
            <a:off x="441325" y="844550"/>
            <a:ext cx="8261350" cy="1103313"/>
          </a:xfrm>
        </p:spPr>
        <p:txBody>
          <a:bodyPr/>
          <a:lstStyle/>
          <a:p>
            <a:pPr>
              <a:defRPr/>
            </a:pPr>
            <a:r>
              <a:rPr lang="en-US" sz="4000" dirty="0"/>
              <a:t>A Flexible Syntax Framework for VVC </a:t>
            </a:r>
            <a:br>
              <a:rPr lang="en-US" sz="4000" dirty="0"/>
            </a:br>
            <a:r>
              <a:rPr lang="en-US" sz="3200" dirty="0"/>
              <a:t>(JVET-K0403)</a:t>
            </a:r>
            <a:endParaRPr sz="4000" dirty="0">
              <a:solidFill>
                <a:srgbClr val="0070C0"/>
              </a:solidFill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903402" y="3375921"/>
            <a:ext cx="5337199" cy="491229"/>
          </a:xfrm>
        </p:spPr>
        <p:txBody>
          <a:bodyPr>
            <a:normAutofit/>
          </a:bodyPr>
          <a:lstStyle/>
          <a:p>
            <a:r>
              <a:rPr lang="en-US" dirty="0"/>
              <a:t>S. Deshpande, F. </a:t>
            </a:r>
            <a:r>
              <a:rPr lang="en-US" dirty="0" err="1"/>
              <a:t>Bossen</a:t>
            </a:r>
            <a:r>
              <a:rPr lang="en-US" dirty="0"/>
              <a:t>, A. </a:t>
            </a:r>
            <a:r>
              <a:rPr lang="en-US" dirty="0" err="1"/>
              <a:t>Segall</a:t>
            </a:r>
            <a:r>
              <a:rPr lang="en-US" dirty="0"/>
              <a:t> (Sharp)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Problem Statement</a:t>
            </a:r>
          </a:p>
          <a:p>
            <a:r>
              <a:rPr lang="en-US" sz="2400" dirty="0"/>
              <a:t>Design Goals</a:t>
            </a:r>
          </a:p>
          <a:p>
            <a:r>
              <a:rPr lang="en-US" sz="2400" dirty="0"/>
              <a:t>Proposal</a:t>
            </a:r>
          </a:p>
          <a:p>
            <a:r>
              <a:rPr lang="en-US" sz="2400" dirty="0"/>
              <a:t>Conclusion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Organization</a:t>
            </a:r>
          </a:p>
        </p:txBody>
      </p:sp>
    </p:spTree>
    <p:extLst>
      <p:ext uri="{BB962C8B-B14F-4D97-AF65-F5344CB8AC3E}">
        <p14:creationId xmlns:p14="http://schemas.microsoft.com/office/powerpoint/2010/main" val="29947299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72293" y="942268"/>
            <a:ext cx="3847307" cy="3650794"/>
          </a:xfrm>
        </p:spPr>
        <p:txBody>
          <a:bodyPr/>
          <a:lstStyle/>
          <a:p>
            <a:r>
              <a:rPr lang="en-US" sz="2000" dirty="0"/>
              <a:t>In HEVC Parameter sets:</a:t>
            </a:r>
          </a:p>
          <a:p>
            <a:pPr lvl="1"/>
            <a:r>
              <a:rPr lang="en-US" sz="1800" dirty="0"/>
              <a:t>Various syntax elements mostly need to be parsed sequentially. </a:t>
            </a:r>
          </a:p>
          <a:p>
            <a:pPr lvl="1"/>
            <a:r>
              <a:rPr lang="en-US" sz="1800" dirty="0"/>
              <a:t>It is not possible to easily skip past one or more blocks of syntax elements (e.g. indicators/ VUI) without parsing them.</a:t>
            </a:r>
          </a:p>
          <a:p>
            <a:pPr lvl="1"/>
            <a:r>
              <a:rPr lang="en-US" sz="1800" dirty="0"/>
              <a:t>Parameter Set extensions are defined awkwardly and are also not easy to skip without parsing.</a:t>
            </a:r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Statement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252A9A6-63D8-364C-98FA-16243FDCF7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1200150"/>
            <a:ext cx="3435865" cy="27241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D864C92-3C73-5840-99EF-376D6F78E15C}"/>
              </a:ext>
            </a:extLst>
          </p:cNvPr>
          <p:cNvSpPr txBox="1"/>
          <p:nvPr/>
        </p:nvSpPr>
        <p:spPr>
          <a:xfrm>
            <a:off x="5614122" y="4144872"/>
            <a:ext cx="24184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Part of HEVC SPS Syntax</a:t>
            </a:r>
          </a:p>
        </p:txBody>
      </p:sp>
    </p:spTree>
    <p:extLst>
      <p:ext uri="{BB962C8B-B14F-4D97-AF65-F5344CB8AC3E}">
        <p14:creationId xmlns:p14="http://schemas.microsoft.com/office/powerpoint/2010/main" val="40960385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72293" y="942268"/>
            <a:ext cx="7581107" cy="3650794"/>
          </a:xfrm>
        </p:spPr>
        <p:txBody>
          <a:bodyPr/>
          <a:lstStyle/>
          <a:p>
            <a:r>
              <a:rPr lang="en-US" sz="2000" dirty="0"/>
              <a:t>Design goals of Proposal:</a:t>
            </a:r>
          </a:p>
          <a:p>
            <a:pPr lvl="1"/>
            <a:r>
              <a:rPr lang="en-US" sz="1800" dirty="0"/>
              <a:t>Ability to group related syntax elements in syntax structure groups</a:t>
            </a:r>
          </a:p>
          <a:p>
            <a:pPr lvl="1"/>
            <a:r>
              <a:rPr lang="en-US" sz="1800" dirty="0"/>
              <a:t>Ability to easily skip past one or more syntax structure groups without parsing them</a:t>
            </a:r>
          </a:p>
          <a:p>
            <a:pPr lvl="1"/>
            <a:r>
              <a:rPr lang="en-US" sz="1800" dirty="0"/>
              <a:t>Ability to quickly access syntax elements of interest</a:t>
            </a:r>
          </a:p>
          <a:p>
            <a:pPr lvl="1"/>
            <a:r>
              <a:rPr lang="en-US" sz="1800" dirty="0"/>
              <a:t>Ability to better support future VVC extensions</a:t>
            </a:r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Goals</a:t>
            </a:r>
          </a:p>
        </p:txBody>
      </p:sp>
    </p:spTree>
    <p:extLst>
      <p:ext uri="{BB962C8B-B14F-4D97-AF65-F5344CB8AC3E}">
        <p14:creationId xmlns:p14="http://schemas.microsoft.com/office/powerpoint/2010/main" val="12889375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85800" y="666750"/>
            <a:ext cx="5410200" cy="3650794"/>
          </a:xfrm>
        </p:spPr>
        <p:txBody>
          <a:bodyPr/>
          <a:lstStyle/>
          <a:p>
            <a:r>
              <a:rPr lang="en-US" sz="2000" dirty="0"/>
              <a:t>Proposed solution:</a:t>
            </a:r>
          </a:p>
          <a:p>
            <a:pPr lvl="1"/>
            <a:r>
              <a:rPr lang="en-US" sz="1400" dirty="0"/>
              <a:t>Parameters sets (and Non-VCL NAL units) consist of a number of syntax structures.</a:t>
            </a:r>
          </a:p>
          <a:p>
            <a:pPr lvl="1"/>
            <a:r>
              <a:rPr lang="en-US" sz="1400" dirty="0"/>
              <a:t>Each syntax structure has associated:</a:t>
            </a:r>
          </a:p>
          <a:p>
            <a:pPr lvl="2"/>
            <a:r>
              <a:rPr lang="en-US" sz="1200" dirty="0"/>
              <a:t>Syntax structure type,</a:t>
            </a:r>
          </a:p>
          <a:p>
            <a:pPr lvl="2"/>
            <a:r>
              <a:rPr lang="en-US" sz="1200" dirty="0"/>
              <a:t>Syntax structure length.</a:t>
            </a:r>
          </a:p>
          <a:p>
            <a:pPr lvl="1"/>
            <a:r>
              <a:rPr lang="en-US" sz="1400" dirty="0"/>
              <a:t>Each syntax structure is byte-aligned.</a:t>
            </a:r>
          </a:p>
          <a:p>
            <a:pPr lvl="1"/>
            <a:r>
              <a:rPr lang="en-US" sz="1400" dirty="0"/>
              <a:t>Syntax structure types are enumerated. </a:t>
            </a:r>
          </a:p>
          <a:p>
            <a:pPr lvl="1"/>
            <a:r>
              <a:rPr lang="en-US" sz="1400" dirty="0"/>
              <a:t>Each syntax structure logically groups related syntax elements.</a:t>
            </a:r>
          </a:p>
          <a:p>
            <a:pPr lvl="1"/>
            <a:r>
              <a:rPr lang="en-US" sz="1400" dirty="0"/>
              <a:t>Only certain syntax structures are allowed to be present in certain parameter sets.</a:t>
            </a:r>
          </a:p>
          <a:p>
            <a:pPr lvl="1"/>
            <a:r>
              <a:rPr lang="en-US" sz="1400" dirty="0"/>
              <a:t>Additional constraints can be applied regarding syntax structure placements.</a:t>
            </a:r>
          </a:p>
          <a:p>
            <a:pPr lvl="1"/>
            <a:r>
              <a:rPr lang="en-US" sz="1400" dirty="0"/>
              <a:t>A reserved syntax structure is defined for future extensibility.</a:t>
            </a:r>
          </a:p>
          <a:p>
            <a:pPr lvl="1"/>
            <a:r>
              <a:rPr lang="en-US" sz="1400" dirty="0"/>
              <a:t>Solution can also apply to other VVC signaling (e.g. In slice header).</a:t>
            </a:r>
          </a:p>
          <a:p>
            <a:pPr lvl="2"/>
            <a:endParaRPr lang="en-US" sz="1600" dirty="0"/>
          </a:p>
          <a:p>
            <a:pPr lvl="2"/>
            <a:endParaRPr lang="en-US" sz="1600" dirty="0"/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D1001B4-F8AD-4345-BB24-E73ACD5E11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0938" y="895350"/>
            <a:ext cx="2889760" cy="389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0583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A framework is proposed for flexible syntax structure for VVC.</a:t>
            </a:r>
          </a:p>
          <a:p>
            <a:r>
              <a:rPr lang="en-US" sz="2000" dirty="0"/>
              <a:t>The core aspect of the proposal is to create syntax structure groups that can be skipped without parsing.</a:t>
            </a:r>
          </a:p>
          <a:p>
            <a:r>
              <a:rPr lang="en-US" sz="2000" dirty="0"/>
              <a:t>We request the group to study this proposal and move in the direction of defining VVC syntax based on this paradigm.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</p:spTree>
    <p:extLst>
      <p:ext uri="{BB962C8B-B14F-4D97-AF65-F5344CB8AC3E}">
        <p14:creationId xmlns:p14="http://schemas.microsoft.com/office/powerpoint/2010/main" val="18814024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0400" y="2038350"/>
            <a:ext cx="231839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latin typeface="Calibri" pitchFamily="34" charset="0"/>
                <a:cs typeface="Calibri" pitchFamily="34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5024047"/>
      </p:ext>
    </p:extLst>
  </p:cSld>
  <p:clrMapOvr>
    <a:masterClrMapping/>
  </p:clrMapOvr>
</p:sld>
</file>

<file path=ppt/theme/theme1.xml><?xml version="1.0" encoding="utf-8"?>
<a:theme xmlns:a="http://schemas.openxmlformats.org/drawingml/2006/main" name="CST July Monthly Dept Meeting 073008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ST July Monthly Dept Meeting 073008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arrow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defRPr sz="1800" dirty="0" smtClean="0">
            <a:latin typeface="Calibri" pitchFamily="34" charset="0"/>
            <a:cs typeface="Calibri" pitchFamily="34" charset="0"/>
          </a:defRPr>
        </a:defPPr>
      </a:lstStyle>
    </a:txDef>
  </a:objectDefaults>
  <a:extraClrSchemeLst>
    <a:extraClrScheme>
      <a:clrScheme name="CST July Monthly Dept Meeting 073008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37495</TotalTime>
  <Words>301</Words>
  <Application>Microsoft Macintosh PowerPoint</Application>
  <PresentationFormat>On-screen Show (16:9)</PresentationFormat>
  <Paragraphs>47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Tahoma</vt:lpstr>
      <vt:lpstr>Verdana</vt:lpstr>
      <vt:lpstr>Wingdings</vt:lpstr>
      <vt:lpstr>CST July Monthly Dept Meeting 073008</vt:lpstr>
      <vt:lpstr>A Flexible Syntax Framework for VVC  (JVET-K0403)</vt:lpstr>
      <vt:lpstr>Organization</vt:lpstr>
      <vt:lpstr>Problem Statement</vt:lpstr>
      <vt:lpstr>Design Goals</vt:lpstr>
      <vt:lpstr>Proposal</vt:lpstr>
      <vt:lpstr>Conclusion</vt:lpstr>
      <vt:lpstr>PowerPoint Presentation</vt:lpstr>
    </vt:vector>
  </TitlesOfParts>
  <Company>Sharp Labs of America</Company>
  <LinksUpToDate>false</LinksUpToDate>
  <SharedDoc>false</SharedDoc>
  <HyperlinksChanged>false</HyperlinksChanged>
  <AppVersion>16.0012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 Overview Nov 2011</dc:title>
  <dc:creator>Larry Meixner</dc:creator>
  <dc:description>Letter Paper size
Meets sharp Logo Reqt. 2007</dc:description>
  <cp:lastModifiedBy>Sachin Deshpande</cp:lastModifiedBy>
  <cp:revision>1544</cp:revision>
  <cp:lastPrinted>2012-05-17T23:57:45Z</cp:lastPrinted>
  <dcterms:created xsi:type="dcterms:W3CDTF">2008-07-29T15:54:01Z</dcterms:created>
  <dcterms:modified xsi:type="dcterms:W3CDTF">2018-07-13T10:13:29Z</dcterms:modified>
</cp:coreProperties>
</file>