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1"/>
  </p:notesMasterIdLst>
  <p:sldIdLst>
    <p:sldId id="297" r:id="rId4"/>
    <p:sldId id="322" r:id="rId5"/>
    <p:sldId id="309" r:id="rId6"/>
    <p:sldId id="311" r:id="rId7"/>
    <p:sldId id="365" r:id="rId8"/>
    <p:sldId id="314" r:id="rId9"/>
    <p:sldId id="343" r:id="rId10"/>
    <p:sldId id="369" r:id="rId11"/>
    <p:sldId id="368" r:id="rId12"/>
    <p:sldId id="377" r:id="rId13"/>
    <p:sldId id="378" r:id="rId14"/>
    <p:sldId id="380" r:id="rId15"/>
    <p:sldId id="381" r:id="rId16"/>
    <p:sldId id="384" r:id="rId17"/>
    <p:sldId id="319" r:id="rId18"/>
    <p:sldId id="383" r:id="rId19"/>
    <p:sldId id="32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9A"/>
    <a:srgbClr val="A06E50"/>
    <a:srgbClr val="E0D8B8"/>
    <a:srgbClr val="E88F59"/>
    <a:srgbClr val="4E98A1"/>
    <a:srgbClr val="61B296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79691" autoAdjust="0"/>
  </p:normalViewPr>
  <p:slideViewPr>
    <p:cSldViewPr snapToGrid="0">
      <p:cViewPr varScale="1">
        <p:scale>
          <a:sx n="79" d="100"/>
          <a:sy n="79" d="100"/>
        </p:scale>
        <p:origin x="9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yingbinwang\Documents\JVET-K0391-v2\JVET-J1010%20CTC%20SDR_r1_Num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CURVE!$B$2</c:f>
              <c:strCache>
                <c:ptCount val="1"/>
                <c:pt idx="0">
                  <c:v>Class B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CURVE!$B$3:$B$6</c:f>
              <c:numCache>
                <c:formatCode>0.00%</c:formatCode>
                <c:ptCount val="4"/>
                <c:pt idx="0">
                  <c:v>2.0818818690072384E-2</c:v>
                </c:pt>
                <c:pt idx="1">
                  <c:v>2.7332722113998863E-2</c:v>
                </c:pt>
                <c:pt idx="2">
                  <c:v>3.3218579236870924E-2</c:v>
                </c:pt>
                <c:pt idx="3">
                  <c:v>4.0527334622106691E-2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BE8-4FB6-8F6A-1E011A8E3DA3}"/>
            </c:ext>
          </c:extLst>
        </c:ser>
        <c:ser>
          <c:idx val="1"/>
          <c:order val="1"/>
          <c:tx>
            <c:strRef>
              <c:f>CURVE!$C$2</c:f>
              <c:strCache>
                <c:ptCount val="1"/>
                <c:pt idx="0">
                  <c:v>Class C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CURVE!$C$3:$C$6</c:f>
              <c:numCache>
                <c:formatCode>0.00%</c:formatCode>
                <c:ptCount val="4"/>
                <c:pt idx="0">
                  <c:v>3.4186020670895823E-2</c:v>
                </c:pt>
                <c:pt idx="1">
                  <c:v>4.4520846868438407E-2</c:v>
                </c:pt>
                <c:pt idx="2">
                  <c:v>5.4613015160879352E-2</c:v>
                </c:pt>
                <c:pt idx="3">
                  <c:v>6.4578484049138157E-2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BE8-4FB6-8F6A-1E011A8E3DA3}"/>
            </c:ext>
          </c:extLst>
        </c:ser>
        <c:ser>
          <c:idx val="2"/>
          <c:order val="2"/>
          <c:tx>
            <c:strRef>
              <c:f>CURVE!$D$2</c:f>
              <c:strCache>
                <c:ptCount val="1"/>
                <c:pt idx="0">
                  <c:v>Class D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CURVE!$D$3:$D$6</c:f>
              <c:numCache>
                <c:formatCode>0.00%</c:formatCode>
                <c:ptCount val="4"/>
                <c:pt idx="0">
                  <c:v>3.6651922964817757E-2</c:v>
                </c:pt>
                <c:pt idx="1">
                  <c:v>4.6556346231315493E-2</c:v>
                </c:pt>
                <c:pt idx="2">
                  <c:v>5.5844552348073201E-2</c:v>
                </c:pt>
                <c:pt idx="3">
                  <c:v>6.4784257660185945E-2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BE8-4FB6-8F6A-1E011A8E3DA3}"/>
            </c:ext>
          </c:extLst>
        </c:ser>
        <c:ser>
          <c:idx val="3"/>
          <c:order val="3"/>
          <c:tx>
            <c:strRef>
              <c:f>CURVE!$E$2</c:f>
              <c:strCache>
                <c:ptCount val="1"/>
                <c:pt idx="0">
                  <c:v>Class E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CURVE!$E$3:$E$6</c:f>
              <c:numCache>
                <c:formatCode>0.00%</c:formatCode>
                <c:ptCount val="4"/>
                <c:pt idx="0">
                  <c:v>4.7916973726444843E-2</c:v>
                </c:pt>
                <c:pt idx="1">
                  <c:v>6.3175323116236456E-2</c:v>
                </c:pt>
                <c:pt idx="2">
                  <c:v>7.620295035606324E-2</c:v>
                </c:pt>
                <c:pt idx="3">
                  <c:v>9.0210240089646912E-2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BE8-4FB6-8F6A-1E011A8E3D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0534368"/>
        <c:axId val="550531416"/>
      </c:scatterChart>
      <c:valAx>
        <c:axId val="550534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The Number of DRUs</a:t>
                </a:r>
                <a:endParaRPr lang="zh-CN"/>
              </a:p>
            </c:rich>
          </c:tx>
          <c:layout>
            <c:manualLayout>
              <c:xMode val="edge"/>
              <c:yMode val="edge"/>
              <c:x val="0.42071102990624404"/>
              <c:y val="0.796599823824568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1416"/>
        <c:crosses val="autoZero"/>
        <c:crossBetween val="midCat"/>
      </c:valAx>
      <c:valAx>
        <c:axId val="550531416"/>
        <c:scaling>
          <c:orientation val="minMax"/>
          <c:max val="0.1"/>
          <c:min val="1.0000000000000002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BD-rate Saving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4368"/>
        <c:crosses val="autoZero"/>
        <c:crossBetween val="midCat"/>
      </c:valAx>
      <c:spPr>
        <a:noFill/>
        <a:ln w="6350">
          <a:solidFill>
            <a:sysClr val="window" lastClr="FFFFFF">
              <a:lumMod val="85000"/>
            </a:sys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2800" b="1" kern="1200" spc="-10" dirty="0">
              <a:solidFill>
                <a:srgbClr val="7F7F7F"/>
              </a:solidFill>
              <a:latin typeface="+mj-lt"/>
              <a:ea typeface="微软雅黑" panose="020B0503020204020204" pitchFamily="34" charset="-122"/>
              <a:cs typeface="Microsoft Sans Serif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0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2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2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45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47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78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88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2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5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22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581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27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71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1060" y="3000086"/>
            <a:ext cx="7995686" cy="5745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Convolutional Neural Network (DRN) based In-Loop Filter for VVC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83569" y="3792307"/>
            <a:ext cx="7510667" cy="2042358"/>
          </a:xfrm>
        </p:spPr>
        <p:txBody>
          <a:bodyPr>
            <a:normAutofit/>
          </a:bodyPr>
          <a:lstStyle/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 University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</a:p>
          <a:p>
            <a:pPr algn="ctr"/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8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C9571F2-6A9F-4FF3-A90D-A7EFA642C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66250"/>
              </p:ext>
            </p:extLst>
          </p:nvPr>
        </p:nvGraphicFramePr>
        <p:xfrm>
          <a:off x="1021015" y="2042173"/>
          <a:ext cx="728348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78894927"/>
                    </a:ext>
                  </a:extLst>
                </a:gridCol>
                <a:gridCol w="1183567">
                  <a:extLst>
                    <a:ext uri="{9D8B030D-6E8A-4147-A177-3AD203B41FA5}">
                      <a16:colId xmlns:a16="http://schemas.microsoft.com/office/drawing/2014/main" val="1125188579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934101965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3929996347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356315012"/>
                    </a:ext>
                  </a:extLst>
                </a:gridCol>
                <a:gridCol w="1162212">
                  <a:extLst>
                    <a:ext uri="{9D8B030D-6E8A-4147-A177-3AD203B41FA5}">
                      <a16:colId xmlns:a16="http://schemas.microsoft.com/office/drawing/2014/main" val="3676652803"/>
                    </a:ext>
                  </a:extLst>
                </a:gridCol>
              </a:tblGrid>
              <a:tr h="482736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5601" marR="105601" marT="52801" marB="528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95562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06020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-3.50%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-20.59%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211800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-20.32%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-14.02%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02747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-16.77%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-20.27%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1896%</a:t>
                      </a: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51402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-21.61%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-25.01%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54206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-9.77%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-12.49%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1883%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61275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-18.74%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1689%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46436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-21.98%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-24.85%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1420%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260787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167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EEF6D6CB-5D72-4D7E-98E2-D86B18F49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36511"/>
              </p:ext>
            </p:extLst>
          </p:nvPr>
        </p:nvGraphicFramePr>
        <p:xfrm>
          <a:off x="1021015" y="2042173"/>
          <a:ext cx="7283485" cy="3686361"/>
        </p:xfrm>
        <a:graphic>
          <a:graphicData uri="http://schemas.openxmlformats.org/drawingml/2006/table">
            <a:tbl>
              <a:tblPr firstRow="1" firstCol="1" bandRow="1"/>
              <a:tblGrid>
                <a:gridCol w="1213913">
                  <a:extLst>
                    <a:ext uri="{9D8B030D-6E8A-4147-A177-3AD203B41FA5}">
                      <a16:colId xmlns:a16="http://schemas.microsoft.com/office/drawing/2014/main" val="3953877796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776575535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907046929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1544079045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4097240870"/>
                    </a:ext>
                  </a:extLst>
                </a:gridCol>
                <a:gridCol w="1162211">
                  <a:extLst>
                    <a:ext uri="{9D8B030D-6E8A-4147-A177-3AD203B41FA5}">
                      <a16:colId xmlns:a16="http://schemas.microsoft.com/office/drawing/2014/main" val="1142493116"/>
                    </a:ext>
                  </a:extLst>
                </a:gridCol>
              </a:tblGrid>
              <a:tr h="488593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9011" marR="89011" marT="44505" marB="445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3805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74182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-15.60%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49200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-19.74%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399052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3539%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264488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3067%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657958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229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-6.11%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3840%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3864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-15.98%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-18.49%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2197%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205304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2537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RA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45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BABD32C-7E3D-4AEB-AF36-82AED48C3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60993"/>
              </p:ext>
            </p:extLst>
          </p:nvPr>
        </p:nvGraphicFramePr>
        <p:xfrm>
          <a:off x="1021014" y="2042171"/>
          <a:ext cx="7283485" cy="3680011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96573725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1030475740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7940582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2978910904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2518228881"/>
                    </a:ext>
                  </a:extLst>
                </a:gridCol>
                <a:gridCol w="1162210">
                  <a:extLst>
                    <a:ext uri="{9D8B030D-6E8A-4147-A177-3AD203B41FA5}">
                      <a16:colId xmlns:a16="http://schemas.microsoft.com/office/drawing/2014/main" val="4207170767"/>
                    </a:ext>
                  </a:extLst>
                </a:gridCol>
              </a:tblGrid>
              <a:tr h="491995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599101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2260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9535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23912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-13.07%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23868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25582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-9.68%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5227%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53850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-11.53%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0091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-15.52%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2711%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056605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424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LDB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254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248BB40E-5C42-4C60-B481-35D822E6B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07111"/>
              </p:ext>
            </p:extLst>
          </p:nvPr>
        </p:nvGraphicFramePr>
        <p:xfrm>
          <a:off x="1021014" y="2042169"/>
          <a:ext cx="728420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4034">
                  <a:extLst>
                    <a:ext uri="{9D8B030D-6E8A-4147-A177-3AD203B41FA5}">
                      <a16:colId xmlns:a16="http://schemas.microsoft.com/office/drawing/2014/main" val="2389452089"/>
                    </a:ext>
                  </a:extLst>
                </a:gridCol>
                <a:gridCol w="1183682">
                  <a:extLst>
                    <a:ext uri="{9D8B030D-6E8A-4147-A177-3AD203B41FA5}">
                      <a16:colId xmlns:a16="http://schemas.microsoft.com/office/drawing/2014/main" val="825049044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1696070018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4000919070"/>
                    </a:ext>
                  </a:extLst>
                </a:gridCol>
                <a:gridCol w="965606">
                  <a:extLst>
                    <a:ext uri="{9D8B030D-6E8A-4147-A177-3AD203B41FA5}">
                      <a16:colId xmlns:a16="http://schemas.microsoft.com/office/drawing/2014/main" val="1690785240"/>
                    </a:ext>
                  </a:extLst>
                </a:gridCol>
                <a:gridCol w="1162326">
                  <a:extLst>
                    <a:ext uri="{9D8B030D-6E8A-4147-A177-3AD203B41FA5}">
                      <a16:colId xmlns:a16="http://schemas.microsoft.com/office/drawing/2014/main" val="2128904465"/>
                    </a:ext>
                  </a:extLst>
                </a:gridCol>
              </a:tblGrid>
              <a:tr h="51974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3733" marR="93733" marT="46866" marB="468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743567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2909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79037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40244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-12.32%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-13.23%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3091%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90701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-5.81%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-15.48%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69553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-9.55%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-7.46%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4783%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894165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-12.72%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3467%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472228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-6.23%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-16.40%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2427%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476216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386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LDP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320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966E6DE-11CF-4FF6-9DDA-0CC2D59F8B2F}"/>
              </a:ext>
            </a:extLst>
          </p:cNvPr>
          <p:cNvSpPr/>
          <p:nvPr/>
        </p:nvSpPr>
        <p:spPr>
          <a:xfrm>
            <a:off x="934362" y="1156005"/>
            <a:ext cx="8022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DRNLF with different number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of DRUs (AI)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87BB1A42-131C-4D59-9991-7C47EAAA38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5490992"/>
              </p:ext>
            </p:extLst>
          </p:nvPr>
        </p:nvGraphicFramePr>
        <p:xfrm>
          <a:off x="1170965" y="1874471"/>
          <a:ext cx="6696521" cy="4599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3737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259385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an additional CNN based in-loop filter based in-loop filter for VTM. 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convolutional neural network;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 advantage of the correlation of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both chroma;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performance as the number of DRU increases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01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report BD-rate savings for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both chroma components compared with VTM1.1 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-5.75%, -17.56%, -18.74% for AI configuration,;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-6.11%, -15.85%, -14.36% for RA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-6.05%, -11.53%, -12.30% for LDB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-7.14%, -12.16%, -12.72% for LDP  configuration.</a:t>
            </a:r>
          </a:p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08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6057" y="543818"/>
            <a:ext cx="3080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7F7F7F"/>
                </a:solidFill>
                <a:latin typeface="Times New Roman" panose="02020603050405020304" pitchFamily="18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sz="4000" dirty="0">
              <a:solidFill>
                <a:srgbClr val="7F7F7F"/>
              </a:solidFill>
              <a:latin typeface="Times New Roman" panose="02020603050405020304" pitchFamily="18" charset="0"/>
              <a:ea typeface="Microsoft YaHei U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725" y="1825292"/>
            <a:ext cx="3166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7726" y="2652874"/>
            <a:ext cx="5462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17725" y="3465707"/>
            <a:ext cx="460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316260"/>
            <a:ext cx="113211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17725" y="4306544"/>
            <a:ext cx="3649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2810607" y="744848"/>
            <a:ext cx="711400" cy="159886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+mj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5956557-208D-41FE-B358-3EF3CD5A1964}"/>
              </a:ext>
            </a:extLst>
          </p:cNvPr>
          <p:cNvSpPr/>
          <p:nvPr/>
        </p:nvSpPr>
        <p:spPr>
          <a:xfrm>
            <a:off x="1893747" y="1838404"/>
            <a:ext cx="504000" cy="504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A02FBE6-AC51-4512-84EE-C4EA87981059}"/>
              </a:ext>
            </a:extLst>
          </p:cNvPr>
          <p:cNvSpPr/>
          <p:nvPr/>
        </p:nvSpPr>
        <p:spPr>
          <a:xfrm>
            <a:off x="1893747" y="2677104"/>
            <a:ext cx="504000" cy="504000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E0786A2-A3DA-437B-9A49-7B401F3471C6}"/>
              </a:ext>
            </a:extLst>
          </p:cNvPr>
          <p:cNvSpPr/>
          <p:nvPr/>
        </p:nvSpPr>
        <p:spPr>
          <a:xfrm>
            <a:off x="1893747" y="3498094"/>
            <a:ext cx="504000" cy="504000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4E41A2C-13BF-42A7-BB27-4CC2832F9773}"/>
              </a:ext>
            </a:extLst>
          </p:cNvPr>
          <p:cNvSpPr/>
          <p:nvPr/>
        </p:nvSpPr>
        <p:spPr>
          <a:xfrm>
            <a:off x="1893747" y="4319084"/>
            <a:ext cx="504000" cy="504000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50A06B-F8DA-4811-8973-CF4CC24838DD}"/>
              </a:ext>
            </a:extLst>
          </p:cNvPr>
          <p:cNvSpPr txBox="1"/>
          <p:nvPr/>
        </p:nvSpPr>
        <p:spPr>
          <a:xfrm>
            <a:off x="1931403" y="1825292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D807C7-4FB4-4A3A-8159-73B7B355E097}"/>
              </a:ext>
            </a:extLst>
          </p:cNvPr>
          <p:cNvSpPr txBox="1"/>
          <p:nvPr/>
        </p:nvSpPr>
        <p:spPr>
          <a:xfrm>
            <a:off x="1931403" y="266749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7FFC2C-7BB5-4046-A743-28D3C355C346}"/>
              </a:ext>
            </a:extLst>
          </p:cNvPr>
          <p:cNvSpPr txBox="1"/>
          <p:nvPr/>
        </p:nvSpPr>
        <p:spPr>
          <a:xfrm>
            <a:off x="1931403" y="347887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F8739B-94EC-4648-98DA-B09A88225E1D}"/>
              </a:ext>
            </a:extLst>
          </p:cNvPr>
          <p:cNvSpPr txBox="1"/>
          <p:nvPr/>
        </p:nvSpPr>
        <p:spPr>
          <a:xfrm>
            <a:off x="1931404" y="4319084"/>
            <a:ext cx="53798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6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368004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In-Loop Filter in VTM1.1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C6F5E1-48D1-4FCA-9170-8BD612C28BF5}"/>
              </a:ext>
            </a:extLst>
          </p:cNvPr>
          <p:cNvGrpSpPr/>
          <p:nvPr/>
        </p:nvGrpSpPr>
        <p:grpSpPr>
          <a:xfrm>
            <a:off x="75214" y="1919379"/>
            <a:ext cx="9076358" cy="4475789"/>
            <a:chOff x="1599213" y="1919378"/>
            <a:chExt cx="9076358" cy="4475789"/>
          </a:xfrm>
        </p:grpSpPr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4761800" y="2886136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7051769" y="4114452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6662304" y="2058397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6662304" y="3131306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501409" y="3133669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3912513" y="2377416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5259011" y="2178837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5656169" y="2377416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7250725" y="2696435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7250348" y="3769344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7840902" y="2377416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5452914" y="2575995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4952988" y="310967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7839144" y="3771707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4761800" y="5183756"/>
              <a:ext cx="3077344" cy="866309"/>
              <a:chOff x="2943291" y="2847870"/>
              <a:chExt cx="2500313" cy="703868"/>
            </a:xfrm>
          </p:grpSpPr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stCxn id="217" idx="1"/>
                  <a:endCxn id="216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7250349" y="4511610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4943051" y="3968817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6163449" y="4313031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肘形连接符 184"/>
            <p:cNvCxnSpPr>
              <a:stCxn id="213" idx="1"/>
              <a:endCxn id="209" idx="2"/>
            </p:cNvCxnSpPr>
            <p:nvPr/>
          </p:nvCxnSpPr>
          <p:spPr bwMode="auto">
            <a:xfrm rot="10800000">
              <a:off x="3253941" y="4697479"/>
              <a:ext cx="1507861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3925047" y="4310067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9680007" y="3450928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1637871" y="1995263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599213" y="3910532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9303908" y="3749539"/>
              <a:ext cx="13716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4943049" y="4048457"/>
              <a:ext cx="10412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952988" y="3189318"/>
              <a:ext cx="10488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662304" y="3188715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&amp; Quant</a:t>
              </a:r>
              <a:r>
                <a:rPr lang="de-DE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3896783" y="2697736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962637" y="1919378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5018178" y="2386398"/>
              <a:ext cx="405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6775148" y="3902136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7290984" y="3757852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5759991" y="6087390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5009095" y="4850087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40" y="2036816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830" y="3942481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6144027" y="4613148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7825693" y="2044028"/>
              <a:ext cx="20127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84987" y="4315003"/>
              <a:ext cx="182514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7771419" y="5615541"/>
              <a:ext cx="145998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301003"/>
              </p:ext>
            </p:extLst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225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CB8181-A6A5-472A-8D43-0111BE088955}"/>
              </a:ext>
            </a:extLst>
          </p:cNvPr>
          <p:cNvGrpSpPr/>
          <p:nvPr/>
        </p:nvGrpSpPr>
        <p:grpSpPr>
          <a:xfrm>
            <a:off x="75214" y="1919377"/>
            <a:ext cx="9076358" cy="4475790"/>
            <a:chOff x="1599213" y="1919377"/>
            <a:chExt cx="9076358" cy="4475790"/>
          </a:xfrm>
        </p:grpSpPr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4761800" y="2886135"/>
              <a:ext cx="1382226" cy="195777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7051769" y="4114451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6662304" y="2058396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6662304" y="3131305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501409" y="3133668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3912513" y="2377416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5259011" y="2178836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5656169" y="2377416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7250725" y="2696434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7250348" y="3769343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7840902" y="2377416"/>
              <a:ext cx="1249806" cy="75625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5452914" y="2575994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4952988" y="310967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7839144" y="3771706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4761800" y="5183756"/>
              <a:ext cx="3077344" cy="866309"/>
              <a:chOff x="2943291" y="2847870"/>
              <a:chExt cx="2500313" cy="703868"/>
            </a:xfrm>
          </p:grpSpPr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5" name="Rectangle 66"/>
                <p:cNvSpPr>
                  <a:spLocks noChangeArrowheads="1"/>
                </p:cNvSpPr>
                <p:nvPr/>
              </p:nvSpPr>
              <p:spPr bwMode="auto">
                <a:xfrm>
                  <a:off x="3901516" y="2990598"/>
                  <a:ext cx="594000" cy="446091"/>
                </a:xfrm>
                <a:prstGeom prst="rect">
                  <a:avLst/>
                </a:prstGeom>
                <a:solidFill>
                  <a:srgbClr val="E88F59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DRN</a:t>
                  </a:r>
                </a:p>
              </p:txBody>
            </p:sp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DBF</a:t>
                  </a:r>
                </a:p>
              </p:txBody>
            </p:sp>
            <p:cxnSp>
              <p:nvCxnSpPr>
                <p:cNvPr id="218" name="直接箭头连接符 217"/>
                <p:cNvCxnSpPr>
                  <a:stCxn id="217" idx="1"/>
                  <a:endCxn id="215" idx="3"/>
                </p:cNvCxnSpPr>
                <p:nvPr/>
              </p:nvCxnSpPr>
              <p:spPr bwMode="auto">
                <a:xfrm flipH="1" flipV="1">
                  <a:off x="4495516" y="3213644"/>
                  <a:ext cx="177110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9" name="直接箭头连接符 218"/>
                <p:cNvCxnSpPr>
                  <a:stCxn id="215" idx="1"/>
                  <a:endCxn id="216" idx="3"/>
                </p:cNvCxnSpPr>
                <p:nvPr/>
              </p:nvCxnSpPr>
              <p:spPr bwMode="auto">
                <a:xfrm flipH="1">
                  <a:off x="3706758" y="3213644"/>
                  <a:ext cx="194758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7250349" y="4511609"/>
              <a:ext cx="10053" cy="832815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4943051" y="3968816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6163449" y="4313031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肘形连接符 184"/>
            <p:cNvCxnSpPr>
              <a:stCxn id="213" idx="1"/>
              <a:endCxn id="209" idx="2"/>
            </p:cNvCxnSpPr>
            <p:nvPr/>
          </p:nvCxnSpPr>
          <p:spPr bwMode="auto">
            <a:xfrm rot="10800000">
              <a:off x="3253941" y="4697478"/>
              <a:ext cx="1507861" cy="91943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3925047" y="4310066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9680007" y="3450927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1637871" y="199526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599213" y="3910531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9303908" y="3749539"/>
              <a:ext cx="13716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4930685" y="4048456"/>
              <a:ext cx="10536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962637" y="3189318"/>
              <a:ext cx="10374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676875" y="3188714"/>
              <a:ext cx="11622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&amp; Quant</a:t>
              </a:r>
              <a:r>
                <a:rPr lang="de-DE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962637" y="191937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5018178" y="2386397"/>
              <a:ext cx="405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6775148" y="3902135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7290984" y="3757851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5759991" y="6087390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5009095" y="4850087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40" y="2036815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830" y="3942480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6144027" y="4613148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7825693" y="2044027"/>
              <a:ext cx="20127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84987" y="4315003"/>
              <a:ext cx="182514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7771419" y="5615541"/>
              <a:ext cx="145998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2" name="连接符: 肘形 61">
            <a:extLst>
              <a:ext uri="{FF2B5EF4-FFF2-40B4-BE49-F238E27FC236}">
                <a16:creationId xmlns:a16="http://schemas.microsoft.com/office/drawing/2014/main" id="{01E179BA-AD06-4831-B459-62859D91DCDB}"/>
              </a:ext>
            </a:extLst>
          </p:cNvPr>
          <p:cNvCxnSpPr/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D4CA512F-58F4-4769-BBA3-C8418818901A}"/>
              </a:ext>
            </a:extLst>
          </p:cNvPr>
          <p:cNvSpPr txBox="1"/>
          <p:nvPr/>
        </p:nvSpPr>
        <p:spPr>
          <a:xfrm>
            <a:off x="2372784" y="2697736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Split into </a:t>
            </a:r>
          </a:p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CTUs</a:t>
            </a:r>
          </a:p>
        </p:txBody>
      </p:sp>
      <p:graphicFrame>
        <p:nvGraphicFramePr>
          <p:cNvPr id="68" name="表格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97074"/>
              </p:ext>
            </p:extLst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  <p:sp>
        <p:nvSpPr>
          <p:cNvPr id="69" name="矩形 68">
            <a:extLst>
              <a:ext uri="{FF2B5EF4-FFF2-40B4-BE49-F238E27FC236}">
                <a16:creationId xmlns:a16="http://schemas.microsoft.com/office/drawing/2014/main" id="{C3D1E3C7-8D9A-49A2-B5BC-C5F2007AF4EB}"/>
              </a:ext>
            </a:extLst>
          </p:cNvPr>
          <p:cNvSpPr/>
          <p:nvPr/>
        </p:nvSpPr>
        <p:spPr>
          <a:xfrm>
            <a:off x="934362" y="992462"/>
            <a:ext cx="7882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Dense Residual Convolutional Neural Network (DRN) based In-Loop Filter </a:t>
            </a:r>
          </a:p>
        </p:txBody>
      </p:sp>
    </p:spTree>
    <p:extLst>
      <p:ext uri="{BB962C8B-B14F-4D97-AF65-F5344CB8AC3E}">
        <p14:creationId xmlns:p14="http://schemas.microsoft.com/office/powerpoint/2010/main" val="1253011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22595" y="1249306"/>
            <a:ext cx="26693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Scheme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98A7E5B2-FD33-40E5-BD50-59145E570765}"/>
              </a:ext>
            </a:extLst>
          </p:cNvPr>
          <p:cNvSpPr/>
          <p:nvPr/>
        </p:nvSpPr>
        <p:spPr>
          <a:xfrm>
            <a:off x="1346122" y="4338842"/>
            <a:ext cx="1825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Pre-Processing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8ADEE306-584A-4943-A170-718C6D4B1EF1}"/>
              </a:ext>
            </a:extLst>
          </p:cNvPr>
          <p:cNvSpPr/>
          <p:nvPr/>
        </p:nvSpPr>
        <p:spPr>
          <a:xfrm>
            <a:off x="5860294" y="4336589"/>
            <a:ext cx="1825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Post-Processing</a:t>
            </a:r>
            <a:endParaRPr lang="en-US" altLang="zh-CN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65">
            <a:extLst>
              <a:ext uri="{FF2B5EF4-FFF2-40B4-BE49-F238E27FC236}">
                <a16:creationId xmlns:a16="http://schemas.microsoft.com/office/drawing/2014/main" id="{2F515BD3-1300-49C9-A923-450BCB3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063" y="3105000"/>
            <a:ext cx="1152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 Space Conversion </a:t>
            </a:r>
          </a:p>
        </p:txBody>
      </p:sp>
      <p:sp>
        <p:nvSpPr>
          <p:cNvPr id="40" name="Rectangle 65">
            <a:extLst>
              <a:ext uri="{FF2B5EF4-FFF2-40B4-BE49-F238E27FC236}">
                <a16:creationId xmlns:a16="http://schemas.microsoft.com/office/drawing/2014/main" id="{909633F3-B183-43E1-96C8-545EBAD5D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000" y="3105000"/>
            <a:ext cx="1152000" cy="648000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DRN</a:t>
            </a:r>
          </a:p>
        </p:txBody>
      </p:sp>
      <p:sp>
        <p:nvSpPr>
          <p:cNvPr id="43" name="Rectangle 65">
            <a:extLst>
              <a:ext uri="{FF2B5EF4-FFF2-40B4-BE49-F238E27FC236}">
                <a16:creationId xmlns:a16="http://schemas.microsoft.com/office/drawing/2014/main" id="{23EDC2EF-F04C-4F43-B392-5685B9F2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623" y="3105000"/>
            <a:ext cx="1152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Up-</a:t>
            </a:r>
          </a:p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sampling</a:t>
            </a:r>
          </a:p>
        </p:txBody>
      </p:sp>
      <p:sp>
        <p:nvSpPr>
          <p:cNvPr id="46" name="Rectangle 65">
            <a:extLst>
              <a:ext uri="{FF2B5EF4-FFF2-40B4-BE49-F238E27FC236}">
                <a16:creationId xmlns:a16="http://schemas.microsoft.com/office/drawing/2014/main" id="{65B6ABD1-209C-40DA-8BEB-98C2538C3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8937" y="3105000"/>
            <a:ext cx="1152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 Space Conversion </a:t>
            </a:r>
          </a:p>
        </p:txBody>
      </p:sp>
      <p:sp>
        <p:nvSpPr>
          <p:cNvPr id="49" name="Rectangle 65">
            <a:extLst>
              <a:ext uri="{FF2B5EF4-FFF2-40B4-BE49-F238E27FC236}">
                <a16:creationId xmlns:a16="http://schemas.microsoft.com/office/drawing/2014/main" id="{56B84016-5748-443F-A647-8AF7B6434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6377" y="3105000"/>
            <a:ext cx="1152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</a:t>
            </a:r>
          </a:p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sampling</a:t>
            </a: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7A402557-DB42-4C29-8E50-1BCE3F2997CC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327555" y="3429000"/>
            <a:ext cx="678068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88FECD-50B7-4764-8DE4-3BD094682A74}"/>
              </a:ext>
            </a:extLst>
          </p:cNvPr>
          <p:cNvSpPr txBox="1"/>
          <p:nvPr/>
        </p:nvSpPr>
        <p:spPr>
          <a:xfrm>
            <a:off x="89388" y="2683410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Reconstructed</a:t>
            </a:r>
          </a:p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YUV420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D5A9D6B-7C97-4C00-9FFA-FE7470281898}"/>
              </a:ext>
            </a:extLst>
          </p:cNvPr>
          <p:cNvSpPr txBox="1"/>
          <p:nvPr/>
        </p:nvSpPr>
        <p:spPr>
          <a:xfrm>
            <a:off x="8137682" y="2683411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Filtered</a:t>
            </a:r>
          </a:p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YUV420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1020B2C-2C65-4262-83A9-37C01A48FF89}"/>
              </a:ext>
            </a:extLst>
          </p:cNvPr>
          <p:cNvSpPr txBox="1"/>
          <p:nvPr/>
        </p:nvSpPr>
        <p:spPr>
          <a:xfrm>
            <a:off x="2002985" y="2689501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YUV444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D32E447-6584-4B7B-9B83-629C37A9AC9B}"/>
              </a:ext>
            </a:extLst>
          </p:cNvPr>
          <p:cNvSpPr txBox="1"/>
          <p:nvPr/>
        </p:nvSpPr>
        <p:spPr>
          <a:xfrm>
            <a:off x="3591915" y="2689500"/>
            <a:ext cx="5180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RGB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42797A8-C9BB-410C-B16B-75A8FE764104}"/>
              </a:ext>
            </a:extLst>
          </p:cNvPr>
          <p:cNvSpPr txBox="1"/>
          <p:nvPr/>
        </p:nvSpPr>
        <p:spPr>
          <a:xfrm>
            <a:off x="6457950" y="269033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YUV444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643377AE-0E48-48E8-9D2B-868E45FF445D}"/>
              </a:ext>
            </a:extLst>
          </p:cNvPr>
          <p:cNvSpPr txBox="1"/>
          <p:nvPr/>
        </p:nvSpPr>
        <p:spPr>
          <a:xfrm>
            <a:off x="5060339" y="2683411"/>
            <a:ext cx="5180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RGB</a:t>
            </a: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04A9AF29-0291-4F39-A710-402FAEB55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103422" y="3010981"/>
            <a:ext cx="323999" cy="2331720"/>
          </a:xfrm>
          <a:prstGeom prst="rect">
            <a:avLst/>
          </a:prstGeom>
        </p:spPr>
      </p:pic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-11767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29848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07939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09248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3C1E016B-14BE-4C5D-BDD9-119B55003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610867" y="3008729"/>
            <a:ext cx="323999" cy="2331720"/>
          </a:xfrm>
          <a:prstGeom prst="rect">
            <a:avLst/>
          </a:prstGeom>
        </p:spPr>
      </p:pic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84D88F05-C2C2-495E-AA02-898A39024E68}"/>
              </a:ext>
            </a:extLst>
          </p:cNvPr>
          <p:cNvCxnSpPr>
            <a:cxnSpLocks/>
            <a:stCxn id="43" idx="3"/>
            <a:endCxn id="38" idx="1"/>
          </p:cNvCxnSpPr>
          <p:nvPr/>
        </p:nvCxnSpPr>
        <p:spPr>
          <a:xfrm>
            <a:off x="2157623" y="3429000"/>
            <a:ext cx="34544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21E80A0A-F976-4CC0-9B1B-C5AF59963256}"/>
              </a:ext>
            </a:extLst>
          </p:cNvPr>
          <p:cNvCxnSpPr>
            <a:cxnSpLocks/>
            <a:stCxn id="38" idx="3"/>
            <a:endCxn id="40" idx="1"/>
          </p:cNvCxnSpPr>
          <p:nvPr/>
        </p:nvCxnSpPr>
        <p:spPr>
          <a:xfrm>
            <a:off x="3655063" y="3429000"/>
            <a:ext cx="340937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AE01BDAF-9DDB-47B6-9E48-3FE90AE30023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5148000" y="3429000"/>
            <a:ext cx="340937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0D9B0E03-295B-4273-9D96-912ECAAB3FA8}"/>
              </a:ext>
            </a:extLst>
          </p:cNvPr>
          <p:cNvCxnSpPr>
            <a:cxnSpLocks/>
            <a:stCxn id="46" idx="3"/>
            <a:endCxn id="49" idx="1"/>
          </p:cNvCxnSpPr>
          <p:nvPr/>
        </p:nvCxnSpPr>
        <p:spPr>
          <a:xfrm>
            <a:off x="6640937" y="3429000"/>
            <a:ext cx="34544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BCD1107C-3852-458F-B44B-1A3547C2AEDD}"/>
              </a:ext>
            </a:extLst>
          </p:cNvPr>
          <p:cNvCxnSpPr>
            <a:cxnSpLocks/>
            <a:stCxn id="49" idx="3"/>
          </p:cNvCxnSpPr>
          <p:nvPr/>
        </p:nvCxnSpPr>
        <p:spPr>
          <a:xfrm>
            <a:off x="8138377" y="3429000"/>
            <a:ext cx="677373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938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369203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architecture of DRN. </a:t>
            </a:r>
          </a:p>
        </p:txBody>
      </p:sp>
      <p:grpSp>
        <p:nvGrpSpPr>
          <p:cNvPr id="203" name="组合 202"/>
          <p:cNvGrpSpPr/>
          <p:nvPr/>
        </p:nvGrpSpPr>
        <p:grpSpPr>
          <a:xfrm>
            <a:off x="170596" y="2303192"/>
            <a:ext cx="8880272" cy="2649809"/>
            <a:chOff x="1314125" y="1987969"/>
            <a:chExt cx="9724103" cy="2901602"/>
          </a:xfrm>
        </p:grpSpPr>
        <p:cxnSp>
          <p:nvCxnSpPr>
            <p:cNvPr id="204" name="直接箭头连接符 203"/>
            <p:cNvCxnSpPr/>
            <p:nvPr/>
          </p:nvCxnSpPr>
          <p:spPr>
            <a:xfrm>
              <a:off x="1314125" y="3454465"/>
              <a:ext cx="9724103" cy="0"/>
            </a:xfrm>
            <a:prstGeom prst="straightConnector1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05" name="矩形 204"/>
            <p:cNvSpPr/>
            <p:nvPr/>
          </p:nvSpPr>
          <p:spPr>
            <a:xfrm rot="16200000">
              <a:off x="3756331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 rot="16200000">
              <a:off x="2395709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 rot="16200000">
              <a:off x="5116953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 rot="16200000">
              <a:off x="6841894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9" name="直接箭头连接符 208"/>
            <p:cNvCxnSpPr>
              <a:stCxn id="225" idx="4"/>
              <a:endCxn id="220" idx="0"/>
            </p:cNvCxnSpPr>
            <p:nvPr/>
          </p:nvCxnSpPr>
          <p:spPr>
            <a:xfrm>
              <a:off x="5569974" y="2044141"/>
              <a:ext cx="0" cy="808911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210" name="矩形 209"/>
            <p:cNvSpPr/>
            <p:nvPr/>
          </p:nvSpPr>
          <p:spPr>
            <a:xfrm>
              <a:off x="9148119" y="3143912"/>
              <a:ext cx="313561" cy="31055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流程图: 或者 210"/>
            <p:cNvSpPr/>
            <p:nvPr/>
          </p:nvSpPr>
          <p:spPr>
            <a:xfrm>
              <a:off x="9151126" y="3305538"/>
              <a:ext cx="310554" cy="310554"/>
            </a:xfrm>
            <a:prstGeom prst="flowChartOr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矩形 211"/>
            <p:cNvSpPr/>
            <p:nvPr/>
          </p:nvSpPr>
          <p:spPr>
            <a:xfrm rot="16200000">
              <a:off x="7835083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</a:t>
              </a:r>
              <a:r>
                <a:rPr lang="en-US" altLang="zh-CN" sz="1600" b="1" kern="0" dirty="0">
                  <a:solidFill>
                    <a:prstClr val="white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 rot="16200000">
              <a:off x="9096785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</a:p>
          </p:txBody>
        </p:sp>
        <p:sp>
          <p:nvSpPr>
            <p:cNvPr id="214" name="矩形 213"/>
            <p:cNvSpPr/>
            <p:nvPr/>
          </p:nvSpPr>
          <p:spPr>
            <a:xfrm rot="16200000">
              <a:off x="1031967" y="3239828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 rot="16200000">
              <a:off x="9722782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6566570" y="3106802"/>
              <a:ext cx="499175" cy="69532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cs typeface="Times New Roman" panose="02020603050405020304" pitchFamily="18" charset="0"/>
                </a:rPr>
                <a:t>···</a:t>
              </a:r>
              <a:endParaRPr lang="zh-CN" altLang="en-US" sz="20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17" name="肘形连接符 216"/>
            <p:cNvCxnSpPr>
              <a:endCxn id="211" idx="4"/>
            </p:cNvCxnSpPr>
            <p:nvPr/>
          </p:nvCxnSpPr>
          <p:spPr>
            <a:xfrm>
              <a:off x="2371688" y="3460815"/>
              <a:ext cx="6934715" cy="155277"/>
            </a:xfrm>
            <a:prstGeom prst="bentConnector4">
              <a:avLst>
                <a:gd name="adj1" fmla="val -27"/>
                <a:gd name="adj2" fmla="val 915601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cxnSp>
          <p:nvCxnSpPr>
            <p:cNvPr id="218" name="肘形连接符 217"/>
            <p:cNvCxnSpPr>
              <a:stCxn id="223" idx="6"/>
              <a:endCxn id="221" idx="0"/>
            </p:cNvCxnSpPr>
            <p:nvPr/>
          </p:nvCxnSpPr>
          <p:spPr>
            <a:xfrm>
              <a:off x="5598060" y="2229387"/>
              <a:ext cx="1702452" cy="62366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19" name="矩形 218"/>
            <p:cNvSpPr/>
            <p:nvPr/>
          </p:nvSpPr>
          <p:spPr>
            <a:xfrm>
              <a:off x="4113599" y="2853053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0" name="矩形 219"/>
            <p:cNvSpPr/>
            <p:nvPr/>
          </p:nvSpPr>
          <p:spPr>
            <a:xfrm>
              <a:off x="5469454" y="2853052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1" name="矩形 220"/>
            <p:cNvSpPr/>
            <p:nvPr/>
          </p:nvSpPr>
          <p:spPr>
            <a:xfrm>
              <a:off x="7199992" y="2853051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2" name="肘形连接符 221"/>
            <p:cNvCxnSpPr>
              <a:stCxn id="207" idx="3"/>
              <a:endCxn id="221" idx="0"/>
            </p:cNvCxnSpPr>
            <p:nvPr/>
          </p:nvCxnSpPr>
          <p:spPr>
            <a:xfrm rot="16200000" flipH="1">
              <a:off x="6509440" y="2061979"/>
              <a:ext cx="235586" cy="1346558"/>
            </a:xfrm>
            <a:prstGeom prst="bentConnector3">
              <a:avLst>
                <a:gd name="adj1" fmla="val -80506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sp>
          <p:nvSpPr>
            <p:cNvPr id="223" name="椭圆 222"/>
            <p:cNvSpPr/>
            <p:nvPr/>
          </p:nvSpPr>
          <p:spPr>
            <a:xfrm>
              <a:off x="5541888" y="2201301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4" name="直接箭头连接符 223"/>
            <p:cNvCxnSpPr>
              <a:stCxn id="223" idx="4"/>
              <a:endCxn id="220" idx="0"/>
            </p:cNvCxnSpPr>
            <p:nvPr/>
          </p:nvCxnSpPr>
          <p:spPr>
            <a:xfrm>
              <a:off x="5569974" y="2257473"/>
              <a:ext cx="0" cy="595579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25" name="椭圆 224"/>
            <p:cNvSpPr/>
            <p:nvPr/>
          </p:nvSpPr>
          <p:spPr>
            <a:xfrm>
              <a:off x="5541888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6" name="肘形连接符 225"/>
            <p:cNvCxnSpPr>
              <a:stCxn id="206" idx="3"/>
              <a:endCxn id="227" idx="2"/>
            </p:cNvCxnSpPr>
            <p:nvPr/>
          </p:nvCxnSpPr>
          <p:spPr>
            <a:xfrm rot="5400000" flipH="1" flipV="1">
              <a:off x="3408666" y="1840098"/>
              <a:ext cx="601410" cy="95332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sp>
          <p:nvSpPr>
            <p:cNvPr id="227" name="椭圆 226"/>
            <p:cNvSpPr/>
            <p:nvPr/>
          </p:nvSpPr>
          <p:spPr>
            <a:xfrm>
              <a:off x="4186033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8" name="直接箭头连接符 227"/>
            <p:cNvCxnSpPr>
              <a:stCxn id="227" idx="4"/>
              <a:endCxn id="219" idx="0"/>
            </p:cNvCxnSpPr>
            <p:nvPr/>
          </p:nvCxnSpPr>
          <p:spPr>
            <a:xfrm>
              <a:off x="4214119" y="2044141"/>
              <a:ext cx="0" cy="808912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29" name="肘形连接符 228"/>
            <p:cNvCxnSpPr>
              <a:stCxn id="225" idx="6"/>
              <a:endCxn id="221" idx="0"/>
            </p:cNvCxnSpPr>
            <p:nvPr/>
          </p:nvCxnSpPr>
          <p:spPr>
            <a:xfrm>
              <a:off x="5598060" y="2016055"/>
              <a:ext cx="1702452" cy="836996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30" name="肘形连接符 229"/>
            <p:cNvCxnSpPr>
              <a:stCxn id="205" idx="3"/>
              <a:endCxn id="223" idx="2"/>
            </p:cNvCxnSpPr>
            <p:nvPr/>
          </p:nvCxnSpPr>
          <p:spPr>
            <a:xfrm rot="5400000" flipH="1" flipV="1">
              <a:off x="4873570" y="1949148"/>
              <a:ext cx="388078" cy="948557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cxnSp>
          <p:nvCxnSpPr>
            <p:cNvPr id="231" name="直接连接符 230"/>
            <p:cNvCxnSpPr>
              <a:stCxn id="227" idx="6"/>
              <a:endCxn id="225" idx="2"/>
            </p:cNvCxnSpPr>
            <p:nvPr/>
          </p:nvCxnSpPr>
          <p:spPr>
            <a:xfrm>
              <a:off x="4242205" y="2016055"/>
              <a:ext cx="1299683" cy="0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/>
            </a:ln>
            <a:effectLst/>
          </p:spPr>
        </p:cxnSp>
        <p:sp>
          <p:nvSpPr>
            <p:cNvPr id="232" name="矩形 231"/>
            <p:cNvSpPr/>
            <p:nvPr/>
          </p:nvSpPr>
          <p:spPr>
            <a:xfrm>
              <a:off x="4374353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4631461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4892215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28040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5985148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7" name="矩形 236"/>
            <p:cNvSpPr/>
            <p:nvPr/>
          </p:nvSpPr>
          <p:spPr>
            <a:xfrm>
              <a:off x="6245902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7450761" y="2851978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7707869" y="2851977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0" name="矩形 239"/>
            <p:cNvSpPr/>
            <p:nvPr/>
          </p:nvSpPr>
          <p:spPr>
            <a:xfrm>
              <a:off x="7968623" y="2851977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2985065" y="2827563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242173" y="2827562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502927" y="282756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44" name="图片 2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5420219" y="2218573"/>
              <a:ext cx="243338" cy="4510658"/>
            </a:xfrm>
            <a:prstGeom prst="rect">
              <a:avLst/>
            </a:prstGeom>
          </p:spPr>
        </p:pic>
        <p:sp>
          <p:nvSpPr>
            <p:cNvPr id="245" name="文本框 244"/>
            <p:cNvSpPr txBox="1"/>
            <p:nvPr/>
          </p:nvSpPr>
          <p:spPr>
            <a:xfrm>
              <a:off x="5045598" y="4520239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rPr>
                <a:t>N×DRU</a:t>
              </a:r>
              <a:endParaRPr lang="zh-CN" altLang="en-US" sz="16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05349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5666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5949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04040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N=8 and M=64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using different QPs (22, 27, 32 and 37) under All Intra (AI) configuration.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square error (MSE) loss function:</a:t>
            </a:r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8DD07AD-8824-4040-BB8D-C7A94ED4B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045905"/>
              </p:ext>
            </p:extLst>
          </p:nvPr>
        </p:nvGraphicFramePr>
        <p:xfrm>
          <a:off x="2836985" y="4983982"/>
          <a:ext cx="3113384" cy="7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r:id="rId4" imgW="1765300" imgH="431800" progId="Equation.DSMT4">
                  <p:embed/>
                </p:oleObj>
              </mc:Choice>
              <mc:Fallback>
                <p:oleObj r:id="rId4" imgW="17653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985" y="4983982"/>
                        <a:ext cx="3113384" cy="753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5D838A75-BB5B-44EA-AB63-E58988A0BDE4}"/>
              </a:ext>
            </a:extLst>
          </p:cNvPr>
          <p:cNvSpPr/>
          <p:nvPr/>
        </p:nvSpPr>
        <p:spPr>
          <a:xfrm>
            <a:off x="1021015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, “NTIRE 2017 challenge on single image super-resolution: dataset and study,” in Proc. IEEE Int. Conf. Computer Vision and Pattern Recognition Workshops (CVPRW), July 2017.</a:t>
            </a:r>
            <a:endParaRPr lang="zh-CN" altLang="en-US" sz="12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3676840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38" name="Rectangle 65">
            <a:extLst>
              <a:ext uri="{FF2B5EF4-FFF2-40B4-BE49-F238E27FC236}">
                <a16:creationId xmlns:a16="http://schemas.microsoft.com/office/drawing/2014/main" id="{2F515BD3-1300-49C9-A923-450BCB3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571" y="3623842"/>
            <a:ext cx="1296000" cy="648000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sp>
        <p:nvSpPr>
          <p:cNvPr id="40" name="Rectangle 65">
            <a:extLst>
              <a:ext uri="{FF2B5EF4-FFF2-40B4-BE49-F238E27FC236}">
                <a16:creationId xmlns:a16="http://schemas.microsoft.com/office/drawing/2014/main" id="{909633F3-B183-43E1-96C8-545EBAD5D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1685" y="3623842"/>
            <a:ext cx="1296000" cy="648000"/>
          </a:xfrm>
          <a:prstGeom prst="rect">
            <a:avLst/>
          </a:prstGeom>
          <a:solidFill>
            <a:srgbClr val="E0D8B8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RDO</a:t>
            </a:r>
          </a:p>
        </p:txBody>
      </p:sp>
      <p:sp>
        <p:nvSpPr>
          <p:cNvPr id="43" name="Rectangle 65">
            <a:extLst>
              <a:ext uri="{FF2B5EF4-FFF2-40B4-BE49-F238E27FC236}">
                <a16:creationId xmlns:a16="http://schemas.microsoft.com/office/drawing/2014/main" id="{23EDC2EF-F04C-4F43-B392-5685B9F2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3457" y="3623842"/>
            <a:ext cx="1296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</a:t>
            </a:r>
          </a:p>
        </p:txBody>
      </p:sp>
      <p:sp>
        <p:nvSpPr>
          <p:cNvPr id="46" name="Rectangle 65">
            <a:extLst>
              <a:ext uri="{FF2B5EF4-FFF2-40B4-BE49-F238E27FC236}">
                <a16:creationId xmlns:a16="http://schemas.microsoft.com/office/drawing/2014/main" id="{65B6ABD1-209C-40DA-8BEB-98C2538C3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5799" y="3623842"/>
            <a:ext cx="1296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</a:rPr>
              <a:t>SAO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7A402557-DB42-4C29-8E50-1BCE3F2997CC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915047" y="3947842"/>
            <a:ext cx="69841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B627D7D4-FDF0-49BF-B4BA-50399DA2D44C}"/>
              </a:ext>
            </a:extLst>
          </p:cNvPr>
          <p:cNvCxnSpPr>
            <a:cxnSpLocks/>
            <a:stCxn id="43" idx="3"/>
            <a:endCxn id="38" idx="1"/>
          </p:cNvCxnSpPr>
          <p:nvPr/>
        </p:nvCxnSpPr>
        <p:spPr>
          <a:xfrm>
            <a:off x="2909457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1BDF5F0B-BC98-4CC0-80AE-BC300A8622C9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4623571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60FD3097-DE45-47F5-A4CA-592C91A0867E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6337685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88FECD-50B7-4764-8DE4-3BD094682A74}"/>
              </a:ext>
            </a:extLst>
          </p:cNvPr>
          <p:cNvSpPr txBox="1"/>
          <p:nvPr/>
        </p:nvSpPr>
        <p:spPr>
          <a:xfrm>
            <a:off x="139034" y="3254740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</a:p>
        </p:txBody>
      </p: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18816B70-64CE-4D7A-869F-C42E2C894ADF}"/>
              </a:ext>
            </a:extLst>
          </p:cNvPr>
          <p:cNvCxnSpPr>
            <a:cxnSpLocks/>
          </p:cNvCxnSpPr>
          <p:nvPr/>
        </p:nvCxnSpPr>
        <p:spPr>
          <a:xfrm>
            <a:off x="8051799" y="3947842"/>
            <a:ext cx="69841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643377AE-0E48-48E8-9D2B-868E45FF445D}"/>
              </a:ext>
            </a:extLst>
          </p:cNvPr>
          <p:cNvSpPr txBox="1"/>
          <p:nvPr/>
        </p:nvSpPr>
        <p:spPr>
          <a:xfrm>
            <a:off x="5934623" y="2929114"/>
            <a:ext cx="1552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Filtered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E8AD5B60-E022-4F0C-8FE1-02DEF8664B48}"/>
              </a:ext>
            </a:extLst>
          </p:cNvPr>
          <p:cNvCxnSpPr>
            <a:stCxn id="43" idx="0"/>
            <a:endCxn id="40" idx="0"/>
          </p:cNvCxnSpPr>
          <p:nvPr/>
        </p:nvCxnSpPr>
        <p:spPr>
          <a:xfrm rot="5400000" flipH="1" flipV="1">
            <a:off x="3975571" y="1909728"/>
            <a:ext cx="12700" cy="3428228"/>
          </a:xfrm>
          <a:prstGeom prst="bentConnector3">
            <a:avLst>
              <a:gd name="adj1" fmla="val 4900000"/>
            </a:avLst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77A66293-1174-4805-8F13-051319C599B5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5689685" y="4271842"/>
            <a:ext cx="0" cy="481286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BA577FEE-7F23-4A26-A25A-8F9DC78E2626}"/>
              </a:ext>
            </a:extLst>
          </p:cNvPr>
          <p:cNvSpPr txBox="1"/>
          <p:nvPr/>
        </p:nvSpPr>
        <p:spPr>
          <a:xfrm>
            <a:off x="3272763" y="2375134"/>
            <a:ext cx="1311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Divided into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AE0C8BF-E015-4761-98C7-A6A1AA431306}"/>
              </a:ext>
            </a:extLst>
          </p:cNvPr>
          <p:cNvSpPr txBox="1"/>
          <p:nvPr/>
        </p:nvSpPr>
        <p:spPr>
          <a:xfrm>
            <a:off x="4176839" y="3039067"/>
            <a:ext cx="1311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Divided into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B71487D-2860-4338-8113-0531B242292E}"/>
              </a:ext>
            </a:extLst>
          </p:cNvPr>
          <p:cNvSpPr txBox="1"/>
          <p:nvPr/>
        </p:nvSpPr>
        <p:spPr>
          <a:xfrm>
            <a:off x="5903967" y="4350183"/>
            <a:ext cx="2147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flags</a:t>
            </a:r>
          </a:p>
        </p:txBody>
      </p:sp>
      <p:sp>
        <p:nvSpPr>
          <p:cNvPr id="58" name="Rectangle 65">
            <a:extLst>
              <a:ext uri="{FF2B5EF4-FFF2-40B4-BE49-F238E27FC236}">
                <a16:creationId xmlns:a16="http://schemas.microsoft.com/office/drawing/2014/main" id="{6F139CAC-E7B5-4F8A-9E38-F5E7DF1DB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035" y="4746778"/>
            <a:ext cx="1296000" cy="648000"/>
          </a:xfrm>
          <a:prstGeom prst="rect">
            <a:avLst/>
          </a:prstGeom>
          <a:solidFill>
            <a:srgbClr val="A06E5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</a:rPr>
              <a:t>Entropy</a:t>
            </a:r>
          </a:p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Coder</a:t>
            </a:r>
          </a:p>
        </p:txBody>
      </p: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495ED5A1-4E16-4547-9C77-AB1570B09F68}"/>
              </a:ext>
            </a:extLst>
          </p:cNvPr>
          <p:cNvCxnSpPr>
            <a:cxnSpLocks/>
          </p:cNvCxnSpPr>
          <p:nvPr/>
        </p:nvCxnSpPr>
        <p:spPr>
          <a:xfrm>
            <a:off x="5689685" y="5394778"/>
            <a:ext cx="0" cy="481286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id="{D7D79F36-5C00-4FA1-BC38-EF5895D13E37}"/>
              </a:ext>
            </a:extLst>
          </p:cNvPr>
          <p:cNvSpPr/>
          <p:nvPr/>
        </p:nvSpPr>
        <p:spPr>
          <a:xfrm>
            <a:off x="5802369" y="5592263"/>
            <a:ext cx="13716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Bitstreams</a:t>
            </a:r>
          </a:p>
        </p:txBody>
      </p: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4486</TotalTime>
  <Words>993</Words>
  <Application>Microsoft Office PowerPoint</Application>
  <PresentationFormat>全屏显示(4:3)</PresentationFormat>
  <Paragraphs>371</Paragraphs>
  <Slides>17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Microsoft YaHei UI</vt:lpstr>
      <vt:lpstr>Nexa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Equation.DSMT4</vt:lpstr>
      <vt:lpstr>Dense Residual Convolutional Neural Network (DRN) based In-Loop Filter for VVC</vt:lpstr>
      <vt:lpstr>PowerPoint 演示文稿</vt:lpstr>
      <vt:lpstr>Introduction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yingbinwang(王英彬)</cp:lastModifiedBy>
  <cp:revision>258</cp:revision>
  <dcterms:created xsi:type="dcterms:W3CDTF">2017-11-26T02:10:39Z</dcterms:created>
  <dcterms:modified xsi:type="dcterms:W3CDTF">2018-07-10T08:46:35Z</dcterms:modified>
</cp:coreProperties>
</file>