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86" r:id="rId2"/>
    <p:sldMasterId id="2147483699" r:id="rId3"/>
  </p:sldMasterIdLst>
  <p:notesMasterIdLst>
    <p:notesMasterId r:id="rId21"/>
  </p:notesMasterIdLst>
  <p:sldIdLst>
    <p:sldId id="297" r:id="rId4"/>
    <p:sldId id="322" r:id="rId5"/>
    <p:sldId id="309" r:id="rId6"/>
    <p:sldId id="311" r:id="rId7"/>
    <p:sldId id="365" r:id="rId8"/>
    <p:sldId id="314" r:id="rId9"/>
    <p:sldId id="343" r:id="rId10"/>
    <p:sldId id="369" r:id="rId11"/>
    <p:sldId id="368" r:id="rId12"/>
    <p:sldId id="377" r:id="rId13"/>
    <p:sldId id="378" r:id="rId14"/>
    <p:sldId id="380" r:id="rId15"/>
    <p:sldId id="381" r:id="rId16"/>
    <p:sldId id="384" r:id="rId17"/>
    <p:sldId id="319" r:id="rId18"/>
    <p:sldId id="383" r:id="rId19"/>
    <p:sldId id="32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29A"/>
    <a:srgbClr val="A06E50"/>
    <a:srgbClr val="E0D8B8"/>
    <a:srgbClr val="E88F59"/>
    <a:srgbClr val="4E98A1"/>
    <a:srgbClr val="61B296"/>
    <a:srgbClr val="5EBFB8"/>
    <a:srgbClr val="47B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79691" autoAdjust="0"/>
  </p:normalViewPr>
  <p:slideViewPr>
    <p:cSldViewPr snapToGrid="0">
      <p:cViewPr varScale="1">
        <p:scale>
          <a:sx n="103" d="100"/>
          <a:sy n="103" d="100"/>
        </p:scale>
        <p:origin x="18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Class B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CURVE!$A$2:$A$4</c:f>
              <c:numCache>
                <c:formatCode>General</c:formatCode>
                <c:ptCount val="3"/>
                <c:pt idx="0">
                  <c:v>2</c:v>
                </c:pt>
                <c:pt idx="1">
                  <c:v>8</c:v>
                </c:pt>
                <c:pt idx="2">
                  <c:v>16</c:v>
                </c:pt>
              </c:numCache>
            </c:numRef>
          </c:xVal>
          <c:yVal>
            <c:numRef>
              <c:f>CURVE!$B$2:$B$4</c:f>
              <c:numCache>
                <c:formatCode>0.00%</c:formatCode>
                <c:ptCount val="3"/>
                <c:pt idx="0">
                  <c:v>2.0818818690072384E-2</c:v>
                </c:pt>
                <c:pt idx="1">
                  <c:v>3.3218579236870924E-2</c:v>
                </c:pt>
                <c:pt idx="2">
                  <c:v>4.3999999999999997E-2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7E9-42B4-A213-3F60723467BC}"/>
            </c:ext>
          </c:extLst>
        </c:ser>
        <c:ser>
          <c:idx val="1"/>
          <c:order val="1"/>
          <c:tx>
            <c:v>Class C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CURVE!$A$2:$A$4</c:f>
              <c:numCache>
                <c:formatCode>General</c:formatCode>
                <c:ptCount val="3"/>
                <c:pt idx="0">
                  <c:v>2</c:v>
                </c:pt>
                <c:pt idx="1">
                  <c:v>8</c:v>
                </c:pt>
                <c:pt idx="2">
                  <c:v>16</c:v>
                </c:pt>
              </c:numCache>
            </c:numRef>
          </c:xVal>
          <c:yVal>
            <c:numRef>
              <c:f>CURVE!$C$2:$C$4</c:f>
              <c:numCache>
                <c:formatCode>0.00%</c:formatCode>
                <c:ptCount val="3"/>
                <c:pt idx="0">
                  <c:v>3.4186020670895823E-2</c:v>
                </c:pt>
                <c:pt idx="1">
                  <c:v>5.4613015160879352E-2</c:v>
                </c:pt>
                <c:pt idx="2">
                  <c:v>6.4578484049138157E-2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77E9-42B4-A213-3F60723467BC}"/>
            </c:ext>
          </c:extLst>
        </c:ser>
        <c:ser>
          <c:idx val="2"/>
          <c:order val="2"/>
          <c:tx>
            <c:v>Class D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CURVE!$A$2:$A$4</c:f>
              <c:numCache>
                <c:formatCode>General</c:formatCode>
                <c:ptCount val="3"/>
                <c:pt idx="0">
                  <c:v>2</c:v>
                </c:pt>
                <c:pt idx="1">
                  <c:v>8</c:v>
                </c:pt>
                <c:pt idx="2">
                  <c:v>16</c:v>
                </c:pt>
              </c:numCache>
            </c:numRef>
          </c:xVal>
          <c:yVal>
            <c:numRef>
              <c:f>CURVE!$D$2:$D$4</c:f>
              <c:numCache>
                <c:formatCode>0.00%</c:formatCode>
                <c:ptCount val="3"/>
                <c:pt idx="0">
                  <c:v>3.6651922964817757E-2</c:v>
                </c:pt>
                <c:pt idx="1">
                  <c:v>5.5844552348073201E-2</c:v>
                </c:pt>
                <c:pt idx="2">
                  <c:v>6.4784257660185945E-2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77E9-42B4-A213-3F60723467BC}"/>
            </c:ext>
          </c:extLst>
        </c:ser>
        <c:ser>
          <c:idx val="3"/>
          <c:order val="3"/>
          <c:tx>
            <c:v>Class E</c:v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CURVE!$A$2:$A$4</c:f>
              <c:numCache>
                <c:formatCode>General</c:formatCode>
                <c:ptCount val="3"/>
                <c:pt idx="0">
                  <c:v>2</c:v>
                </c:pt>
                <c:pt idx="1">
                  <c:v>8</c:v>
                </c:pt>
                <c:pt idx="2">
                  <c:v>16</c:v>
                </c:pt>
              </c:numCache>
            </c:numRef>
          </c:xVal>
          <c:yVal>
            <c:numRef>
              <c:f>CURVE!$E$2:$E$4</c:f>
              <c:numCache>
                <c:formatCode>0.00%</c:formatCode>
                <c:ptCount val="3"/>
                <c:pt idx="0">
                  <c:v>4.7916973726444843E-2</c:v>
                </c:pt>
                <c:pt idx="1">
                  <c:v>7.620295035606324E-2</c:v>
                </c:pt>
                <c:pt idx="2">
                  <c:v>9.0210240089646912E-2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77E9-42B4-A213-3F60723467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0534368"/>
        <c:axId val="550531416"/>
      </c:scatterChart>
      <c:valAx>
        <c:axId val="5505343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The Number of DRU</a:t>
                </a:r>
                <a:endParaRPr lang="zh-CN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550531416"/>
        <c:crosses val="autoZero"/>
        <c:crossBetween val="midCat"/>
      </c:valAx>
      <c:valAx>
        <c:axId val="550531416"/>
        <c:scaling>
          <c:orientation val="minMax"/>
          <c:min val="1.0000000000000002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BD-rate Reduction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zh-CN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55053436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Times New Roman" panose="02020603050405020304" pitchFamily="18" charset="0"/>
          <a:cs typeface="Times New Roman" panose="02020603050405020304" pitchFamily="18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A4F1E-735B-4FF1-A16D-9FDED66B2D05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7902E-D8E0-43CA-8D01-F80FAFC972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43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2800" b="1" kern="1200" spc="-10" dirty="0">
              <a:solidFill>
                <a:srgbClr val="7F7F7F"/>
              </a:solidFill>
              <a:latin typeface="+mj-lt"/>
              <a:ea typeface="微软雅黑" panose="020B0503020204020204" pitchFamily="34" charset="-122"/>
              <a:cs typeface="Microsoft Sans Serif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03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2068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2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8622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2457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7471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2783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388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123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052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222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581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357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76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96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65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5"/>
          <p:cNvGrpSpPr>
            <a:grpSpLocks/>
          </p:cNvGrpSpPr>
          <p:nvPr userDrawn="1"/>
        </p:nvGrpSpPr>
        <p:grpSpPr bwMode="auto">
          <a:xfrm>
            <a:off x="5150008" y="2341920"/>
            <a:ext cx="2432447" cy="863600"/>
            <a:chOff x="515938" y="457200"/>
            <a:chExt cx="3243262" cy="863600"/>
          </a:xfrm>
        </p:grpSpPr>
        <p:pic>
          <p:nvPicPr>
            <p:cNvPr id="9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85690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5690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B5B91-C5BD-4354-AC2B-44EE9357A5BE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585691" y="4333914"/>
            <a:ext cx="6002962" cy="394778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718056" y="4772411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718056" y="5194441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/>
              <a:t>单击此处编辑母版文本样式邮箱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6423072"/>
            <a:ext cx="9144000" cy="442536"/>
            <a:chOff x="-23530" y="2893388"/>
            <a:chExt cx="3348000" cy="442536"/>
          </a:xfrm>
        </p:grpSpPr>
        <p:sp>
          <p:nvSpPr>
            <p:cNvPr id="17" name="矩形 16"/>
            <p:cNvSpPr/>
            <p:nvPr/>
          </p:nvSpPr>
          <p:spPr>
            <a:xfrm>
              <a:off x="-23530" y="2893388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883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420434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2311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3FACF-BF4E-4065-B5E0-68A0C8537569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9"/>
          <p:cNvSpPr txBox="1"/>
          <p:nvPr userDrawn="1"/>
        </p:nvSpPr>
        <p:spPr>
          <a:xfrm>
            <a:off x="438799" y="5173303"/>
            <a:ext cx="2409500" cy="389842"/>
          </a:xfrm>
          <a:prstGeom prst="rect">
            <a:avLst/>
          </a:prstGeom>
          <a:noFill/>
        </p:spPr>
        <p:txBody>
          <a:bodyPr lIns="81272" tIns="40636" rIns="81272" bIns="4063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000" b="1" spc="50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iip.whu.edu.cn</a:t>
            </a:r>
            <a:endParaRPr lang="zh-CN" altLang="en-US" sz="2000" b="1" spc="50" dirty="0">
              <a:ln w="11430"/>
              <a:solidFill>
                <a:schemeClr val="bg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783537" y="4204527"/>
            <a:ext cx="7731813" cy="951254"/>
          </a:xfrm>
          <a:scene3d>
            <a:camera prst="orthographicFront"/>
            <a:lightRig rig="soft" dir="t"/>
          </a:scene3d>
          <a:sp3d>
            <a:bevelT w="25400" h="55880"/>
          </a:sp3d>
        </p:spPr>
        <p:txBody>
          <a:bodyPr>
            <a:sp3d extrusionH="25400" contourW="25400" prstMaterial="matte">
              <a:bevelT w="25400" h="55880" prst="artDeco"/>
              <a:contourClr>
                <a:schemeClr val="accent6">
                  <a:lumMod val="20000"/>
                  <a:lumOff val="80000"/>
                </a:schemeClr>
              </a:contourClr>
            </a:sp3d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6000" b="1" kern="1200" spc="50" smtClean="0">
                <a:ln w="11430">
                  <a:solidFill>
                    <a:schemeClr val="bg1"/>
                  </a:solidFill>
                </a:ln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defRPr>
            </a:lvl1pPr>
          </a:lstStyle>
          <a:p>
            <a:pPr lvl="0"/>
            <a:r>
              <a:rPr lang="zh-CN" altLang="en-US"/>
              <a:t>单击此处编辑母版结束语样式</a:t>
            </a:r>
          </a:p>
        </p:txBody>
      </p:sp>
    </p:spTree>
    <p:extLst>
      <p:ext uri="{BB962C8B-B14F-4D97-AF65-F5344CB8AC3E}">
        <p14:creationId xmlns:p14="http://schemas.microsoft.com/office/powerpoint/2010/main" val="2588364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7153-82CF-4CA2-B20F-ABFEA33F86DA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740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C3B8-C936-4E74-BC03-719B67BA504D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DC148FA-BED7-4EAF-9956-7153BE430E94}"/>
              </a:ext>
            </a:extLst>
          </p:cNvPr>
          <p:cNvSpPr/>
          <p:nvPr userDrawn="1"/>
        </p:nvSpPr>
        <p:spPr>
          <a:xfrm>
            <a:off x="-2525" y="6414686"/>
            <a:ext cx="9146525" cy="268535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A0B656-9E80-4054-82BB-4C766E903A6E}"/>
              </a:ext>
            </a:extLst>
          </p:cNvPr>
          <p:cNvSpPr txBox="1"/>
          <p:nvPr userDrawn="1"/>
        </p:nvSpPr>
        <p:spPr>
          <a:xfrm>
            <a:off x="740134" y="6388144"/>
            <a:ext cx="5051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A29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Wuhan University &amp; Tencent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A29A"/>
              </a:solidFill>
              <a:effectLst/>
              <a:uLnTx/>
              <a:uFillTx/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291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45260-B116-4D31-9E9B-0A0B0A2E0DF9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616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9960D-BC05-462C-88E7-816FFC5E1B32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885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726E-5C79-46D0-8AF9-2152EFD6D122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7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B6765-66CB-4970-B6D2-E2E287AFE83E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87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93A55-8099-4E46-9ED2-61C85F6D80CD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7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008" y="1825625"/>
            <a:ext cx="8202343" cy="4351338"/>
          </a:xfrm>
        </p:spPr>
        <p:txBody>
          <a:bodyPr/>
          <a:lstStyle>
            <a:lvl1pPr marL="355600" indent="-355600">
              <a:defRPr/>
            </a:lvl1pPr>
            <a:lvl2pPr marL="808038" indent="-350838">
              <a:defRPr/>
            </a:lvl2pPr>
            <a:lvl3pPr marL="1252538" indent="-338138">
              <a:defRPr/>
            </a:lvl3pPr>
            <a:lvl4pPr marL="1704975" indent="-333375">
              <a:defRPr/>
            </a:lvl4pPr>
            <a:lvl5pPr marL="2147888" indent="-319088"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F5554-ADEA-4DAF-B29B-7426ECCF6198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7D7E7755-B975-45CC-867A-8719B831BEBA}" type="slidenum">
              <a:rPr lang="zh-CN" altLang="en-US" smtClean="0"/>
              <a:pPr>
                <a:defRPr/>
              </a:pPr>
              <a:t>‹#›</a:t>
            </a:fld>
            <a:endParaRPr lang="zh-CN" altLang="en-US" b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8294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8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31978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7ED57-D033-41D2-92F2-36D1A2F7B7EB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985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FB4AD-46FE-48F2-BA28-57E1526BEFBB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17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78BDE-F5C5-4139-A71F-C11541F55762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66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DF55E-BE55-4E47-8B26-266BFFFF52EE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10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7685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7685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DDF6-7F06-49B0-BCB8-74A514402A5C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077686" y="4333914"/>
            <a:ext cx="6002962" cy="466274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210051" y="4861186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210051" y="5283216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邮箱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:a16="http://schemas.microsoft.com/office/drawing/2014/main" id="{EC921301-207F-43D5-8920-63AABDCDBE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28650" y="1558129"/>
            <a:ext cx="3348059" cy="891505"/>
            <a:chOff x="515938" y="457200"/>
            <a:chExt cx="3243262" cy="863600"/>
          </a:xfrm>
        </p:grpSpPr>
        <p:pic>
          <p:nvPicPr>
            <p:cNvPr id="23" name="Picture 2" descr="C:\Users\gpfeng\Desktop\图片1.jpg">
              <a:extLst>
                <a:ext uri="{FF2B5EF4-FFF2-40B4-BE49-F238E27FC236}">
                  <a16:creationId xmlns:a16="http://schemas.microsoft.com/office/drawing/2014/main" id="{0D31342E-C858-48F4-A0B2-32A3151C1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CFC24F39-28BA-4E6E-BE9B-DF7A55888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CC9F086A-CA62-4FD3-B9D5-3DB18B9FDB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79" y="1783491"/>
            <a:ext cx="3374342" cy="4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3277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7685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7685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DDF6-7F06-49B0-BCB8-74A514402A5C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077686" y="4333914"/>
            <a:ext cx="6002962" cy="466274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210051" y="4861186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210051" y="5283216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邮箱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:a16="http://schemas.microsoft.com/office/drawing/2014/main" id="{EC921301-207F-43D5-8920-63AABDCDBE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28650" y="1558129"/>
            <a:ext cx="3348059" cy="891505"/>
            <a:chOff x="515938" y="457200"/>
            <a:chExt cx="3243262" cy="863600"/>
          </a:xfrm>
        </p:grpSpPr>
        <p:pic>
          <p:nvPicPr>
            <p:cNvPr id="23" name="Picture 2" descr="C:\Users\gpfeng\Desktop\图片1.jpg">
              <a:extLst>
                <a:ext uri="{FF2B5EF4-FFF2-40B4-BE49-F238E27FC236}">
                  <a16:creationId xmlns:a16="http://schemas.microsoft.com/office/drawing/2014/main" id="{0D31342E-C858-48F4-A0B2-32A3151C1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CFC24F39-28BA-4E6E-BE9B-DF7A55888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CC9F086A-CA62-4FD3-B9D5-3DB18B9FDB4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79" y="1783491"/>
            <a:ext cx="3374342" cy="4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937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0950" y="288588"/>
            <a:ext cx="6519056" cy="624522"/>
          </a:xfrm>
        </p:spPr>
        <p:txBody>
          <a:bodyPr>
            <a:noAutofit/>
          </a:bodyPr>
          <a:lstStyle>
            <a:lvl1pPr>
              <a:defRPr sz="2800"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5" name="灯片编号占位符 3"/>
          <p:cNvSpPr txBox="1">
            <a:spLocks/>
          </p:cNvSpPr>
          <p:nvPr userDrawn="1"/>
        </p:nvSpPr>
        <p:spPr bwMode="auto">
          <a:xfrm>
            <a:off x="6829424" y="1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r" defTabSz="914400" rtl="0" eaLnBrk="1" latinLnBrk="0" hangingPunct="1">
              <a:defRPr sz="1400" kern="1200" smtClean="0">
                <a:solidFill>
                  <a:srgbClr val="00A29A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5EE56F-5D5A-4077-9A17-BAECC4DE3062}" type="slidenum">
              <a:rPr lang="zh-CN" altLang="en-US" sz="1400" smtClean="0"/>
              <a:pPr/>
              <a:t>‹#›</a:t>
            </a:fld>
            <a:endParaRPr lang="zh-CN" altLang="en-US" sz="1400"/>
          </a:p>
        </p:txBody>
      </p:sp>
      <p:sp>
        <p:nvSpPr>
          <p:cNvPr id="66" name="矩形 65"/>
          <p:cNvSpPr/>
          <p:nvPr userDrawn="1"/>
        </p:nvSpPr>
        <p:spPr>
          <a:xfrm>
            <a:off x="700772" y="992462"/>
            <a:ext cx="38058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/>
              <a:t>In-Loop Filter in HM16.16</a:t>
            </a:r>
          </a:p>
        </p:txBody>
      </p:sp>
      <p:sp>
        <p:nvSpPr>
          <p:cNvPr id="67" name="矩形 66"/>
          <p:cNvSpPr/>
          <p:nvPr userDrawn="1"/>
        </p:nvSpPr>
        <p:spPr>
          <a:xfrm>
            <a:off x="1" y="289336"/>
            <a:ext cx="485774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556212" y="288588"/>
            <a:ext cx="1143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grpSp>
        <p:nvGrpSpPr>
          <p:cNvPr id="70" name="组合 69"/>
          <p:cNvGrpSpPr/>
          <p:nvPr userDrawn="1"/>
        </p:nvGrpSpPr>
        <p:grpSpPr>
          <a:xfrm>
            <a:off x="1108400" y="1785175"/>
            <a:ext cx="6898279" cy="4579215"/>
            <a:chOff x="275124" y="86554"/>
            <a:chExt cx="7473050" cy="3720569"/>
          </a:xfrm>
        </p:grpSpPr>
        <p:sp>
          <p:nvSpPr>
            <p:cNvPr id="71" name="Rectangle 65"/>
            <p:cNvSpPr>
              <a:spLocks noChangeArrowheads="1"/>
            </p:cNvSpPr>
            <p:nvPr/>
          </p:nvSpPr>
          <p:spPr bwMode="auto">
            <a:xfrm>
              <a:off x="2943291" y="981075"/>
              <a:ext cx="1123046" cy="159067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流程图: 或者 71"/>
            <p:cNvSpPr/>
            <p:nvPr/>
          </p:nvSpPr>
          <p:spPr>
            <a:xfrm>
              <a:off x="4803869" y="1979070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4487432" y="308545"/>
              <a:ext cx="957600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</a:t>
              </a:r>
            </a:p>
          </p:txBody>
        </p:sp>
        <p:sp>
          <p:nvSpPr>
            <p:cNvPr id="74" name="Rectangle 11"/>
            <p:cNvSpPr>
              <a:spLocks noChangeArrowheads="1"/>
            </p:cNvSpPr>
            <p:nvPr/>
          </p:nvSpPr>
          <p:spPr bwMode="auto">
            <a:xfrm>
              <a:off x="4487432" y="1182193"/>
              <a:ext cx="956172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981688" y="1182193"/>
              <a:ext cx="957600" cy="518400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76" name="直接箭头连接符 75"/>
            <p:cNvCxnSpPr>
              <a:endCxn id="77" idx="2"/>
            </p:cNvCxnSpPr>
            <p:nvPr/>
          </p:nvCxnSpPr>
          <p:spPr bwMode="auto">
            <a:xfrm>
              <a:off x="2253253" y="567745"/>
              <a:ext cx="1094017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7" name="流程图: 或者 76"/>
            <p:cNvSpPr/>
            <p:nvPr/>
          </p:nvSpPr>
          <p:spPr>
            <a:xfrm>
              <a:off x="3347270" y="406401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8" name="直接箭头连接符 77"/>
            <p:cNvCxnSpPr>
              <a:stCxn id="77" idx="6"/>
              <a:endCxn id="73" idx="1"/>
            </p:cNvCxnSpPr>
            <p:nvPr/>
          </p:nvCxnSpPr>
          <p:spPr bwMode="auto">
            <a:xfrm>
              <a:off x="3669957" y="567745"/>
              <a:ext cx="81747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直接箭头连接符 78"/>
            <p:cNvCxnSpPr>
              <a:stCxn id="73" idx="2"/>
              <a:endCxn id="74" idx="0"/>
            </p:cNvCxnSpPr>
            <p:nvPr/>
          </p:nvCxnSpPr>
          <p:spPr bwMode="auto">
            <a:xfrm flipH="1">
              <a:off x="4965518" y="826945"/>
              <a:ext cx="714" cy="35524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直接箭头连接符 79"/>
            <p:cNvCxnSpPr>
              <a:stCxn id="74" idx="2"/>
              <a:endCxn id="72" idx="0"/>
            </p:cNvCxnSpPr>
            <p:nvPr/>
          </p:nvCxnSpPr>
          <p:spPr bwMode="auto">
            <a:xfrm flipH="1">
              <a:off x="4965213" y="1700593"/>
              <a:ext cx="305" cy="27847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肘形连接符 80"/>
            <p:cNvCxnSpPr>
              <a:stCxn id="73" idx="3"/>
              <a:endCxn id="75" idx="0"/>
            </p:cNvCxnSpPr>
            <p:nvPr/>
          </p:nvCxnSpPr>
          <p:spPr bwMode="auto">
            <a:xfrm>
              <a:off x="5445032" y="567745"/>
              <a:ext cx="1015456" cy="614448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直接箭头连接符 81"/>
            <p:cNvCxnSpPr>
              <a:stCxn id="71" idx="0"/>
              <a:endCxn id="77" idx="4"/>
            </p:cNvCxnSpPr>
            <p:nvPr/>
          </p:nvCxnSpPr>
          <p:spPr bwMode="auto">
            <a:xfrm flipV="1">
              <a:off x="3504814" y="729088"/>
              <a:ext cx="3800" cy="25198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098629" y="1162701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4" name="肘形连接符 83"/>
            <p:cNvCxnSpPr>
              <a:stCxn id="117" idx="3"/>
              <a:endCxn id="75" idx="2"/>
            </p:cNvCxnSpPr>
            <p:nvPr/>
          </p:nvCxnSpPr>
          <p:spPr bwMode="auto">
            <a:xfrm flipV="1">
              <a:off x="5443604" y="1700593"/>
              <a:ext cx="1016884" cy="149921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5" name="组合 84"/>
            <p:cNvGrpSpPr/>
            <p:nvPr/>
          </p:nvGrpSpPr>
          <p:grpSpPr>
            <a:xfrm>
              <a:off x="2943291" y="2847870"/>
              <a:ext cx="2500313" cy="703868"/>
              <a:chOff x="2943291" y="2847870"/>
              <a:chExt cx="2500313" cy="703868"/>
            </a:xfrm>
          </p:grpSpPr>
          <p:sp>
            <p:nvSpPr>
              <p:cNvPr id="117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119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120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  <p:cxnSp>
              <p:nvCxnSpPr>
                <p:cNvPr id="121" name="直接箭头连接符 120"/>
                <p:cNvCxnSpPr>
                  <a:stCxn id="120" idx="1"/>
                  <a:endCxn id="119" idx="3"/>
                </p:cNvCxnSpPr>
                <p:nvPr/>
              </p:nvCxnSpPr>
              <p:spPr bwMode="auto">
                <a:xfrm flipH="1" flipV="1">
                  <a:off x="3706758" y="3213644"/>
                  <a:ext cx="965869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86" name="直接箭头连接符 85"/>
            <p:cNvCxnSpPr>
              <a:stCxn id="72" idx="4"/>
              <a:endCxn id="120" idx="0"/>
            </p:cNvCxnSpPr>
            <p:nvPr/>
          </p:nvCxnSpPr>
          <p:spPr bwMode="auto">
            <a:xfrm>
              <a:off x="4965213" y="2301757"/>
              <a:ext cx="8168" cy="67665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7" name="Rectangle 65"/>
            <p:cNvSpPr>
              <a:spLocks noChangeArrowheads="1"/>
            </p:cNvSpPr>
            <p:nvPr/>
          </p:nvSpPr>
          <p:spPr bwMode="auto">
            <a:xfrm>
              <a:off x="3090555" y="1860743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8" name="直接箭头连接符 87"/>
            <p:cNvCxnSpPr>
              <a:endCxn id="72" idx="2"/>
            </p:cNvCxnSpPr>
            <p:nvPr/>
          </p:nvCxnSpPr>
          <p:spPr bwMode="auto">
            <a:xfrm>
              <a:off x="4082117" y="2140414"/>
              <a:ext cx="721752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肘形连接符 88"/>
            <p:cNvCxnSpPr>
              <a:stCxn id="117" idx="1"/>
              <a:endCxn id="113" idx="2"/>
            </p:cNvCxnSpPr>
            <p:nvPr/>
          </p:nvCxnSpPr>
          <p:spPr bwMode="auto">
            <a:xfrm rot="10800000">
              <a:off x="1718169" y="2452774"/>
              <a:ext cx="1225123" cy="74703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直接箭头连接符 89"/>
            <p:cNvCxnSpPr>
              <a:stCxn id="113" idx="3"/>
              <a:endCxn id="87" idx="1"/>
            </p:cNvCxnSpPr>
            <p:nvPr/>
          </p:nvCxnSpPr>
          <p:spPr bwMode="auto">
            <a:xfrm flipV="1">
              <a:off x="2263437" y="2138006"/>
              <a:ext cx="827118" cy="805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直接箭头连接符 90"/>
            <p:cNvCxnSpPr>
              <a:stCxn id="75" idx="3"/>
            </p:cNvCxnSpPr>
            <p:nvPr/>
          </p:nvCxnSpPr>
          <p:spPr bwMode="auto">
            <a:xfrm flipV="1">
              <a:off x="6939288" y="1439963"/>
              <a:ext cx="536656" cy="143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" name="文本框 91"/>
            <p:cNvSpPr txBox="1"/>
            <p:nvPr/>
          </p:nvSpPr>
          <p:spPr>
            <a:xfrm>
              <a:off x="279399" y="257249"/>
              <a:ext cx="792222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75124" y="1813387"/>
              <a:ext cx="814798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Recon.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6633711" y="1682582"/>
              <a:ext cx="1114463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Bitstreams</a:t>
              </a:r>
              <a:endPara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017553" y="1882830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6" name="矩形 95"/>
            <p:cNvSpPr/>
            <p:nvPr/>
          </p:nvSpPr>
          <p:spPr>
            <a:xfrm>
              <a:off x="3034858" y="1188002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4438067" y="1178353"/>
              <a:ext cx="1098246" cy="425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292318" y="86554"/>
              <a:ext cx="998873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CTUs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106469" y="195593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151595" y="575042"/>
              <a:ext cx="329754" cy="325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579117" y="1806565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998229" y="1689336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626847" y="3582064"/>
              <a:ext cx="125935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In-loop filters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3047982" y="2576767"/>
              <a:ext cx="93114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064621" y="195593"/>
              <a:ext cx="1197443" cy="708845"/>
              <a:chOff x="6460" y="3169823"/>
              <a:chExt cx="1197443" cy="708845"/>
            </a:xfrm>
          </p:grpSpPr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grpSp>
          <p:nvGrpSpPr>
            <p:cNvPr id="106" name="组合 105"/>
            <p:cNvGrpSpPr/>
            <p:nvPr/>
          </p:nvGrpSpPr>
          <p:grpSpPr>
            <a:xfrm>
              <a:off x="1065994" y="1743928"/>
              <a:ext cx="1197443" cy="708845"/>
              <a:chOff x="6460" y="3169823"/>
              <a:chExt cx="1197443" cy="708845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cxnSp>
          <p:nvCxnSpPr>
            <p:cNvPr id="107" name="直接箭头连接符 106"/>
            <p:cNvCxnSpPr/>
            <p:nvPr/>
          </p:nvCxnSpPr>
          <p:spPr bwMode="auto">
            <a:xfrm>
              <a:off x="4066337" y="2384256"/>
              <a:ext cx="239415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8" name="矩形 107"/>
            <p:cNvSpPr/>
            <p:nvPr/>
          </p:nvSpPr>
          <p:spPr>
            <a:xfrm>
              <a:off x="5432675" y="296870"/>
              <a:ext cx="1635376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Trans. / Quant </a:t>
              </a:r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4993356" y="2142016"/>
              <a:ext cx="1482912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Prediction Data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5388578" y="3198691"/>
              <a:ext cx="1186220" cy="337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Filter Ctrl. 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14882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0321865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7451152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250E4D-A183-4351-9FD7-B71D4B4D23B7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65BFA-A120-4C1D-96CD-A5593B62160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3992E2B-AE10-45C6-9734-5DEBF93FE81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B5F8845-DAED-4586-A93E-95F09A105FEE}"/>
              </a:ext>
            </a:extLst>
          </p:cNvPr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F2769B9-C98C-4B3C-B3EC-FE2A4B87E9D1}"/>
                </a:ext>
              </a:extLst>
            </p:cNvPr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1963FBA-8649-4E0E-848C-346FC3102C2F}"/>
                </a:ext>
              </a:extLst>
            </p:cNvPr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07D16DA-96DB-4601-B084-9D3D5B50D479}"/>
              </a:ext>
            </a:extLst>
          </p:cNvPr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848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3887" y="1222059"/>
            <a:ext cx="7316153" cy="2852737"/>
          </a:xfrm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1" kern="1200" spc="-1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r>
              <a:rPr lang="zh-CN" altLang="en-US" dirty="0"/>
              <a:t>母版节标题样式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7" y="4101784"/>
            <a:ext cx="7316153" cy="1500187"/>
          </a:xfrm>
        </p:spPr>
        <p:txBody>
          <a:bodyPr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 charset="0"/>
              <a:buNone/>
              <a:defRPr lang="zh-CN" altLang="en-US" sz="2000" b="1" kern="1200" spc="-10" dirty="0" smtClean="0">
                <a:solidFill>
                  <a:srgbClr val="5EBF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50E4D-A183-4351-9FD7-B71D4B4D23B7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65BFA-A120-4C1D-96CD-A5593B621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10" name="矩形 9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483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018320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098999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825873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40535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3D5364-7203-4667-80BC-E6C3D0D51549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8B27C-5975-462B-AE23-5E6F6526F2D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352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07F25C-2595-4A4A-B87A-3BC8B7B24098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DAA51-D797-47A5-8AFB-8283C9883E1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5577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AFB13-1489-4203-AB47-B2CB34A16F7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9BEC49-C82F-4E00-AAA2-9F7179DBD44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9544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2060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229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30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135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C772E-7EF2-481D-8D85-8198389B45CD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8F72239D-DFFA-492B-B9A5-C018C6667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400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90359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08257-8602-40AA-AEBC-614309EEAFDB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03FAA3A4-C9C8-446C-81B7-858FBFD2BC19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6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406597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892C20-8FC8-4C64-984A-AF32EF171A79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882831" y="993106"/>
            <a:ext cx="1350000" cy="0"/>
            <a:chOff x="5512406" y="946363"/>
            <a:chExt cx="1625132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512406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918689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324972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731255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内容占位符 12"/>
          <p:cNvSpPr>
            <a:spLocks noGrp="1"/>
          </p:cNvSpPr>
          <p:nvPr>
            <p:ph sz="quarter" idx="13"/>
          </p:nvPr>
        </p:nvSpPr>
        <p:spPr>
          <a:xfrm>
            <a:off x="628651" y="1366839"/>
            <a:ext cx="7886699" cy="4732337"/>
          </a:xfrm>
        </p:spPr>
        <p:txBody>
          <a:bodyPr/>
          <a:lstStyle>
            <a:lvl1pPr marL="2286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1pPr>
            <a:lvl2pPr marL="6858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2pPr>
            <a:lvl3pPr marL="11430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3pPr>
            <a:lvl4pPr marL="16002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4pPr>
            <a:lvl5pPr marL="20574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2883418" y="502197"/>
            <a:ext cx="3377163" cy="412999"/>
          </a:xfr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zh-CN" altLang="en-US"/>
              <a:t>单击此处编辑小节标题文本</a:t>
            </a:r>
          </a:p>
        </p:txBody>
      </p:sp>
    </p:spTree>
    <p:extLst>
      <p:ext uri="{BB962C8B-B14F-4D97-AF65-F5344CB8AC3E}">
        <p14:creationId xmlns:p14="http://schemas.microsoft.com/office/powerpoint/2010/main" val="110828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D5364-7203-4667-80BC-E6C3D0D51549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8B27C-5975-462B-AE23-5E6F6526F2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38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7F25C-2595-4A4A-B87A-3BC8B7B24098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DAA51-D797-47A5-8AFB-8283C9883E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26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AFB13-1489-4203-AB47-B2CB34A16F7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BEC49-C82F-4E00-AAA2-9F7179DBD4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9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text styles</a:t>
            </a:r>
          </a:p>
          <a:p>
            <a:pPr lvl="1"/>
            <a:r>
              <a:rPr lang="zh-CN" altLang="zh-CN" dirty="0"/>
              <a:t>Second level</a:t>
            </a:r>
          </a:p>
          <a:p>
            <a:pPr lvl="2"/>
            <a:r>
              <a:rPr lang="zh-CN" altLang="zh-CN" dirty="0"/>
              <a:t>Third level</a:t>
            </a:r>
          </a:p>
          <a:p>
            <a:pPr lvl="3"/>
            <a:r>
              <a:rPr lang="zh-CN" altLang="zh-CN" dirty="0"/>
              <a:t>Fourth level</a:t>
            </a:r>
          </a:p>
          <a:p>
            <a:pPr lvl="4"/>
            <a:r>
              <a:rPr lang="zh-CN" altLang="zh-CN" dirty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86150" y="6356351"/>
            <a:ext cx="21717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5790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A29A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14" name="组合 5"/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5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8" name="矩形 17"/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92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2" r:id="rId11"/>
    <p:sldLayoutId id="21474836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zh-CN" sz="32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4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0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8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98F75-D2B3-4297-9B55-6F472F0EF0D3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20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712" r:id="rId13"/>
    <p:sldLayoutId id="2147483683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F7912C6-EB99-45EA-BB30-6898C0F1913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70993C-C9B9-4E22-9476-E3E63CFB1F47}"/>
              </a:ext>
            </a:extLst>
          </p:cNvPr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grpSp>
        <p:nvGrpSpPr>
          <p:cNvPr id="9" name="组合 5">
            <a:extLst>
              <a:ext uri="{FF2B5EF4-FFF2-40B4-BE49-F238E27FC236}">
                <a16:creationId xmlns:a16="http://schemas.microsoft.com/office/drawing/2014/main" id="{B59C1DD4-6E81-4CD5-9029-4A6CDA2F5A7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0" name="Picture 2" descr="C:\Users\gpfeng\Desktop\图片1.jpg">
              <a:extLst>
                <a:ext uri="{FF2B5EF4-FFF2-40B4-BE49-F238E27FC236}">
                  <a16:creationId xmlns:a16="http://schemas.microsoft.com/office/drawing/2014/main" id="{C58DF262-7CEC-4F69-9E79-E4E6C40B0C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D096CCF5-4762-4E44-8637-FC205090BA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05B9E78-EE51-44F1-A9FF-B75E7EA3E9AA}"/>
              </a:ext>
            </a:extLst>
          </p:cNvPr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813E948-873A-46E5-A6B2-F99D591CE380}"/>
              </a:ext>
            </a:extLst>
          </p:cNvPr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7A1910D-C5B7-4EEF-9116-D8EE47FE4497}"/>
                </a:ext>
              </a:extLst>
            </p:cNvPr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93763D2-4E94-4E98-A895-61CCA1F7D033}"/>
                </a:ext>
              </a:extLst>
            </p:cNvPr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7ADCF8D-D99A-4487-8B5F-20FA4152270F}"/>
                </a:ext>
              </a:extLst>
            </p:cNvPr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DA331F7-6D2B-4B6D-A299-BD3773872B9D}"/>
                </a:ext>
              </a:extLst>
            </p:cNvPr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6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11" Type="http://schemas.openxmlformats.org/officeDocument/2006/relationships/image" Target="../media/image19.png"/><Relationship Id="rId10" Type="http://schemas.openxmlformats.org/officeDocument/2006/relationships/image" Target="../media/image16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1060" y="3000086"/>
            <a:ext cx="7995686" cy="57450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Dense Residual Convolutional Neural Network (DRN) based In-Loop Filter for VVC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783569" y="3792307"/>
            <a:ext cx="7510667" cy="2042358"/>
          </a:xfrm>
        </p:spPr>
        <p:txBody>
          <a:bodyPr>
            <a:normAutofit/>
          </a:bodyPr>
          <a:lstStyle/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Yingbin Wang, </a:t>
            </a:r>
            <a:r>
              <a:rPr lang="en-US" altLang="zh-CN" sz="20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Zhenzhong</a:t>
            </a:r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Yiming</a:t>
            </a:r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</a:t>
            </a:r>
          </a:p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Wuhan University</a:t>
            </a:r>
          </a:p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Liang Zhao, Shan Liu, Xiang Li</a:t>
            </a:r>
          </a:p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</a:p>
          <a:p>
            <a:pPr algn="ctr"/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894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5436104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for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5C9571F2-6A9F-4FF3-A90D-A7EFA642C1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546716"/>
              </p:ext>
            </p:extLst>
          </p:nvPr>
        </p:nvGraphicFramePr>
        <p:xfrm>
          <a:off x="1021015" y="2042173"/>
          <a:ext cx="7283484" cy="3680012"/>
        </p:xfrm>
        <a:graphic>
          <a:graphicData uri="http://schemas.openxmlformats.org/drawingml/2006/table">
            <a:tbl>
              <a:tblPr firstRow="1" firstCol="1" bandRow="1"/>
              <a:tblGrid>
                <a:gridCol w="1213914">
                  <a:extLst>
                    <a:ext uri="{9D8B030D-6E8A-4147-A177-3AD203B41FA5}">
                      <a16:colId xmlns:a16="http://schemas.microsoft.com/office/drawing/2014/main" val="378894927"/>
                    </a:ext>
                  </a:extLst>
                </a:gridCol>
                <a:gridCol w="1183567">
                  <a:extLst>
                    <a:ext uri="{9D8B030D-6E8A-4147-A177-3AD203B41FA5}">
                      <a16:colId xmlns:a16="http://schemas.microsoft.com/office/drawing/2014/main" val="1125188579"/>
                    </a:ext>
                  </a:extLst>
                </a:gridCol>
                <a:gridCol w="1379140">
                  <a:extLst>
                    <a:ext uri="{9D8B030D-6E8A-4147-A177-3AD203B41FA5}">
                      <a16:colId xmlns:a16="http://schemas.microsoft.com/office/drawing/2014/main" val="934101965"/>
                    </a:ext>
                  </a:extLst>
                </a:gridCol>
                <a:gridCol w="1379140">
                  <a:extLst>
                    <a:ext uri="{9D8B030D-6E8A-4147-A177-3AD203B41FA5}">
                      <a16:colId xmlns:a16="http://schemas.microsoft.com/office/drawing/2014/main" val="3929996347"/>
                    </a:ext>
                  </a:extLst>
                </a:gridCol>
                <a:gridCol w="965511">
                  <a:extLst>
                    <a:ext uri="{9D8B030D-6E8A-4147-A177-3AD203B41FA5}">
                      <a16:colId xmlns:a16="http://schemas.microsoft.com/office/drawing/2014/main" val="356315012"/>
                    </a:ext>
                  </a:extLst>
                </a:gridCol>
                <a:gridCol w="1162212">
                  <a:extLst>
                    <a:ext uri="{9D8B030D-6E8A-4147-A177-3AD203B41FA5}">
                      <a16:colId xmlns:a16="http://schemas.microsoft.com/office/drawing/2014/main" val="3676652803"/>
                    </a:ext>
                  </a:extLst>
                </a:gridCol>
              </a:tblGrid>
              <a:tr h="482736">
                <a:tc>
                  <a:txBody>
                    <a:bodyPr/>
                    <a:lstStyle/>
                    <a:p>
                      <a:endParaRPr lang="zh-CN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5601" marR="105601" marT="52801" marB="528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955628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endParaRPr lang="zh-CN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060209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-3.50%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-20.59%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-18.79%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1958%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211800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-4.61%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-20.32%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-14.02%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1656%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027479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-4.38%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-16.77%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-20.27%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91%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2002%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151402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-6.98%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-21.61%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-25.01%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1145%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2542068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-9.77%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-7.70%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-12.49%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1883%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612750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-5.75%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-17.56%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-18.74%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1689%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464360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-6.92%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-21.98%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-24.85%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1420%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260787"/>
                  </a:ext>
                </a:extLst>
              </a:tr>
            </a:tbl>
          </a:graphicData>
        </a:graphic>
      </p:graphicFrame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1671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AI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289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EEF6D6CB-5D72-4D7E-98E2-D86B18F497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836511"/>
              </p:ext>
            </p:extLst>
          </p:nvPr>
        </p:nvGraphicFramePr>
        <p:xfrm>
          <a:off x="1021015" y="2042173"/>
          <a:ext cx="7283485" cy="3686361"/>
        </p:xfrm>
        <a:graphic>
          <a:graphicData uri="http://schemas.openxmlformats.org/drawingml/2006/table">
            <a:tbl>
              <a:tblPr firstRow="1" firstCol="1" bandRow="1"/>
              <a:tblGrid>
                <a:gridCol w="1213913">
                  <a:extLst>
                    <a:ext uri="{9D8B030D-6E8A-4147-A177-3AD203B41FA5}">
                      <a16:colId xmlns:a16="http://schemas.microsoft.com/office/drawing/2014/main" val="3953877796"/>
                    </a:ext>
                  </a:extLst>
                </a:gridCol>
                <a:gridCol w="1183566">
                  <a:extLst>
                    <a:ext uri="{9D8B030D-6E8A-4147-A177-3AD203B41FA5}">
                      <a16:colId xmlns:a16="http://schemas.microsoft.com/office/drawing/2014/main" val="776575535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907046929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1544079045"/>
                    </a:ext>
                  </a:extLst>
                </a:gridCol>
                <a:gridCol w="965511">
                  <a:extLst>
                    <a:ext uri="{9D8B030D-6E8A-4147-A177-3AD203B41FA5}">
                      <a16:colId xmlns:a16="http://schemas.microsoft.com/office/drawing/2014/main" val="4097240870"/>
                    </a:ext>
                  </a:extLst>
                </a:gridCol>
                <a:gridCol w="1162211">
                  <a:extLst>
                    <a:ext uri="{9D8B030D-6E8A-4147-A177-3AD203B41FA5}">
                      <a16:colId xmlns:a16="http://schemas.microsoft.com/office/drawing/2014/main" val="1142493116"/>
                    </a:ext>
                  </a:extLst>
                </a:gridCol>
              </a:tblGrid>
              <a:tr h="488593"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9011" marR="89011" marT="44505" marB="445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838051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5741823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-15.60%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-14.56%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4080%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492003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-8.02%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-19.74%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-10.37%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5585%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4399052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-16.56%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3539%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264488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-14.36%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-14.43%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3067%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657958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522931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-6.11%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-14.36%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3840%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386431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-5.57%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-15.98%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-18.49%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2197%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205304"/>
                  </a:ext>
                </a:extLst>
              </a:tr>
            </a:tbl>
          </a:graphicData>
        </a:graphic>
      </p:graphicFrame>
      <p:sp>
        <p:nvSpPr>
          <p:cNvPr id="127" name="矩形 126"/>
          <p:cNvSpPr/>
          <p:nvPr/>
        </p:nvSpPr>
        <p:spPr>
          <a:xfrm>
            <a:off x="934362" y="1156005"/>
            <a:ext cx="5436104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for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2537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RA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45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BBABD32C-7E3D-4AEB-AF36-82AED48C39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260993"/>
              </p:ext>
            </p:extLst>
          </p:nvPr>
        </p:nvGraphicFramePr>
        <p:xfrm>
          <a:off x="1021014" y="2042171"/>
          <a:ext cx="7283485" cy="3680011"/>
        </p:xfrm>
        <a:graphic>
          <a:graphicData uri="http://schemas.openxmlformats.org/drawingml/2006/table">
            <a:tbl>
              <a:tblPr firstRow="1" firstCol="1" bandRow="1"/>
              <a:tblGrid>
                <a:gridCol w="1213914">
                  <a:extLst>
                    <a:ext uri="{9D8B030D-6E8A-4147-A177-3AD203B41FA5}">
                      <a16:colId xmlns:a16="http://schemas.microsoft.com/office/drawing/2014/main" val="396573725"/>
                    </a:ext>
                  </a:extLst>
                </a:gridCol>
                <a:gridCol w="1183566">
                  <a:extLst>
                    <a:ext uri="{9D8B030D-6E8A-4147-A177-3AD203B41FA5}">
                      <a16:colId xmlns:a16="http://schemas.microsoft.com/office/drawing/2014/main" val="1030475740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7940582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2978910904"/>
                    </a:ext>
                  </a:extLst>
                </a:gridCol>
                <a:gridCol w="965511">
                  <a:extLst>
                    <a:ext uri="{9D8B030D-6E8A-4147-A177-3AD203B41FA5}">
                      <a16:colId xmlns:a16="http://schemas.microsoft.com/office/drawing/2014/main" val="2518228881"/>
                    </a:ext>
                  </a:extLst>
                </a:gridCol>
                <a:gridCol w="1162210">
                  <a:extLst>
                    <a:ext uri="{9D8B030D-6E8A-4147-A177-3AD203B41FA5}">
                      <a16:colId xmlns:a16="http://schemas.microsoft.com/office/drawing/2014/main" val="4207170767"/>
                    </a:ext>
                  </a:extLst>
                </a:gridCol>
              </a:tblGrid>
              <a:tr h="491995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2599101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226035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953535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0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239120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-11.70%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-13.07%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3409%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238680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-15.09%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-13.30%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3114%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255825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-6.49%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-9.68%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5227%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453850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-11.53%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-12.30%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3680%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400915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-5.54%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-13.43%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-15.52%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2711%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056605"/>
                  </a:ext>
                </a:extLst>
              </a:tr>
            </a:tbl>
          </a:graphicData>
        </a:graphic>
      </p:graphicFrame>
      <p:sp>
        <p:nvSpPr>
          <p:cNvPr id="127" name="矩形 126"/>
          <p:cNvSpPr/>
          <p:nvPr/>
        </p:nvSpPr>
        <p:spPr>
          <a:xfrm>
            <a:off x="934362" y="1156005"/>
            <a:ext cx="5436104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for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4249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LDB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254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248BB40E-5C42-4C60-B481-35D822E6B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07111"/>
              </p:ext>
            </p:extLst>
          </p:nvPr>
        </p:nvGraphicFramePr>
        <p:xfrm>
          <a:off x="1021014" y="2042169"/>
          <a:ext cx="7284204" cy="3680012"/>
        </p:xfrm>
        <a:graphic>
          <a:graphicData uri="http://schemas.openxmlformats.org/drawingml/2006/table">
            <a:tbl>
              <a:tblPr firstRow="1" firstCol="1" bandRow="1"/>
              <a:tblGrid>
                <a:gridCol w="1214034">
                  <a:extLst>
                    <a:ext uri="{9D8B030D-6E8A-4147-A177-3AD203B41FA5}">
                      <a16:colId xmlns:a16="http://schemas.microsoft.com/office/drawing/2014/main" val="2389452089"/>
                    </a:ext>
                  </a:extLst>
                </a:gridCol>
                <a:gridCol w="1183682">
                  <a:extLst>
                    <a:ext uri="{9D8B030D-6E8A-4147-A177-3AD203B41FA5}">
                      <a16:colId xmlns:a16="http://schemas.microsoft.com/office/drawing/2014/main" val="825049044"/>
                    </a:ext>
                  </a:extLst>
                </a:gridCol>
                <a:gridCol w="1379278">
                  <a:extLst>
                    <a:ext uri="{9D8B030D-6E8A-4147-A177-3AD203B41FA5}">
                      <a16:colId xmlns:a16="http://schemas.microsoft.com/office/drawing/2014/main" val="1696070018"/>
                    </a:ext>
                  </a:extLst>
                </a:gridCol>
                <a:gridCol w="1379278">
                  <a:extLst>
                    <a:ext uri="{9D8B030D-6E8A-4147-A177-3AD203B41FA5}">
                      <a16:colId xmlns:a16="http://schemas.microsoft.com/office/drawing/2014/main" val="4000919070"/>
                    </a:ext>
                  </a:extLst>
                </a:gridCol>
                <a:gridCol w="965606">
                  <a:extLst>
                    <a:ext uri="{9D8B030D-6E8A-4147-A177-3AD203B41FA5}">
                      <a16:colId xmlns:a16="http://schemas.microsoft.com/office/drawing/2014/main" val="1690785240"/>
                    </a:ext>
                  </a:extLst>
                </a:gridCol>
                <a:gridCol w="1162326">
                  <a:extLst>
                    <a:ext uri="{9D8B030D-6E8A-4147-A177-3AD203B41FA5}">
                      <a16:colId xmlns:a16="http://schemas.microsoft.com/office/drawing/2014/main" val="2128904465"/>
                    </a:ext>
                  </a:extLst>
                </a:gridCol>
              </a:tblGrid>
              <a:tr h="519740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P Main10  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3733" marR="93733" marT="46866" marB="468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6743567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2909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479037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402442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-6.77%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-12.32%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-13.23%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3091%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907012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-5.81%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-15.48%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-14.13%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130%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3143%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769553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-9.55%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-7.46%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-9.99%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4783%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894165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-7.14%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-12.16%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-12.72%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3467%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472228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-6.23%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-14.12%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-16.40%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2427%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8476216"/>
                  </a:ext>
                </a:extLst>
              </a:tr>
            </a:tbl>
          </a:graphicData>
        </a:graphic>
      </p:graphicFrame>
      <p:sp>
        <p:nvSpPr>
          <p:cNvPr id="127" name="矩形 126"/>
          <p:cNvSpPr/>
          <p:nvPr/>
        </p:nvSpPr>
        <p:spPr>
          <a:xfrm>
            <a:off x="934362" y="1156005"/>
            <a:ext cx="5436104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for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3866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LDP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39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473206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87BB1A42-131C-4D59-9991-7C47EAAA38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1594101"/>
              </p:ext>
            </p:extLst>
          </p:nvPr>
        </p:nvGraphicFramePr>
        <p:xfrm>
          <a:off x="1021015" y="2116590"/>
          <a:ext cx="6931344" cy="4148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矩形 20">
            <a:extLst>
              <a:ext uri="{FF2B5EF4-FFF2-40B4-BE49-F238E27FC236}">
                <a16:creationId xmlns:a16="http://schemas.microsoft.com/office/drawing/2014/main" id="{A966E6DE-11CF-4FF6-9DDA-0CC2D59F8B2F}"/>
              </a:ext>
            </a:extLst>
          </p:cNvPr>
          <p:cNvSpPr/>
          <p:nvPr/>
        </p:nvSpPr>
        <p:spPr>
          <a:xfrm>
            <a:off x="934362" y="1156005"/>
            <a:ext cx="802258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of DRNLF with different number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of DRUs (AI)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737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3"/>
          <p:cNvSpPr>
            <a:spLocks noGrp="1"/>
          </p:cNvSpPr>
          <p:nvPr>
            <p:ph idx="1"/>
          </p:nvPr>
        </p:nvSpPr>
        <p:spPr>
          <a:xfrm>
            <a:off x="894015" y="1207549"/>
            <a:ext cx="7259385" cy="4351338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an additional CNN based in-loop filter based in-loop filter for VTM. 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Dense residual convolutional neural network;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Taking advantage of the correlation of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both chroma;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control;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Increasing performance as the number of DRU increases</a:t>
            </a: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2886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401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3"/>
          <p:cNvSpPr>
            <a:spLocks noGrp="1"/>
          </p:cNvSpPr>
          <p:nvPr>
            <p:ph idx="1"/>
          </p:nvPr>
        </p:nvSpPr>
        <p:spPr>
          <a:xfrm>
            <a:off x="894015" y="1207549"/>
            <a:ext cx="7881685" cy="4351338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 report BD-rate savings for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both chroma components compared with VTM1.1 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-5.75%, -17.56%, -18.74% for AI configuration,;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-6.11%, -15.85%, -14.36% for RA configuration;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-6.05%, -11.53%, -12.30% for LDB configuration;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-7.14%, -12.16%, -12.72% for LDP  configuration.</a:t>
            </a:r>
          </a:p>
          <a:p>
            <a:pPr marL="285750" indent="-285750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2886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208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altLang="zh-CN" dirty="0"/>
              <a:t>Thank You!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790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6057" y="543818"/>
            <a:ext cx="3080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7F7F7F"/>
                </a:solidFill>
                <a:latin typeface="Times New Roman" panose="02020603050405020304" pitchFamily="18" charset="0"/>
                <a:ea typeface="Microsoft YaHei UI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sz="4000" dirty="0">
              <a:solidFill>
                <a:srgbClr val="7F7F7F"/>
              </a:solidFill>
              <a:latin typeface="Times New Roman" panose="02020603050405020304" pitchFamily="18" charset="0"/>
              <a:ea typeface="Microsoft YaHei U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7725" y="1825292"/>
            <a:ext cx="3166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Introduction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7726" y="2652874"/>
            <a:ext cx="5462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17725" y="3465707"/>
            <a:ext cx="460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316260"/>
            <a:ext cx="113211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817725" y="4306544"/>
            <a:ext cx="3649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 rot="5400000">
            <a:off x="2810607" y="744848"/>
            <a:ext cx="711400" cy="159886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+mj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5956557-208D-41FE-B358-3EF3CD5A1964}"/>
              </a:ext>
            </a:extLst>
          </p:cNvPr>
          <p:cNvSpPr/>
          <p:nvPr/>
        </p:nvSpPr>
        <p:spPr>
          <a:xfrm>
            <a:off x="1893747" y="1838404"/>
            <a:ext cx="504000" cy="504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A02FBE6-AC51-4512-84EE-C4EA87981059}"/>
              </a:ext>
            </a:extLst>
          </p:cNvPr>
          <p:cNvSpPr/>
          <p:nvPr/>
        </p:nvSpPr>
        <p:spPr>
          <a:xfrm>
            <a:off x="1893747" y="2677104"/>
            <a:ext cx="504000" cy="504000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E0786A2-A3DA-437B-9A49-7B401F3471C6}"/>
              </a:ext>
            </a:extLst>
          </p:cNvPr>
          <p:cNvSpPr/>
          <p:nvPr/>
        </p:nvSpPr>
        <p:spPr>
          <a:xfrm>
            <a:off x="1893747" y="3498094"/>
            <a:ext cx="504000" cy="504000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4E41A2C-13BF-42A7-BB27-4CC2832F9773}"/>
              </a:ext>
            </a:extLst>
          </p:cNvPr>
          <p:cNvSpPr/>
          <p:nvPr/>
        </p:nvSpPr>
        <p:spPr>
          <a:xfrm>
            <a:off x="1893747" y="4319084"/>
            <a:ext cx="504000" cy="504000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550A06B-F8DA-4811-8973-CF4CC24838DD}"/>
              </a:ext>
            </a:extLst>
          </p:cNvPr>
          <p:cNvSpPr txBox="1"/>
          <p:nvPr/>
        </p:nvSpPr>
        <p:spPr>
          <a:xfrm>
            <a:off x="1931403" y="1825292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6D807C7-4FB4-4A3A-8159-73B7B355E097}"/>
              </a:ext>
            </a:extLst>
          </p:cNvPr>
          <p:cNvSpPr txBox="1"/>
          <p:nvPr/>
        </p:nvSpPr>
        <p:spPr>
          <a:xfrm>
            <a:off x="1931403" y="2667494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D7FFC2C-7BB5-4046-A743-28D3C355C346}"/>
              </a:ext>
            </a:extLst>
          </p:cNvPr>
          <p:cNvSpPr txBox="1"/>
          <p:nvPr/>
        </p:nvSpPr>
        <p:spPr>
          <a:xfrm>
            <a:off x="1931403" y="3478874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DF8739B-94EC-4648-98DA-B09A88225E1D}"/>
              </a:ext>
            </a:extLst>
          </p:cNvPr>
          <p:cNvSpPr txBox="1"/>
          <p:nvPr/>
        </p:nvSpPr>
        <p:spPr>
          <a:xfrm>
            <a:off x="1931404" y="4319084"/>
            <a:ext cx="537985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367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10515600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34362" y="992462"/>
            <a:ext cx="3680046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In-Loop Filter in VTM1.1</a:t>
            </a: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4C6F5E1-48D1-4FCA-9170-8BD612C28BF5}"/>
              </a:ext>
            </a:extLst>
          </p:cNvPr>
          <p:cNvGrpSpPr/>
          <p:nvPr/>
        </p:nvGrpSpPr>
        <p:grpSpPr>
          <a:xfrm>
            <a:off x="75214" y="1919379"/>
            <a:ext cx="9076358" cy="4475789"/>
            <a:chOff x="1599213" y="1919378"/>
            <a:chExt cx="9076358" cy="4475789"/>
          </a:xfrm>
        </p:grpSpPr>
        <p:sp>
          <p:nvSpPr>
            <p:cNvPr id="167" name="Rectangle 65"/>
            <p:cNvSpPr>
              <a:spLocks noChangeArrowheads="1"/>
            </p:cNvSpPr>
            <p:nvPr/>
          </p:nvSpPr>
          <p:spPr bwMode="auto">
            <a:xfrm>
              <a:off x="4761800" y="2886136"/>
              <a:ext cx="1382226" cy="195777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流程图: 或者 167"/>
            <p:cNvSpPr/>
            <p:nvPr/>
          </p:nvSpPr>
          <p:spPr>
            <a:xfrm>
              <a:off x="7051769" y="4114452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Rectangle 61"/>
            <p:cNvSpPr>
              <a:spLocks noChangeArrowheads="1"/>
            </p:cNvSpPr>
            <p:nvPr/>
          </p:nvSpPr>
          <p:spPr bwMode="auto">
            <a:xfrm>
              <a:off x="6662304" y="2058397"/>
              <a:ext cx="1178598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Trans./</a:t>
              </a:r>
              <a:b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Quant.</a:t>
              </a:r>
            </a:p>
          </p:txBody>
        </p:sp>
        <p:sp>
          <p:nvSpPr>
            <p:cNvPr id="170" name="Rectangle 11"/>
            <p:cNvSpPr>
              <a:spLocks noChangeArrowheads="1"/>
            </p:cNvSpPr>
            <p:nvPr/>
          </p:nvSpPr>
          <p:spPr bwMode="auto">
            <a:xfrm>
              <a:off x="6662304" y="3131306"/>
              <a:ext cx="1176841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8501409" y="3133669"/>
              <a:ext cx="1178598" cy="638038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Coder</a:t>
              </a:r>
            </a:p>
          </p:txBody>
        </p:sp>
        <p:cxnSp>
          <p:nvCxnSpPr>
            <p:cNvPr id="172" name="直接箭头连接符 171"/>
            <p:cNvCxnSpPr>
              <a:endCxn id="173" idx="2"/>
            </p:cNvCxnSpPr>
            <p:nvPr/>
          </p:nvCxnSpPr>
          <p:spPr bwMode="auto">
            <a:xfrm>
              <a:off x="3912513" y="2377416"/>
              <a:ext cx="1346498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3" name="流程图: 或者 172"/>
            <p:cNvSpPr/>
            <p:nvPr/>
          </p:nvSpPr>
          <p:spPr>
            <a:xfrm>
              <a:off x="5259011" y="2178837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直接箭头连接符 173"/>
            <p:cNvCxnSpPr>
              <a:stCxn id="173" idx="6"/>
              <a:endCxn id="169" idx="1"/>
            </p:cNvCxnSpPr>
            <p:nvPr/>
          </p:nvCxnSpPr>
          <p:spPr bwMode="auto">
            <a:xfrm>
              <a:off x="5656169" y="2377416"/>
              <a:ext cx="100613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直接箭头连接符 174"/>
            <p:cNvCxnSpPr>
              <a:stCxn id="169" idx="2"/>
              <a:endCxn id="170" idx="0"/>
            </p:cNvCxnSpPr>
            <p:nvPr/>
          </p:nvCxnSpPr>
          <p:spPr bwMode="auto">
            <a:xfrm flipH="1">
              <a:off x="7250725" y="2696435"/>
              <a:ext cx="878" cy="43487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直接箭头连接符 175"/>
            <p:cNvCxnSpPr>
              <a:stCxn id="170" idx="2"/>
              <a:endCxn id="168" idx="0"/>
            </p:cNvCxnSpPr>
            <p:nvPr/>
          </p:nvCxnSpPr>
          <p:spPr bwMode="auto">
            <a:xfrm flipH="1">
              <a:off x="7250348" y="3769344"/>
              <a:ext cx="377" cy="3451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肘形连接符 176"/>
            <p:cNvCxnSpPr>
              <a:stCxn id="169" idx="3"/>
              <a:endCxn id="171" idx="0"/>
            </p:cNvCxnSpPr>
            <p:nvPr/>
          </p:nvCxnSpPr>
          <p:spPr bwMode="auto">
            <a:xfrm>
              <a:off x="7840902" y="2377416"/>
              <a:ext cx="1249806" cy="756252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8" name="直接箭头连接符 177"/>
            <p:cNvCxnSpPr>
              <a:stCxn id="167" idx="0"/>
              <a:endCxn id="173" idx="4"/>
            </p:cNvCxnSpPr>
            <p:nvPr/>
          </p:nvCxnSpPr>
          <p:spPr bwMode="auto">
            <a:xfrm flipV="1">
              <a:off x="5452914" y="2575995"/>
              <a:ext cx="4677" cy="31014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9" name="Rectangle 65"/>
            <p:cNvSpPr>
              <a:spLocks noChangeArrowheads="1"/>
            </p:cNvSpPr>
            <p:nvPr/>
          </p:nvSpPr>
          <p:spPr bwMode="auto">
            <a:xfrm>
              <a:off x="4952988" y="3109678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0" name="肘形连接符 179"/>
            <p:cNvCxnSpPr>
              <a:stCxn id="213" idx="3"/>
              <a:endCxn id="171" idx="2"/>
            </p:cNvCxnSpPr>
            <p:nvPr/>
          </p:nvCxnSpPr>
          <p:spPr bwMode="auto">
            <a:xfrm flipV="1">
              <a:off x="7839144" y="3771707"/>
              <a:ext cx="1251564" cy="1845204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81" name="组合 180"/>
            <p:cNvGrpSpPr/>
            <p:nvPr/>
          </p:nvGrpSpPr>
          <p:grpSpPr>
            <a:xfrm>
              <a:off x="4761800" y="5183756"/>
              <a:ext cx="3077344" cy="866309"/>
              <a:chOff x="2943291" y="2847870"/>
              <a:chExt cx="2500313" cy="703868"/>
            </a:xfrm>
          </p:grpSpPr>
          <p:sp>
            <p:nvSpPr>
              <p:cNvPr id="213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4" name="组合 213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216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SAO</a:t>
                  </a:r>
                </a:p>
              </p:txBody>
            </p:sp>
            <p:sp>
              <p:nvSpPr>
                <p:cNvPr id="217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DBF</a:t>
                  </a:r>
                </a:p>
              </p:txBody>
            </p:sp>
            <p:cxnSp>
              <p:nvCxnSpPr>
                <p:cNvPr id="219" name="直接箭头连接符 218"/>
                <p:cNvCxnSpPr>
                  <a:stCxn id="217" idx="1"/>
                  <a:endCxn id="216" idx="3"/>
                </p:cNvCxnSpPr>
                <p:nvPr/>
              </p:nvCxnSpPr>
              <p:spPr bwMode="auto">
                <a:xfrm flipH="1" flipV="1">
                  <a:off x="3706758" y="3213644"/>
                  <a:ext cx="965869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182" name="直接箭头连接符 181"/>
            <p:cNvCxnSpPr>
              <a:stCxn id="168" idx="4"/>
              <a:endCxn id="217" idx="0"/>
            </p:cNvCxnSpPr>
            <p:nvPr/>
          </p:nvCxnSpPr>
          <p:spPr bwMode="auto">
            <a:xfrm>
              <a:off x="7250349" y="4511610"/>
              <a:ext cx="10053" cy="83281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3" name="Rectangle 65"/>
            <p:cNvSpPr>
              <a:spLocks noChangeArrowheads="1"/>
            </p:cNvSpPr>
            <p:nvPr/>
          </p:nvSpPr>
          <p:spPr bwMode="auto">
            <a:xfrm>
              <a:off x="4943051" y="3968817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4" name="直接箭头连接符 183"/>
            <p:cNvCxnSpPr>
              <a:endCxn id="168" idx="2"/>
            </p:cNvCxnSpPr>
            <p:nvPr/>
          </p:nvCxnSpPr>
          <p:spPr bwMode="auto">
            <a:xfrm>
              <a:off x="6163449" y="4313031"/>
              <a:ext cx="888320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5" name="肘形连接符 184"/>
            <p:cNvCxnSpPr>
              <a:stCxn id="213" idx="1"/>
              <a:endCxn id="209" idx="2"/>
            </p:cNvCxnSpPr>
            <p:nvPr/>
          </p:nvCxnSpPr>
          <p:spPr bwMode="auto">
            <a:xfrm rot="10800000">
              <a:off x="3253941" y="4697479"/>
              <a:ext cx="1507861" cy="919433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6" name="直接箭头连接符 185"/>
            <p:cNvCxnSpPr>
              <a:stCxn id="209" idx="3"/>
              <a:endCxn id="183" idx="1"/>
            </p:cNvCxnSpPr>
            <p:nvPr/>
          </p:nvCxnSpPr>
          <p:spPr bwMode="auto">
            <a:xfrm flipV="1">
              <a:off x="3925047" y="4310067"/>
              <a:ext cx="1018004" cy="991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7" name="直接箭头连接符 186"/>
            <p:cNvCxnSpPr>
              <a:stCxn id="171" idx="3"/>
            </p:cNvCxnSpPr>
            <p:nvPr/>
          </p:nvCxnSpPr>
          <p:spPr bwMode="auto">
            <a:xfrm flipV="1">
              <a:off x="9680007" y="3450928"/>
              <a:ext cx="660507" cy="176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8" name="文本框 187"/>
            <p:cNvSpPr txBox="1"/>
            <p:nvPr/>
          </p:nvSpPr>
          <p:spPr>
            <a:xfrm>
              <a:off x="1637871" y="1995263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Input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1599213" y="3910532"/>
              <a:ext cx="7601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Recon.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90" name="矩形 189"/>
            <p:cNvSpPr/>
            <p:nvPr/>
          </p:nvSpPr>
          <p:spPr>
            <a:xfrm>
              <a:off x="9303908" y="3749539"/>
              <a:ext cx="1371663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  <a:endParaRPr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>
              <a:off x="4943049" y="4048457"/>
              <a:ext cx="104124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4952988" y="3189318"/>
              <a:ext cx="104880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Intra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sp>
          <p:nvSpPr>
            <p:cNvPr id="193" name="矩形 192"/>
            <p:cNvSpPr/>
            <p:nvPr/>
          </p:nvSpPr>
          <p:spPr>
            <a:xfrm>
              <a:off x="6662304" y="3188715"/>
              <a:ext cx="1176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Inv. Trans.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&amp; Quant</a:t>
              </a:r>
              <a:r>
                <a:rPr lang="de-DE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3896783" y="2697736"/>
              <a:ext cx="8915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CTUs</a:t>
              </a: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4962637" y="1919378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5018178" y="2386398"/>
              <a:ext cx="405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6775148" y="3902136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7290984" y="3757852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5759991" y="6087390"/>
              <a:ext cx="1236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In-loop filters</a:t>
              </a: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5009095" y="4850087"/>
              <a:ext cx="9091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140" y="2036816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2830" y="3942481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cxnSp>
          <p:nvCxnSpPr>
            <p:cNvPr id="203" name="直接箭头连接符 202"/>
            <p:cNvCxnSpPr/>
            <p:nvPr/>
          </p:nvCxnSpPr>
          <p:spPr bwMode="auto">
            <a:xfrm>
              <a:off x="6144027" y="4613148"/>
              <a:ext cx="294668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4" name="矩形 203"/>
            <p:cNvSpPr/>
            <p:nvPr/>
          </p:nvSpPr>
          <p:spPr>
            <a:xfrm>
              <a:off x="7825693" y="2044028"/>
              <a:ext cx="201279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Trans. / Quant. </a:t>
              </a:r>
              <a:r>
                <a:rPr lang="en-US" altLang="zh-CN" sz="11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Coeff</a:t>
              </a:r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205" name="矩形 204"/>
            <p:cNvSpPr/>
            <p:nvPr/>
          </p:nvSpPr>
          <p:spPr>
            <a:xfrm>
              <a:off x="7284987" y="4315003"/>
              <a:ext cx="182514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Prediction Data</a:t>
              </a:r>
            </a:p>
          </p:txBody>
        </p:sp>
        <p:sp>
          <p:nvSpPr>
            <p:cNvPr id="206" name="矩形 205"/>
            <p:cNvSpPr/>
            <p:nvPr/>
          </p:nvSpPr>
          <p:spPr>
            <a:xfrm>
              <a:off x="7771419" y="5615541"/>
              <a:ext cx="1459980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 Ctrl. Data</a:t>
              </a:r>
            </a:p>
          </p:txBody>
        </p:sp>
      </p:grp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连接符: 肘形 4">
            <a:extLst>
              <a:ext uri="{FF2B5EF4-FFF2-40B4-BE49-F238E27FC236}">
                <a16:creationId xmlns:a16="http://schemas.microsoft.com/office/drawing/2014/main" id="{F843A714-620E-409E-B37E-99A1FCE015E9}"/>
              </a:ext>
            </a:extLst>
          </p:cNvPr>
          <p:cNvCxnSpPr>
            <a:stCxn id="212" idx="2"/>
          </p:cNvCxnSpPr>
          <p:nvPr/>
        </p:nvCxnSpPr>
        <p:spPr>
          <a:xfrm rot="16200000" flipH="1">
            <a:off x="2153466" y="2366595"/>
            <a:ext cx="659116" cy="1509551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301003"/>
              </p:ext>
            </p:extLst>
          </p:nvPr>
        </p:nvGraphicFramePr>
        <p:xfrm>
          <a:off x="1055324" y="2036814"/>
          <a:ext cx="1344032" cy="754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004">
                  <a:extLst>
                    <a:ext uri="{9D8B030D-6E8A-4147-A177-3AD203B41FA5}">
                      <a16:colId xmlns:a16="http://schemas.microsoft.com/office/drawing/2014/main" val="2188550019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620964557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041506904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113236685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15691244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1192681520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21198445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993677358"/>
                    </a:ext>
                  </a:extLst>
                </a:gridCol>
              </a:tblGrid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406875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357911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303320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7301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225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10515600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9CB8181-A6A5-472A-8D43-0111BE088955}"/>
              </a:ext>
            </a:extLst>
          </p:cNvPr>
          <p:cNvGrpSpPr/>
          <p:nvPr/>
        </p:nvGrpSpPr>
        <p:grpSpPr>
          <a:xfrm>
            <a:off x="75214" y="1919377"/>
            <a:ext cx="9076358" cy="4475790"/>
            <a:chOff x="1599213" y="1919377"/>
            <a:chExt cx="9076358" cy="4475790"/>
          </a:xfrm>
        </p:grpSpPr>
        <p:sp>
          <p:nvSpPr>
            <p:cNvPr id="167" name="Rectangle 65"/>
            <p:cNvSpPr>
              <a:spLocks noChangeArrowheads="1"/>
            </p:cNvSpPr>
            <p:nvPr/>
          </p:nvSpPr>
          <p:spPr bwMode="auto">
            <a:xfrm>
              <a:off x="4761800" y="2886135"/>
              <a:ext cx="1382226" cy="195777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流程图: 或者 167"/>
            <p:cNvSpPr/>
            <p:nvPr/>
          </p:nvSpPr>
          <p:spPr>
            <a:xfrm>
              <a:off x="7051769" y="4114451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Rectangle 61"/>
            <p:cNvSpPr>
              <a:spLocks noChangeArrowheads="1"/>
            </p:cNvSpPr>
            <p:nvPr/>
          </p:nvSpPr>
          <p:spPr bwMode="auto">
            <a:xfrm>
              <a:off x="6662304" y="2058396"/>
              <a:ext cx="1178598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Trans./</a:t>
              </a:r>
              <a:b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Quant.</a:t>
              </a:r>
            </a:p>
          </p:txBody>
        </p:sp>
        <p:sp>
          <p:nvSpPr>
            <p:cNvPr id="170" name="Rectangle 11"/>
            <p:cNvSpPr>
              <a:spLocks noChangeArrowheads="1"/>
            </p:cNvSpPr>
            <p:nvPr/>
          </p:nvSpPr>
          <p:spPr bwMode="auto">
            <a:xfrm>
              <a:off x="6662304" y="3131305"/>
              <a:ext cx="1176841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8501409" y="3133668"/>
              <a:ext cx="1178598" cy="638038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Coder</a:t>
              </a:r>
            </a:p>
          </p:txBody>
        </p:sp>
        <p:cxnSp>
          <p:nvCxnSpPr>
            <p:cNvPr id="172" name="直接箭头连接符 171"/>
            <p:cNvCxnSpPr>
              <a:endCxn id="173" idx="2"/>
            </p:cNvCxnSpPr>
            <p:nvPr/>
          </p:nvCxnSpPr>
          <p:spPr bwMode="auto">
            <a:xfrm>
              <a:off x="3912513" y="2377416"/>
              <a:ext cx="1346498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3" name="流程图: 或者 172"/>
            <p:cNvSpPr/>
            <p:nvPr/>
          </p:nvSpPr>
          <p:spPr>
            <a:xfrm>
              <a:off x="5259011" y="2178836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直接箭头连接符 173"/>
            <p:cNvCxnSpPr>
              <a:stCxn id="173" idx="6"/>
              <a:endCxn id="169" idx="1"/>
            </p:cNvCxnSpPr>
            <p:nvPr/>
          </p:nvCxnSpPr>
          <p:spPr bwMode="auto">
            <a:xfrm>
              <a:off x="5656169" y="2377416"/>
              <a:ext cx="100613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直接箭头连接符 174"/>
            <p:cNvCxnSpPr>
              <a:stCxn id="169" idx="2"/>
              <a:endCxn id="170" idx="0"/>
            </p:cNvCxnSpPr>
            <p:nvPr/>
          </p:nvCxnSpPr>
          <p:spPr bwMode="auto">
            <a:xfrm flipH="1">
              <a:off x="7250725" y="2696434"/>
              <a:ext cx="878" cy="43487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直接箭头连接符 175"/>
            <p:cNvCxnSpPr>
              <a:stCxn id="170" idx="2"/>
              <a:endCxn id="168" idx="0"/>
            </p:cNvCxnSpPr>
            <p:nvPr/>
          </p:nvCxnSpPr>
          <p:spPr bwMode="auto">
            <a:xfrm flipH="1">
              <a:off x="7250348" y="3769343"/>
              <a:ext cx="377" cy="3451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肘形连接符 176"/>
            <p:cNvCxnSpPr>
              <a:stCxn id="169" idx="3"/>
              <a:endCxn id="171" idx="0"/>
            </p:cNvCxnSpPr>
            <p:nvPr/>
          </p:nvCxnSpPr>
          <p:spPr bwMode="auto">
            <a:xfrm>
              <a:off x="7840902" y="2377416"/>
              <a:ext cx="1249806" cy="756253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8" name="直接箭头连接符 177"/>
            <p:cNvCxnSpPr>
              <a:stCxn id="167" idx="0"/>
              <a:endCxn id="173" idx="4"/>
            </p:cNvCxnSpPr>
            <p:nvPr/>
          </p:nvCxnSpPr>
          <p:spPr bwMode="auto">
            <a:xfrm flipV="1">
              <a:off x="5452914" y="2575994"/>
              <a:ext cx="4677" cy="31014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9" name="Rectangle 65"/>
            <p:cNvSpPr>
              <a:spLocks noChangeArrowheads="1"/>
            </p:cNvSpPr>
            <p:nvPr/>
          </p:nvSpPr>
          <p:spPr bwMode="auto">
            <a:xfrm>
              <a:off x="4952988" y="3109678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0" name="肘形连接符 179"/>
            <p:cNvCxnSpPr>
              <a:stCxn id="213" idx="3"/>
              <a:endCxn id="171" idx="2"/>
            </p:cNvCxnSpPr>
            <p:nvPr/>
          </p:nvCxnSpPr>
          <p:spPr bwMode="auto">
            <a:xfrm flipV="1">
              <a:off x="7839144" y="3771706"/>
              <a:ext cx="1251564" cy="1845204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81" name="组合 180"/>
            <p:cNvGrpSpPr/>
            <p:nvPr/>
          </p:nvGrpSpPr>
          <p:grpSpPr>
            <a:xfrm>
              <a:off x="4761800" y="5183756"/>
              <a:ext cx="3077344" cy="866309"/>
              <a:chOff x="2943291" y="2847870"/>
              <a:chExt cx="2500313" cy="703868"/>
            </a:xfrm>
          </p:grpSpPr>
          <p:sp>
            <p:nvSpPr>
              <p:cNvPr id="213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4" name="组合 213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215" name="Rectangle 66"/>
                <p:cNvSpPr>
                  <a:spLocks noChangeArrowheads="1"/>
                </p:cNvSpPr>
                <p:nvPr/>
              </p:nvSpPr>
              <p:spPr bwMode="auto">
                <a:xfrm>
                  <a:off x="3901516" y="2990598"/>
                  <a:ext cx="594000" cy="446091"/>
                </a:xfrm>
                <a:prstGeom prst="rect">
                  <a:avLst/>
                </a:prstGeom>
                <a:solidFill>
                  <a:srgbClr val="E88F59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DRN</a:t>
                  </a:r>
                </a:p>
              </p:txBody>
            </p:sp>
            <p:sp>
              <p:nvSpPr>
                <p:cNvPr id="216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SAO</a:t>
                  </a:r>
                </a:p>
              </p:txBody>
            </p:sp>
            <p:sp>
              <p:nvSpPr>
                <p:cNvPr id="217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DBF</a:t>
                  </a:r>
                </a:p>
              </p:txBody>
            </p:sp>
            <p:cxnSp>
              <p:nvCxnSpPr>
                <p:cNvPr id="218" name="直接箭头连接符 217"/>
                <p:cNvCxnSpPr>
                  <a:stCxn id="217" idx="1"/>
                  <a:endCxn id="215" idx="3"/>
                </p:cNvCxnSpPr>
                <p:nvPr/>
              </p:nvCxnSpPr>
              <p:spPr bwMode="auto">
                <a:xfrm flipH="1" flipV="1">
                  <a:off x="4495516" y="3213644"/>
                  <a:ext cx="177110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19" name="直接箭头连接符 218"/>
                <p:cNvCxnSpPr>
                  <a:stCxn id="215" idx="1"/>
                  <a:endCxn id="216" idx="3"/>
                </p:cNvCxnSpPr>
                <p:nvPr/>
              </p:nvCxnSpPr>
              <p:spPr bwMode="auto">
                <a:xfrm flipH="1">
                  <a:off x="3706758" y="3213644"/>
                  <a:ext cx="194758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182" name="直接箭头连接符 181"/>
            <p:cNvCxnSpPr>
              <a:stCxn id="168" idx="4"/>
              <a:endCxn id="217" idx="0"/>
            </p:cNvCxnSpPr>
            <p:nvPr/>
          </p:nvCxnSpPr>
          <p:spPr bwMode="auto">
            <a:xfrm>
              <a:off x="7250349" y="4511609"/>
              <a:ext cx="10053" cy="832815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3" name="Rectangle 65"/>
            <p:cNvSpPr>
              <a:spLocks noChangeArrowheads="1"/>
            </p:cNvSpPr>
            <p:nvPr/>
          </p:nvSpPr>
          <p:spPr bwMode="auto">
            <a:xfrm>
              <a:off x="4943051" y="3968816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4" name="直接箭头连接符 183"/>
            <p:cNvCxnSpPr>
              <a:endCxn id="168" idx="2"/>
            </p:cNvCxnSpPr>
            <p:nvPr/>
          </p:nvCxnSpPr>
          <p:spPr bwMode="auto">
            <a:xfrm>
              <a:off x="6163449" y="4313031"/>
              <a:ext cx="888320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5" name="肘形连接符 184"/>
            <p:cNvCxnSpPr>
              <a:stCxn id="213" idx="1"/>
              <a:endCxn id="209" idx="2"/>
            </p:cNvCxnSpPr>
            <p:nvPr/>
          </p:nvCxnSpPr>
          <p:spPr bwMode="auto">
            <a:xfrm rot="10800000">
              <a:off x="3253941" y="4697478"/>
              <a:ext cx="1507861" cy="919434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6" name="直接箭头连接符 185"/>
            <p:cNvCxnSpPr>
              <a:stCxn id="209" idx="3"/>
              <a:endCxn id="183" idx="1"/>
            </p:cNvCxnSpPr>
            <p:nvPr/>
          </p:nvCxnSpPr>
          <p:spPr bwMode="auto">
            <a:xfrm flipV="1">
              <a:off x="3925047" y="4310066"/>
              <a:ext cx="1018004" cy="991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7" name="直接箭头连接符 186"/>
            <p:cNvCxnSpPr>
              <a:stCxn id="171" idx="3"/>
            </p:cNvCxnSpPr>
            <p:nvPr/>
          </p:nvCxnSpPr>
          <p:spPr bwMode="auto">
            <a:xfrm flipV="1">
              <a:off x="9680007" y="3450927"/>
              <a:ext cx="660507" cy="176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8" name="文本框 187"/>
            <p:cNvSpPr txBox="1"/>
            <p:nvPr/>
          </p:nvSpPr>
          <p:spPr>
            <a:xfrm>
              <a:off x="1637871" y="1995262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Input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1599213" y="3910531"/>
              <a:ext cx="7601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Recon.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90" name="矩形 189"/>
            <p:cNvSpPr/>
            <p:nvPr/>
          </p:nvSpPr>
          <p:spPr>
            <a:xfrm>
              <a:off x="9303908" y="3749539"/>
              <a:ext cx="1371663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  <a:endParaRPr lang="en-US" altLang="zh-CN" sz="11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>
              <a:off x="4930685" y="4048456"/>
              <a:ext cx="105360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4962637" y="3189318"/>
              <a:ext cx="103740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Intra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sp>
          <p:nvSpPr>
            <p:cNvPr id="193" name="矩形 192"/>
            <p:cNvSpPr/>
            <p:nvPr/>
          </p:nvSpPr>
          <p:spPr>
            <a:xfrm>
              <a:off x="6676875" y="3188714"/>
              <a:ext cx="116227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Inv. Trans.</a:t>
              </a:r>
            </a:p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&amp; Quant</a:t>
              </a:r>
              <a:r>
                <a:rPr lang="de-DE" altLang="zh-CN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4962637" y="1919377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5018178" y="2386397"/>
              <a:ext cx="405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6775148" y="3902135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7290984" y="3757851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5759991" y="6087390"/>
              <a:ext cx="1236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In-loop filters</a:t>
              </a: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5009095" y="4850087"/>
              <a:ext cx="9091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140" y="2036815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2830" y="3942480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cxnSp>
          <p:nvCxnSpPr>
            <p:cNvPr id="203" name="直接箭头连接符 202"/>
            <p:cNvCxnSpPr/>
            <p:nvPr/>
          </p:nvCxnSpPr>
          <p:spPr bwMode="auto">
            <a:xfrm>
              <a:off x="6144027" y="4613148"/>
              <a:ext cx="294668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4" name="矩形 203"/>
            <p:cNvSpPr/>
            <p:nvPr/>
          </p:nvSpPr>
          <p:spPr>
            <a:xfrm>
              <a:off x="7825693" y="2044027"/>
              <a:ext cx="201279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Trans. / Quant. </a:t>
              </a:r>
              <a:r>
                <a:rPr lang="en-US" altLang="zh-CN" sz="11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Coeff</a:t>
              </a:r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205" name="矩形 204"/>
            <p:cNvSpPr/>
            <p:nvPr/>
          </p:nvSpPr>
          <p:spPr>
            <a:xfrm>
              <a:off x="7284987" y="4315003"/>
              <a:ext cx="1825144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Prediction Data</a:t>
              </a:r>
            </a:p>
          </p:txBody>
        </p:sp>
        <p:sp>
          <p:nvSpPr>
            <p:cNvPr id="206" name="矩形 205"/>
            <p:cNvSpPr/>
            <p:nvPr/>
          </p:nvSpPr>
          <p:spPr>
            <a:xfrm>
              <a:off x="7771419" y="5615541"/>
              <a:ext cx="1459980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 Ctrl. Data</a:t>
              </a:r>
            </a:p>
          </p:txBody>
        </p:sp>
      </p:grpSp>
      <p:sp>
        <p:nvSpPr>
          <p:cNvPr id="65" name="矩形 64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2" name="连接符: 肘形 61">
            <a:extLst>
              <a:ext uri="{FF2B5EF4-FFF2-40B4-BE49-F238E27FC236}">
                <a16:creationId xmlns:a16="http://schemas.microsoft.com/office/drawing/2014/main" id="{01E179BA-AD06-4831-B459-62859D91DCDB}"/>
              </a:ext>
            </a:extLst>
          </p:cNvPr>
          <p:cNvCxnSpPr/>
          <p:nvPr/>
        </p:nvCxnSpPr>
        <p:spPr>
          <a:xfrm rot="16200000" flipH="1">
            <a:off x="2153466" y="2366595"/>
            <a:ext cx="659116" cy="1509551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D4CA512F-58F4-4769-BBA3-C8418818901A}"/>
              </a:ext>
            </a:extLst>
          </p:cNvPr>
          <p:cNvSpPr txBox="1"/>
          <p:nvPr/>
        </p:nvSpPr>
        <p:spPr>
          <a:xfrm>
            <a:off x="2372784" y="2697736"/>
            <a:ext cx="891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Split into </a:t>
            </a:r>
          </a:p>
          <a:p>
            <a:pPr algn="ctr"/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CTUs</a:t>
            </a:r>
          </a:p>
        </p:txBody>
      </p:sp>
      <p:graphicFrame>
        <p:nvGraphicFramePr>
          <p:cNvPr id="68" name="表格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297074"/>
              </p:ext>
            </p:extLst>
          </p:nvPr>
        </p:nvGraphicFramePr>
        <p:xfrm>
          <a:off x="1055324" y="2036814"/>
          <a:ext cx="1344032" cy="754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004">
                  <a:extLst>
                    <a:ext uri="{9D8B030D-6E8A-4147-A177-3AD203B41FA5}">
                      <a16:colId xmlns:a16="http://schemas.microsoft.com/office/drawing/2014/main" val="2188550019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620964557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041506904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113236685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15691244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1192681520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21198445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993677358"/>
                    </a:ext>
                  </a:extLst>
                </a:gridCol>
              </a:tblGrid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406875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357911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303320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730179"/>
                  </a:ext>
                </a:extLst>
              </a:tr>
            </a:tbl>
          </a:graphicData>
        </a:graphic>
      </p:graphicFrame>
      <p:sp>
        <p:nvSpPr>
          <p:cNvPr id="69" name="矩形 68">
            <a:extLst>
              <a:ext uri="{FF2B5EF4-FFF2-40B4-BE49-F238E27FC236}">
                <a16:creationId xmlns:a16="http://schemas.microsoft.com/office/drawing/2014/main" id="{C3D1E3C7-8D9A-49A2-B5BC-C5F2007AF4EB}"/>
              </a:ext>
            </a:extLst>
          </p:cNvPr>
          <p:cNvSpPr/>
          <p:nvPr/>
        </p:nvSpPr>
        <p:spPr>
          <a:xfrm>
            <a:off x="934362" y="992462"/>
            <a:ext cx="78821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Dense Residual Convolutional Neural Network (DRN) based In-Loop Filter </a:t>
            </a:r>
          </a:p>
        </p:txBody>
      </p:sp>
    </p:spTree>
    <p:extLst>
      <p:ext uri="{BB962C8B-B14F-4D97-AF65-F5344CB8AC3E}">
        <p14:creationId xmlns:p14="http://schemas.microsoft.com/office/powerpoint/2010/main" val="1253011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>
            <a:extLst>
              <a:ext uri="{FF2B5EF4-FFF2-40B4-BE49-F238E27FC236}">
                <a16:creationId xmlns:a16="http://schemas.microsoft.com/office/drawing/2014/main" id="{4E38A8DC-FED6-4B17-94DE-0EC5EC019F16}"/>
              </a:ext>
            </a:extLst>
          </p:cNvPr>
          <p:cNvSpPr/>
          <p:nvPr/>
        </p:nvSpPr>
        <p:spPr>
          <a:xfrm>
            <a:off x="922595" y="1249306"/>
            <a:ext cx="26693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Scheme</a:t>
            </a: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98A7E5B2-FD33-40E5-BD50-59145E570765}"/>
              </a:ext>
            </a:extLst>
          </p:cNvPr>
          <p:cNvSpPr/>
          <p:nvPr/>
        </p:nvSpPr>
        <p:spPr>
          <a:xfrm>
            <a:off x="1346122" y="4338842"/>
            <a:ext cx="1825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Pre-Processing</a:t>
            </a: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8ADEE306-584A-4943-A170-718C6D4B1EF1}"/>
              </a:ext>
            </a:extLst>
          </p:cNvPr>
          <p:cNvSpPr/>
          <p:nvPr/>
        </p:nvSpPr>
        <p:spPr>
          <a:xfrm>
            <a:off x="5860294" y="4336589"/>
            <a:ext cx="18251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Post-Processing</a:t>
            </a:r>
            <a:endParaRPr lang="en-US" altLang="zh-CN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65">
            <a:extLst>
              <a:ext uri="{FF2B5EF4-FFF2-40B4-BE49-F238E27FC236}">
                <a16:creationId xmlns:a16="http://schemas.microsoft.com/office/drawing/2014/main" id="{2F515BD3-1300-49C9-A923-450BCB307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3063" y="3105000"/>
            <a:ext cx="1152000" cy="648000"/>
          </a:xfrm>
          <a:prstGeom prst="rect">
            <a:avLst/>
          </a:prstGeom>
          <a:solidFill>
            <a:srgbClr val="4E98A1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Color Space Conversion </a:t>
            </a:r>
          </a:p>
        </p:txBody>
      </p:sp>
      <p:sp>
        <p:nvSpPr>
          <p:cNvPr id="40" name="Rectangle 65">
            <a:extLst>
              <a:ext uri="{FF2B5EF4-FFF2-40B4-BE49-F238E27FC236}">
                <a16:creationId xmlns:a16="http://schemas.microsoft.com/office/drawing/2014/main" id="{909633F3-B183-43E1-96C8-545EBAD5D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6000" y="3105000"/>
            <a:ext cx="1152000" cy="648000"/>
          </a:xfrm>
          <a:prstGeom prst="rect">
            <a:avLst/>
          </a:prstGeom>
          <a:solidFill>
            <a:srgbClr val="E88F59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DRN</a:t>
            </a:r>
          </a:p>
        </p:txBody>
      </p:sp>
      <p:sp>
        <p:nvSpPr>
          <p:cNvPr id="43" name="Rectangle 65">
            <a:extLst>
              <a:ext uri="{FF2B5EF4-FFF2-40B4-BE49-F238E27FC236}">
                <a16:creationId xmlns:a16="http://schemas.microsoft.com/office/drawing/2014/main" id="{23EDC2EF-F04C-4F43-B392-5685B9F2A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623" y="3105000"/>
            <a:ext cx="1152000" cy="648000"/>
          </a:xfrm>
          <a:prstGeom prst="rect">
            <a:avLst/>
          </a:prstGeom>
          <a:solidFill>
            <a:srgbClr val="61B296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Up-</a:t>
            </a:r>
          </a:p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sampling</a:t>
            </a:r>
          </a:p>
        </p:txBody>
      </p:sp>
      <p:sp>
        <p:nvSpPr>
          <p:cNvPr id="46" name="Rectangle 65">
            <a:extLst>
              <a:ext uri="{FF2B5EF4-FFF2-40B4-BE49-F238E27FC236}">
                <a16:creationId xmlns:a16="http://schemas.microsoft.com/office/drawing/2014/main" id="{65B6ABD1-209C-40DA-8BEB-98C2538C3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8937" y="3105000"/>
            <a:ext cx="1152000" cy="648000"/>
          </a:xfrm>
          <a:prstGeom prst="rect">
            <a:avLst/>
          </a:prstGeom>
          <a:solidFill>
            <a:srgbClr val="4E98A1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Color Space Conversion </a:t>
            </a:r>
          </a:p>
        </p:txBody>
      </p:sp>
      <p:sp>
        <p:nvSpPr>
          <p:cNvPr id="49" name="Rectangle 65">
            <a:extLst>
              <a:ext uri="{FF2B5EF4-FFF2-40B4-BE49-F238E27FC236}">
                <a16:creationId xmlns:a16="http://schemas.microsoft.com/office/drawing/2014/main" id="{56B84016-5748-443F-A647-8AF7B6434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6377" y="3105000"/>
            <a:ext cx="1152000" cy="648000"/>
          </a:xfrm>
          <a:prstGeom prst="rect">
            <a:avLst/>
          </a:prstGeom>
          <a:solidFill>
            <a:srgbClr val="61B296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Down-</a:t>
            </a:r>
          </a:p>
          <a:p>
            <a:pPr lvl="0" algn="ctr"/>
            <a:r>
              <a:rPr lang="en-US" altLang="zh-CN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sampling</a:t>
            </a:r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7A402557-DB42-4C29-8E50-1BCE3F2997CC}"/>
              </a:ext>
            </a:extLst>
          </p:cNvPr>
          <p:cNvCxnSpPr>
            <a:cxnSpLocks/>
            <a:endCxn id="43" idx="1"/>
          </p:cNvCxnSpPr>
          <p:nvPr/>
        </p:nvCxnSpPr>
        <p:spPr>
          <a:xfrm>
            <a:off x="327555" y="3429000"/>
            <a:ext cx="678068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3788FECD-50B7-4764-8DE4-3BD094682A74}"/>
              </a:ext>
            </a:extLst>
          </p:cNvPr>
          <p:cNvSpPr txBox="1"/>
          <p:nvPr/>
        </p:nvSpPr>
        <p:spPr>
          <a:xfrm>
            <a:off x="89388" y="2683410"/>
            <a:ext cx="1067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Reconstructed</a:t>
            </a:r>
          </a:p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YUV420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BD5A9D6B-7C97-4C00-9FFA-FE7470281898}"/>
              </a:ext>
            </a:extLst>
          </p:cNvPr>
          <p:cNvSpPr txBox="1"/>
          <p:nvPr/>
        </p:nvSpPr>
        <p:spPr>
          <a:xfrm>
            <a:off x="8137682" y="2683411"/>
            <a:ext cx="755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Filtered</a:t>
            </a:r>
          </a:p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YUV420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11020B2C-2C65-4262-83A9-37C01A48FF89}"/>
              </a:ext>
            </a:extLst>
          </p:cNvPr>
          <p:cNvSpPr txBox="1"/>
          <p:nvPr/>
        </p:nvSpPr>
        <p:spPr>
          <a:xfrm>
            <a:off x="2002985" y="2689501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YUV444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AD32E447-6584-4B7B-9B83-629C37A9AC9B}"/>
              </a:ext>
            </a:extLst>
          </p:cNvPr>
          <p:cNvSpPr txBox="1"/>
          <p:nvPr/>
        </p:nvSpPr>
        <p:spPr>
          <a:xfrm>
            <a:off x="3591915" y="2689500"/>
            <a:ext cx="5180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RGB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642797A8-C9BB-410C-B16B-75A8FE764104}"/>
              </a:ext>
            </a:extLst>
          </p:cNvPr>
          <p:cNvSpPr txBox="1"/>
          <p:nvPr/>
        </p:nvSpPr>
        <p:spPr>
          <a:xfrm>
            <a:off x="6457950" y="2690330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YUV444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643377AE-0E48-48E8-9D2B-868E45FF445D}"/>
              </a:ext>
            </a:extLst>
          </p:cNvPr>
          <p:cNvSpPr txBox="1"/>
          <p:nvPr/>
        </p:nvSpPr>
        <p:spPr>
          <a:xfrm>
            <a:off x="5060339" y="2683411"/>
            <a:ext cx="5180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RGB</a:t>
            </a:r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04A9AF29-0291-4F39-A710-402FAEB55F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103422" y="3010981"/>
            <a:ext cx="323999" cy="2331720"/>
          </a:xfrm>
          <a:prstGeom prst="rect">
            <a:avLst/>
          </a:prstGeom>
        </p:spPr>
      </p:pic>
      <p:sp>
        <p:nvSpPr>
          <p:cNvPr id="92" name="矩形 91">
            <a:extLst>
              <a:ext uri="{FF2B5EF4-FFF2-40B4-BE49-F238E27FC236}">
                <a16:creationId xmlns:a16="http://schemas.microsoft.com/office/drawing/2014/main" id="{F9A4FE3C-E93E-48DD-B06E-88D7CBD430F3}"/>
              </a:ext>
            </a:extLst>
          </p:cNvPr>
          <p:cNvSpPr/>
          <p:nvPr/>
        </p:nvSpPr>
        <p:spPr>
          <a:xfrm>
            <a:off x="-11767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65498C20-8406-4859-9AA3-D9DE979EE2D2}"/>
              </a:ext>
            </a:extLst>
          </p:cNvPr>
          <p:cNvSpPr/>
          <p:nvPr/>
        </p:nvSpPr>
        <p:spPr>
          <a:xfrm>
            <a:off x="729848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6F7D6975-A0D5-4945-9F09-075E15D92DEE}"/>
              </a:ext>
            </a:extLst>
          </p:cNvPr>
          <p:cNvSpPr/>
          <p:nvPr/>
        </p:nvSpPr>
        <p:spPr>
          <a:xfrm>
            <a:off x="4907939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id="{FD103203-1728-490C-B77F-B76EF713B580}"/>
              </a:ext>
            </a:extLst>
          </p:cNvPr>
          <p:cNvSpPr txBox="1">
            <a:spLocks/>
          </p:cNvSpPr>
          <p:nvPr/>
        </p:nvSpPr>
        <p:spPr>
          <a:xfrm>
            <a:off x="1009248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3C1E016B-14BE-4C5D-BDD9-119B55003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610867" y="3008729"/>
            <a:ext cx="323999" cy="2331720"/>
          </a:xfrm>
          <a:prstGeom prst="rect">
            <a:avLst/>
          </a:prstGeom>
        </p:spPr>
      </p:pic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84D88F05-C2C2-495E-AA02-898A39024E68}"/>
              </a:ext>
            </a:extLst>
          </p:cNvPr>
          <p:cNvCxnSpPr>
            <a:cxnSpLocks/>
            <a:stCxn id="43" idx="3"/>
            <a:endCxn id="38" idx="1"/>
          </p:cNvCxnSpPr>
          <p:nvPr/>
        </p:nvCxnSpPr>
        <p:spPr>
          <a:xfrm>
            <a:off x="2157623" y="3429000"/>
            <a:ext cx="345440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id="{21E80A0A-F976-4CC0-9B1B-C5AF59963256}"/>
              </a:ext>
            </a:extLst>
          </p:cNvPr>
          <p:cNvCxnSpPr>
            <a:cxnSpLocks/>
            <a:stCxn id="38" idx="3"/>
            <a:endCxn id="40" idx="1"/>
          </p:cNvCxnSpPr>
          <p:nvPr/>
        </p:nvCxnSpPr>
        <p:spPr>
          <a:xfrm>
            <a:off x="3655063" y="3429000"/>
            <a:ext cx="340937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AE01BDAF-9DDB-47B6-9E48-3FE90AE30023}"/>
              </a:ext>
            </a:extLst>
          </p:cNvPr>
          <p:cNvCxnSpPr>
            <a:cxnSpLocks/>
            <a:stCxn id="40" idx="3"/>
            <a:endCxn id="46" idx="1"/>
          </p:cNvCxnSpPr>
          <p:nvPr/>
        </p:nvCxnSpPr>
        <p:spPr>
          <a:xfrm>
            <a:off x="5148000" y="3429000"/>
            <a:ext cx="340937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0D9B0E03-295B-4273-9D96-912ECAAB3FA8}"/>
              </a:ext>
            </a:extLst>
          </p:cNvPr>
          <p:cNvCxnSpPr>
            <a:cxnSpLocks/>
            <a:stCxn id="46" idx="3"/>
            <a:endCxn id="49" idx="1"/>
          </p:cNvCxnSpPr>
          <p:nvPr/>
        </p:nvCxnSpPr>
        <p:spPr>
          <a:xfrm>
            <a:off x="6640937" y="3429000"/>
            <a:ext cx="345440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id="{BCD1107C-3852-458F-B44B-1A3547C2AEDD}"/>
              </a:ext>
            </a:extLst>
          </p:cNvPr>
          <p:cNvCxnSpPr>
            <a:cxnSpLocks/>
            <a:stCxn id="49" idx="3"/>
          </p:cNvCxnSpPr>
          <p:nvPr/>
        </p:nvCxnSpPr>
        <p:spPr>
          <a:xfrm>
            <a:off x="8138377" y="3429000"/>
            <a:ext cx="677373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938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18696" y="1249306"/>
            <a:ext cx="3692036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architecture of DRN. </a:t>
            </a:r>
          </a:p>
        </p:txBody>
      </p:sp>
      <p:grpSp>
        <p:nvGrpSpPr>
          <p:cNvPr id="203" name="组合 202"/>
          <p:cNvGrpSpPr/>
          <p:nvPr/>
        </p:nvGrpSpPr>
        <p:grpSpPr>
          <a:xfrm>
            <a:off x="170596" y="2303192"/>
            <a:ext cx="8880272" cy="2649809"/>
            <a:chOff x="1314125" y="1987969"/>
            <a:chExt cx="9724103" cy="2901602"/>
          </a:xfrm>
        </p:grpSpPr>
        <p:cxnSp>
          <p:nvCxnSpPr>
            <p:cNvPr id="204" name="直接箭头连接符 203"/>
            <p:cNvCxnSpPr/>
            <p:nvPr/>
          </p:nvCxnSpPr>
          <p:spPr>
            <a:xfrm>
              <a:off x="1314125" y="3454465"/>
              <a:ext cx="9724103" cy="0"/>
            </a:xfrm>
            <a:prstGeom prst="straightConnector1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sp>
          <p:nvSpPr>
            <p:cNvPr id="205" name="矩形 204"/>
            <p:cNvSpPr/>
            <p:nvPr/>
          </p:nvSpPr>
          <p:spPr>
            <a:xfrm rot="16200000">
              <a:off x="3756331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6" name="矩形 205"/>
            <p:cNvSpPr/>
            <p:nvPr/>
          </p:nvSpPr>
          <p:spPr>
            <a:xfrm rot="16200000">
              <a:off x="2395709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7" name="矩形 206"/>
            <p:cNvSpPr/>
            <p:nvPr/>
          </p:nvSpPr>
          <p:spPr>
            <a:xfrm rot="16200000">
              <a:off x="5116953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8" name="矩形 207"/>
            <p:cNvSpPr/>
            <p:nvPr/>
          </p:nvSpPr>
          <p:spPr>
            <a:xfrm rot="16200000">
              <a:off x="6841894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09" name="直接箭头连接符 208"/>
            <p:cNvCxnSpPr>
              <a:stCxn id="225" idx="4"/>
              <a:endCxn id="220" idx="0"/>
            </p:cNvCxnSpPr>
            <p:nvPr/>
          </p:nvCxnSpPr>
          <p:spPr>
            <a:xfrm>
              <a:off x="5569974" y="2044141"/>
              <a:ext cx="0" cy="808911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triangle"/>
            </a:ln>
            <a:effectLst/>
          </p:spPr>
        </p:cxnSp>
        <p:sp>
          <p:nvSpPr>
            <p:cNvPr id="210" name="矩形 209"/>
            <p:cNvSpPr/>
            <p:nvPr/>
          </p:nvSpPr>
          <p:spPr>
            <a:xfrm>
              <a:off x="9148119" y="3143912"/>
              <a:ext cx="313561" cy="310554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" name="流程图: 或者 210"/>
            <p:cNvSpPr/>
            <p:nvPr/>
          </p:nvSpPr>
          <p:spPr>
            <a:xfrm>
              <a:off x="9151126" y="3305538"/>
              <a:ext cx="310554" cy="310554"/>
            </a:xfrm>
            <a:prstGeom prst="flowChartOr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" name="矩形 211"/>
            <p:cNvSpPr/>
            <p:nvPr/>
          </p:nvSpPr>
          <p:spPr>
            <a:xfrm rot="16200000">
              <a:off x="7835083" y="3247464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</a:t>
              </a:r>
              <a:r>
                <a:rPr lang="en-US" altLang="zh-CN" sz="1600" b="1" kern="0" dirty="0">
                  <a:solidFill>
                    <a:prstClr val="white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3×3×M</a:t>
              </a:r>
              <a:endParaRPr lang="zh-CN" altLang="en-US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3" name="矩形 212"/>
            <p:cNvSpPr/>
            <p:nvPr/>
          </p:nvSpPr>
          <p:spPr>
            <a:xfrm rot="16200000">
              <a:off x="9096785" y="3247464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 3×3×M</a:t>
              </a:r>
            </a:p>
          </p:txBody>
        </p:sp>
        <p:sp>
          <p:nvSpPr>
            <p:cNvPr id="214" name="矩形 213"/>
            <p:cNvSpPr/>
            <p:nvPr/>
          </p:nvSpPr>
          <p:spPr>
            <a:xfrm rot="16200000">
              <a:off x="1031967" y="3239828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 3×3×M</a:t>
              </a:r>
              <a:endParaRPr lang="zh-CN" altLang="en-US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5" name="矩形 214"/>
            <p:cNvSpPr/>
            <p:nvPr/>
          </p:nvSpPr>
          <p:spPr>
            <a:xfrm rot="16200000">
              <a:off x="9722782" y="3247464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 3×3×M</a:t>
              </a:r>
              <a:endParaRPr lang="zh-CN" altLang="en-US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6" name="矩形 215"/>
            <p:cNvSpPr/>
            <p:nvPr/>
          </p:nvSpPr>
          <p:spPr>
            <a:xfrm>
              <a:off x="6566570" y="3106802"/>
              <a:ext cx="499175" cy="695325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  <a:cs typeface="Times New Roman" panose="02020603050405020304" pitchFamily="18" charset="0"/>
                </a:rPr>
                <a:t>···</a:t>
              </a:r>
              <a:endParaRPr lang="zh-CN" altLang="en-US" sz="20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17" name="肘形连接符 216"/>
            <p:cNvCxnSpPr>
              <a:endCxn id="211" idx="4"/>
            </p:cNvCxnSpPr>
            <p:nvPr/>
          </p:nvCxnSpPr>
          <p:spPr>
            <a:xfrm>
              <a:off x="2371688" y="3460815"/>
              <a:ext cx="6934715" cy="155277"/>
            </a:xfrm>
            <a:prstGeom prst="bentConnector4">
              <a:avLst>
                <a:gd name="adj1" fmla="val -27"/>
                <a:gd name="adj2" fmla="val 915601"/>
              </a:avLst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arrow"/>
            </a:ln>
            <a:effectLst/>
          </p:spPr>
        </p:cxnSp>
        <p:cxnSp>
          <p:nvCxnSpPr>
            <p:cNvPr id="218" name="肘形连接符 217"/>
            <p:cNvCxnSpPr>
              <a:stCxn id="223" idx="6"/>
              <a:endCxn id="221" idx="0"/>
            </p:cNvCxnSpPr>
            <p:nvPr/>
          </p:nvCxnSpPr>
          <p:spPr>
            <a:xfrm>
              <a:off x="5598060" y="2229387"/>
              <a:ext cx="1702452" cy="623664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sp>
          <p:nvSpPr>
            <p:cNvPr id="219" name="矩形 218"/>
            <p:cNvSpPr/>
            <p:nvPr/>
          </p:nvSpPr>
          <p:spPr>
            <a:xfrm>
              <a:off x="4113599" y="2853053"/>
              <a:ext cx="201040" cy="1189703"/>
            </a:xfrm>
            <a:prstGeom prst="rect">
              <a:avLst/>
            </a:prstGeom>
            <a:solidFill>
              <a:srgbClr val="61B296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0" name="矩形 219"/>
            <p:cNvSpPr/>
            <p:nvPr/>
          </p:nvSpPr>
          <p:spPr>
            <a:xfrm>
              <a:off x="5469454" y="2853052"/>
              <a:ext cx="201040" cy="1189703"/>
            </a:xfrm>
            <a:prstGeom prst="rect">
              <a:avLst/>
            </a:prstGeom>
            <a:solidFill>
              <a:srgbClr val="61B296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1" name="矩形 220"/>
            <p:cNvSpPr/>
            <p:nvPr/>
          </p:nvSpPr>
          <p:spPr>
            <a:xfrm>
              <a:off x="7199992" y="2853051"/>
              <a:ext cx="201040" cy="1189703"/>
            </a:xfrm>
            <a:prstGeom prst="rect">
              <a:avLst/>
            </a:prstGeom>
            <a:solidFill>
              <a:srgbClr val="61B296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2" name="肘形连接符 221"/>
            <p:cNvCxnSpPr>
              <a:stCxn id="207" idx="3"/>
              <a:endCxn id="221" idx="0"/>
            </p:cNvCxnSpPr>
            <p:nvPr/>
          </p:nvCxnSpPr>
          <p:spPr>
            <a:xfrm rot="16200000" flipH="1">
              <a:off x="6509440" y="2061979"/>
              <a:ext cx="235586" cy="1346558"/>
            </a:xfrm>
            <a:prstGeom prst="bentConnector3">
              <a:avLst>
                <a:gd name="adj1" fmla="val -80506"/>
              </a:avLst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arrow"/>
            </a:ln>
            <a:effectLst/>
          </p:spPr>
        </p:cxnSp>
        <p:sp>
          <p:nvSpPr>
            <p:cNvPr id="223" name="椭圆 222"/>
            <p:cNvSpPr/>
            <p:nvPr/>
          </p:nvSpPr>
          <p:spPr>
            <a:xfrm>
              <a:off x="5541888" y="2201301"/>
              <a:ext cx="56172" cy="56172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4" name="直接箭头连接符 223"/>
            <p:cNvCxnSpPr>
              <a:stCxn id="223" idx="4"/>
              <a:endCxn id="220" idx="0"/>
            </p:cNvCxnSpPr>
            <p:nvPr/>
          </p:nvCxnSpPr>
          <p:spPr>
            <a:xfrm>
              <a:off x="5569974" y="2257473"/>
              <a:ext cx="0" cy="595579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sp>
          <p:nvSpPr>
            <p:cNvPr id="225" name="椭圆 224"/>
            <p:cNvSpPr/>
            <p:nvPr/>
          </p:nvSpPr>
          <p:spPr>
            <a:xfrm>
              <a:off x="5541888" y="1987969"/>
              <a:ext cx="56172" cy="56172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6" name="肘形连接符 225"/>
            <p:cNvCxnSpPr>
              <a:stCxn id="206" idx="3"/>
              <a:endCxn id="227" idx="2"/>
            </p:cNvCxnSpPr>
            <p:nvPr/>
          </p:nvCxnSpPr>
          <p:spPr>
            <a:xfrm rot="5400000" flipH="1" flipV="1">
              <a:off x="3408666" y="1840098"/>
              <a:ext cx="601410" cy="953324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none"/>
            </a:ln>
            <a:effectLst/>
          </p:spPr>
        </p:cxnSp>
        <p:sp>
          <p:nvSpPr>
            <p:cNvPr id="227" name="椭圆 226"/>
            <p:cNvSpPr/>
            <p:nvPr/>
          </p:nvSpPr>
          <p:spPr>
            <a:xfrm>
              <a:off x="4186033" y="1987969"/>
              <a:ext cx="56172" cy="56172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8" name="直接箭头连接符 227"/>
            <p:cNvCxnSpPr>
              <a:stCxn id="227" idx="4"/>
              <a:endCxn id="219" idx="0"/>
            </p:cNvCxnSpPr>
            <p:nvPr/>
          </p:nvCxnSpPr>
          <p:spPr>
            <a:xfrm>
              <a:off x="4214119" y="2044141"/>
              <a:ext cx="0" cy="808912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cxnSp>
          <p:nvCxnSpPr>
            <p:cNvPr id="229" name="肘形连接符 228"/>
            <p:cNvCxnSpPr>
              <a:stCxn id="225" idx="6"/>
              <a:endCxn id="221" idx="0"/>
            </p:cNvCxnSpPr>
            <p:nvPr/>
          </p:nvCxnSpPr>
          <p:spPr>
            <a:xfrm>
              <a:off x="5598060" y="2016055"/>
              <a:ext cx="1702452" cy="836996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cxnSp>
          <p:nvCxnSpPr>
            <p:cNvPr id="230" name="肘形连接符 229"/>
            <p:cNvCxnSpPr>
              <a:stCxn id="205" idx="3"/>
              <a:endCxn id="223" idx="2"/>
            </p:cNvCxnSpPr>
            <p:nvPr/>
          </p:nvCxnSpPr>
          <p:spPr>
            <a:xfrm rot="5400000" flipH="1" flipV="1">
              <a:off x="4873570" y="1949148"/>
              <a:ext cx="388078" cy="948557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none"/>
            </a:ln>
            <a:effectLst/>
          </p:spPr>
        </p:cxnSp>
        <p:cxnSp>
          <p:nvCxnSpPr>
            <p:cNvPr id="231" name="直接连接符 230"/>
            <p:cNvCxnSpPr>
              <a:stCxn id="227" idx="6"/>
              <a:endCxn id="225" idx="2"/>
            </p:cNvCxnSpPr>
            <p:nvPr/>
          </p:nvCxnSpPr>
          <p:spPr>
            <a:xfrm>
              <a:off x="4242205" y="2016055"/>
              <a:ext cx="1299683" cy="0"/>
            </a:xfrm>
            <a:prstGeom prst="line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/>
            </a:ln>
            <a:effectLst/>
          </p:spPr>
        </p:cxnSp>
        <p:sp>
          <p:nvSpPr>
            <p:cNvPr id="232" name="矩形 231"/>
            <p:cNvSpPr/>
            <p:nvPr/>
          </p:nvSpPr>
          <p:spPr>
            <a:xfrm>
              <a:off x="4374353" y="2853052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>
              <a:off x="4631461" y="2853051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4" name="矩形 233"/>
            <p:cNvSpPr/>
            <p:nvPr/>
          </p:nvSpPr>
          <p:spPr>
            <a:xfrm>
              <a:off x="4892215" y="2853051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" name="矩形 234"/>
            <p:cNvSpPr/>
            <p:nvPr/>
          </p:nvSpPr>
          <p:spPr>
            <a:xfrm>
              <a:off x="5728040" y="2853052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" name="矩形 235"/>
            <p:cNvSpPr/>
            <p:nvPr/>
          </p:nvSpPr>
          <p:spPr>
            <a:xfrm>
              <a:off x="5985148" y="2853051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7" name="矩形 236"/>
            <p:cNvSpPr/>
            <p:nvPr/>
          </p:nvSpPr>
          <p:spPr>
            <a:xfrm>
              <a:off x="6245902" y="2853051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8" name="矩形 237"/>
            <p:cNvSpPr/>
            <p:nvPr/>
          </p:nvSpPr>
          <p:spPr>
            <a:xfrm>
              <a:off x="7450761" y="2851978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7707869" y="2851977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0" name="矩形 239"/>
            <p:cNvSpPr/>
            <p:nvPr/>
          </p:nvSpPr>
          <p:spPr>
            <a:xfrm>
              <a:off x="7968623" y="2851977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1" name="矩形 240"/>
            <p:cNvSpPr/>
            <p:nvPr/>
          </p:nvSpPr>
          <p:spPr>
            <a:xfrm>
              <a:off x="2985065" y="2827563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2" name="矩形 241"/>
            <p:cNvSpPr/>
            <p:nvPr/>
          </p:nvSpPr>
          <p:spPr>
            <a:xfrm>
              <a:off x="3242173" y="2827562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3" name="矩形 242"/>
            <p:cNvSpPr/>
            <p:nvPr/>
          </p:nvSpPr>
          <p:spPr>
            <a:xfrm>
              <a:off x="3502927" y="2827562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44" name="图片 2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5420219" y="2218573"/>
              <a:ext cx="243338" cy="4510658"/>
            </a:xfrm>
            <a:prstGeom prst="rect">
              <a:avLst/>
            </a:prstGeom>
          </p:spPr>
        </p:pic>
        <p:sp>
          <p:nvSpPr>
            <p:cNvPr id="245" name="文本框 244"/>
            <p:cNvSpPr txBox="1"/>
            <p:nvPr/>
          </p:nvSpPr>
          <p:spPr>
            <a:xfrm>
              <a:off x="5045598" y="4520239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rPr>
                <a:t>N×DRU</a:t>
              </a:r>
              <a:endParaRPr lang="zh-CN" altLang="en-US" sz="16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64546" y="5464689"/>
            <a:ext cx="7486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N:  the number of DRU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M: the number of the feature maps generated by the convolutional layer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05349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-15666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25949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04040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187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3343" y="1249306"/>
            <a:ext cx="3951723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Dense Residual Unit (DRU)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19996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-1019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059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8687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CF1710-3FB5-4D88-90B7-4746CF1DA353}"/>
              </a:ext>
            </a:extLst>
          </p:cNvPr>
          <p:cNvGrpSpPr/>
          <p:nvPr/>
        </p:nvGrpSpPr>
        <p:grpSpPr>
          <a:xfrm>
            <a:off x="998221" y="3046323"/>
            <a:ext cx="7628335" cy="1944000"/>
            <a:chOff x="2522220" y="3046323"/>
            <a:chExt cx="7628335" cy="1944000"/>
          </a:xfrm>
        </p:grpSpPr>
        <p:grpSp>
          <p:nvGrpSpPr>
            <p:cNvPr id="51" name="组合 50"/>
            <p:cNvGrpSpPr/>
            <p:nvPr/>
          </p:nvGrpSpPr>
          <p:grpSpPr>
            <a:xfrm>
              <a:off x="2522220" y="3046323"/>
              <a:ext cx="7628335" cy="1944000"/>
              <a:chOff x="2522220" y="3709263"/>
              <a:chExt cx="7628335" cy="194400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文本框 51"/>
                  <p:cNvSpPr txBox="1"/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))]</m:t>
                          </m:r>
                        </m:oMath>
                      </m:oMathPara>
                    </a14:m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en-US" altLang="zh-CN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4" name="文本框 5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3" name="直接箭头连接符 52"/>
              <p:cNvCxnSpPr>
                <a:endCxn id="70" idx="2"/>
              </p:cNvCxnSpPr>
              <p:nvPr/>
            </p:nvCxnSpPr>
            <p:spPr>
              <a:xfrm flipV="1">
                <a:off x="2526280" y="4455083"/>
                <a:ext cx="4440498" cy="34372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肘形连接符 53"/>
              <p:cNvCxnSpPr>
                <a:endCxn id="70" idx="0"/>
              </p:cNvCxnSpPr>
              <p:nvPr/>
            </p:nvCxnSpPr>
            <p:spPr>
              <a:xfrm flipV="1">
                <a:off x="4890692" y="4299806"/>
                <a:ext cx="2231363" cy="171210"/>
              </a:xfrm>
              <a:prstGeom prst="bentConnector4">
                <a:avLst>
                  <a:gd name="adj1" fmla="val 78"/>
                  <a:gd name="adj2" fmla="val 522814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/>
              <p:cNvCxnSpPr>
                <a:stCxn id="66" idx="6"/>
              </p:cNvCxnSpPr>
              <p:nvPr/>
            </p:nvCxnSpPr>
            <p:spPr>
              <a:xfrm>
                <a:off x="8044999" y="4455083"/>
                <a:ext cx="1776444" cy="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 rot="16200000">
                <a:off x="4682104" y="4270865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  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 rot="16200000">
                <a:off x="5231806" y="4270864"/>
                <a:ext cx="1555200" cy="432000"/>
              </a:xfrm>
              <a:prstGeom prst="rect">
                <a:avLst/>
              </a:prstGeom>
              <a:solidFill>
                <a:srgbClr val="E88F5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ReLU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 rot="16200000">
                <a:off x="5784263" y="4270864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4" name="文本框 63"/>
                  <p:cNvSpPr txBox="1"/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oMath>
                      </m:oMathPara>
                    </a14:m>
                    <a:endParaRPr lang="zh-CN" altLang="en-US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3" name="文本框 5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" name="文本框 64"/>
                  <p:cNvSpPr txBox="1"/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</m:t>
                          </m:r>
                        </m:oMath>
                      </m:oMathPara>
                    </a14:m>
                    <a:endParaRPr lang="zh-CN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5" name="文本框 5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14754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6" name="流程图: 汇总连接 65"/>
              <p:cNvSpPr/>
              <p:nvPr/>
            </p:nvSpPr>
            <p:spPr>
              <a:xfrm>
                <a:off x="7730385" y="4297776"/>
                <a:ext cx="314614" cy="314614"/>
              </a:xfrm>
              <a:prstGeom prst="flowChartSummingJunction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6200000">
                <a:off x="3569767" y="4270863"/>
                <a:ext cx="1555200" cy="432000"/>
              </a:xfrm>
              <a:prstGeom prst="rect">
                <a:avLst/>
              </a:prstGeom>
              <a:solidFill>
                <a:srgbClr val="61B29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1×1×M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8" name="肘形连接符 67"/>
              <p:cNvCxnSpPr>
                <a:endCxn id="66" idx="0"/>
              </p:cNvCxnSpPr>
              <p:nvPr/>
            </p:nvCxnSpPr>
            <p:spPr>
              <a:xfrm flipV="1">
                <a:off x="3745480" y="4297776"/>
                <a:ext cx="4142212" cy="191676"/>
              </a:xfrm>
              <a:prstGeom prst="bentConnector4">
                <a:avLst>
                  <a:gd name="adj1" fmla="val 87"/>
                  <a:gd name="adj2" fmla="val 572086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9" name="矩形 68"/>
                  <p:cNvSpPr/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 xmlns="">
              <p:sp>
                <p:nvSpPr>
                  <p:cNvPr id="78" name="矩形 7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13333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0" name="流程图: 或者 69"/>
              <p:cNvSpPr/>
              <p:nvPr/>
            </p:nvSpPr>
            <p:spPr>
              <a:xfrm>
                <a:off x="6966778" y="4299806"/>
                <a:ext cx="310554" cy="310554"/>
              </a:xfrm>
              <a:prstGeom prst="flowChartOr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1" name="直接箭头连接符 70"/>
            <p:cNvCxnSpPr>
              <a:stCxn id="70" idx="6"/>
              <a:endCxn id="66" idx="2"/>
            </p:cNvCxnSpPr>
            <p:nvPr/>
          </p:nvCxnSpPr>
          <p:spPr>
            <a:xfrm>
              <a:off x="7277332" y="3792143"/>
              <a:ext cx="453053" cy="0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none" w="med" len="me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6538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4362" y="1249306"/>
            <a:ext cx="2720809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details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内容占位符 3">
            <a:extLst>
              <a:ext uri="{FF2B5EF4-FFF2-40B4-BE49-F238E27FC236}">
                <a16:creationId xmlns:a16="http://schemas.microsoft.com/office/drawing/2014/main" id="{F3A478CE-9BA8-4FD1-81BC-7406A75C7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3199" y="2222432"/>
            <a:ext cx="6705601" cy="2761550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N=8 and M=64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Trained and validated on DIV2K dataset [1].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high-quality images are compressed using different QPs (22, 27, 32 and 37) with All Intra (AI) configuration.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 square error (MSE) loss function:</a:t>
            </a:r>
          </a:p>
        </p:txBody>
      </p:sp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78DD07AD-8824-4040-BB8D-C7A94ED4B1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045905"/>
              </p:ext>
            </p:extLst>
          </p:nvPr>
        </p:nvGraphicFramePr>
        <p:xfrm>
          <a:off x="2836985" y="4983982"/>
          <a:ext cx="3113384" cy="75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r:id="rId4" imgW="1765300" imgH="431800" progId="Equation.DSMT4">
                  <p:embed/>
                </p:oleObj>
              </mc:Choice>
              <mc:Fallback>
                <p:oleObj r:id="rId4" imgW="1765300" imgH="431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6985" y="4983982"/>
                        <a:ext cx="3113384" cy="753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>
            <a:extLst>
              <a:ext uri="{FF2B5EF4-FFF2-40B4-BE49-F238E27FC236}">
                <a16:creationId xmlns:a16="http://schemas.microsoft.com/office/drawing/2014/main" id="{5D838A75-BB5B-44EA-AB63-E58988A0BDE4}"/>
              </a:ext>
            </a:extLst>
          </p:cNvPr>
          <p:cNvSpPr/>
          <p:nvPr/>
        </p:nvSpPr>
        <p:spPr>
          <a:xfrm>
            <a:off x="1021015" y="5938354"/>
            <a:ext cx="7399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/>
            <a:r>
              <a:rPr lang="en-US" altLang="zh-CN" sz="1200" dirty="0">
                <a:solidFill>
                  <a:srgbClr val="222222"/>
                </a:solidFill>
                <a:latin typeface="Arial" panose="020B0604020202020204" pitchFamily="34" charset="0"/>
              </a:rPr>
              <a:t>[1] E. </a:t>
            </a:r>
            <a:r>
              <a:rPr lang="en-US" altLang="zh-CN" sz="1200" dirty="0" err="1">
                <a:solidFill>
                  <a:srgbClr val="222222"/>
                </a:solidFill>
                <a:latin typeface="Arial" panose="020B0604020202020204" pitchFamily="34" charset="0"/>
              </a:rPr>
              <a:t>Agustsson</a:t>
            </a:r>
            <a:r>
              <a:rPr lang="en-US" altLang="zh-CN" sz="1200" dirty="0">
                <a:solidFill>
                  <a:srgbClr val="222222"/>
                </a:solidFill>
                <a:latin typeface="Arial" panose="020B0604020202020204" pitchFamily="34" charset="0"/>
              </a:rPr>
              <a:t> and R. </a:t>
            </a:r>
            <a:r>
              <a:rPr lang="en-US" altLang="zh-CN" sz="1200" dirty="0" err="1">
                <a:solidFill>
                  <a:srgbClr val="222222"/>
                </a:solidFill>
                <a:latin typeface="Arial" panose="020B0604020202020204" pitchFamily="34" charset="0"/>
              </a:rPr>
              <a:t>Timofte</a:t>
            </a:r>
            <a:r>
              <a:rPr lang="en-US" altLang="zh-CN" sz="1200" dirty="0">
                <a:solidFill>
                  <a:srgbClr val="222222"/>
                </a:solidFill>
                <a:latin typeface="Arial" panose="020B0604020202020204" pitchFamily="34" charset="0"/>
              </a:rPr>
              <a:t>, “NTIRE 2017 challenge on single image super-resolution: dataset and study,” in Proc. IEEE Int. Conf. Computer Vision and Pattern Recognition Workshops (CVPRW), July 2017.</a:t>
            </a:r>
            <a:endParaRPr lang="zh-CN" altLang="en-US" sz="1200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443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>
            <a:extLst>
              <a:ext uri="{FF2B5EF4-FFF2-40B4-BE49-F238E27FC236}">
                <a16:creationId xmlns:a16="http://schemas.microsoft.com/office/drawing/2014/main" id="{4E38A8DC-FED6-4B17-94DE-0EC5EC019F16}"/>
              </a:ext>
            </a:extLst>
          </p:cNvPr>
          <p:cNvSpPr/>
          <p:nvPr/>
        </p:nvSpPr>
        <p:spPr>
          <a:xfrm>
            <a:off x="934362" y="1249306"/>
            <a:ext cx="3676840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control</a:t>
            </a:r>
          </a:p>
        </p:txBody>
      </p:sp>
      <p:sp>
        <p:nvSpPr>
          <p:cNvPr id="38" name="Rectangle 65">
            <a:extLst>
              <a:ext uri="{FF2B5EF4-FFF2-40B4-BE49-F238E27FC236}">
                <a16:creationId xmlns:a16="http://schemas.microsoft.com/office/drawing/2014/main" id="{2F515BD3-1300-49C9-A923-450BCB307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7571" y="3623842"/>
            <a:ext cx="1296000" cy="648000"/>
          </a:xfrm>
          <a:prstGeom prst="rect">
            <a:avLst/>
          </a:prstGeom>
          <a:solidFill>
            <a:srgbClr val="E88F59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DRN</a:t>
            </a:r>
          </a:p>
        </p:txBody>
      </p:sp>
      <p:sp>
        <p:nvSpPr>
          <p:cNvPr id="40" name="Rectangle 65">
            <a:extLst>
              <a:ext uri="{FF2B5EF4-FFF2-40B4-BE49-F238E27FC236}">
                <a16:creationId xmlns:a16="http://schemas.microsoft.com/office/drawing/2014/main" id="{909633F3-B183-43E1-96C8-545EBAD5D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1685" y="3623842"/>
            <a:ext cx="1296000" cy="648000"/>
          </a:xfrm>
          <a:prstGeom prst="rect">
            <a:avLst/>
          </a:prstGeom>
          <a:solidFill>
            <a:srgbClr val="E0D8B8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RDO</a:t>
            </a:r>
          </a:p>
        </p:txBody>
      </p:sp>
      <p:sp>
        <p:nvSpPr>
          <p:cNvPr id="43" name="Rectangle 65">
            <a:extLst>
              <a:ext uri="{FF2B5EF4-FFF2-40B4-BE49-F238E27FC236}">
                <a16:creationId xmlns:a16="http://schemas.microsoft.com/office/drawing/2014/main" id="{23EDC2EF-F04C-4F43-B392-5685B9F2A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3457" y="3623842"/>
            <a:ext cx="1296000" cy="648000"/>
          </a:xfrm>
          <a:prstGeom prst="rect">
            <a:avLst/>
          </a:prstGeom>
          <a:solidFill>
            <a:srgbClr val="61B296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</a:t>
            </a:r>
          </a:p>
        </p:txBody>
      </p:sp>
      <p:sp>
        <p:nvSpPr>
          <p:cNvPr id="46" name="Rectangle 65">
            <a:extLst>
              <a:ext uri="{FF2B5EF4-FFF2-40B4-BE49-F238E27FC236}">
                <a16:creationId xmlns:a16="http://schemas.microsoft.com/office/drawing/2014/main" id="{65B6ABD1-209C-40DA-8BEB-98C2538C3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5799" y="3623842"/>
            <a:ext cx="1296000" cy="648000"/>
          </a:xfrm>
          <a:prstGeom prst="rect">
            <a:avLst/>
          </a:prstGeom>
          <a:solidFill>
            <a:srgbClr val="4E98A1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>
                <a:solidFill>
                  <a:prstClr val="black"/>
                </a:solidFill>
              </a:rPr>
              <a:t>SAO</a:t>
            </a:r>
            <a:endParaRPr lang="en-US" altLang="zh-CN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7A402557-DB42-4C29-8E50-1BCE3F2997CC}"/>
              </a:ext>
            </a:extLst>
          </p:cNvPr>
          <p:cNvCxnSpPr>
            <a:cxnSpLocks/>
            <a:endCxn id="43" idx="1"/>
          </p:cNvCxnSpPr>
          <p:nvPr/>
        </p:nvCxnSpPr>
        <p:spPr>
          <a:xfrm>
            <a:off x="915047" y="3947842"/>
            <a:ext cx="698410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0" name="直接箭头连接符 59">
            <a:extLst>
              <a:ext uri="{FF2B5EF4-FFF2-40B4-BE49-F238E27FC236}">
                <a16:creationId xmlns:a16="http://schemas.microsoft.com/office/drawing/2014/main" id="{B627D7D4-FDF0-49BF-B4BA-50399DA2D44C}"/>
              </a:ext>
            </a:extLst>
          </p:cNvPr>
          <p:cNvCxnSpPr>
            <a:cxnSpLocks/>
            <a:stCxn id="43" idx="3"/>
            <a:endCxn id="38" idx="1"/>
          </p:cNvCxnSpPr>
          <p:nvPr/>
        </p:nvCxnSpPr>
        <p:spPr>
          <a:xfrm>
            <a:off x="2909457" y="3947842"/>
            <a:ext cx="418114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id="{1BDF5F0B-BC98-4CC0-80AE-BC300A8622C9}"/>
              </a:ext>
            </a:extLst>
          </p:cNvPr>
          <p:cNvCxnSpPr>
            <a:cxnSpLocks/>
            <a:endCxn id="40" idx="1"/>
          </p:cNvCxnSpPr>
          <p:nvPr/>
        </p:nvCxnSpPr>
        <p:spPr>
          <a:xfrm>
            <a:off x="4623571" y="3947842"/>
            <a:ext cx="418114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8" name="直接箭头连接符 67">
            <a:extLst>
              <a:ext uri="{FF2B5EF4-FFF2-40B4-BE49-F238E27FC236}">
                <a16:creationId xmlns:a16="http://schemas.microsoft.com/office/drawing/2014/main" id="{60FD3097-DE45-47F5-A4CA-592C91A0867E}"/>
              </a:ext>
            </a:extLst>
          </p:cNvPr>
          <p:cNvCxnSpPr>
            <a:cxnSpLocks/>
            <a:stCxn id="40" idx="3"/>
            <a:endCxn id="46" idx="1"/>
          </p:cNvCxnSpPr>
          <p:nvPr/>
        </p:nvCxnSpPr>
        <p:spPr>
          <a:xfrm>
            <a:off x="6337685" y="3947842"/>
            <a:ext cx="418114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3788FECD-50B7-4764-8DE4-3BD094682A74}"/>
              </a:ext>
            </a:extLst>
          </p:cNvPr>
          <p:cNvSpPr txBox="1"/>
          <p:nvPr/>
        </p:nvSpPr>
        <p:spPr>
          <a:xfrm>
            <a:off x="139034" y="3254740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Reconstruction</a:t>
            </a:r>
          </a:p>
        </p:txBody>
      </p:sp>
      <p:cxnSp>
        <p:nvCxnSpPr>
          <p:cNvPr id="78" name="直接箭头连接符 77">
            <a:extLst>
              <a:ext uri="{FF2B5EF4-FFF2-40B4-BE49-F238E27FC236}">
                <a16:creationId xmlns:a16="http://schemas.microsoft.com/office/drawing/2014/main" id="{18816B70-64CE-4D7A-869F-C42E2C894ADF}"/>
              </a:ext>
            </a:extLst>
          </p:cNvPr>
          <p:cNvCxnSpPr>
            <a:cxnSpLocks/>
          </p:cNvCxnSpPr>
          <p:nvPr/>
        </p:nvCxnSpPr>
        <p:spPr>
          <a:xfrm>
            <a:off x="8051799" y="3947842"/>
            <a:ext cx="698410" cy="0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6" name="文本框 85">
            <a:extLst>
              <a:ext uri="{FF2B5EF4-FFF2-40B4-BE49-F238E27FC236}">
                <a16:creationId xmlns:a16="http://schemas.microsoft.com/office/drawing/2014/main" id="{643377AE-0E48-48E8-9D2B-868E45FF445D}"/>
              </a:ext>
            </a:extLst>
          </p:cNvPr>
          <p:cNvSpPr txBox="1"/>
          <p:nvPr/>
        </p:nvSpPr>
        <p:spPr>
          <a:xfrm>
            <a:off x="5934623" y="2929114"/>
            <a:ext cx="15520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Filtered </a:t>
            </a:r>
          </a:p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Reconstruction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F9A4FE3C-E93E-48DD-B06E-88D7CBD430F3}"/>
              </a:ext>
            </a:extLst>
          </p:cNvPr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65498C20-8406-4859-9AA3-D9DE979EE2D2}"/>
              </a:ext>
            </a:extLst>
          </p:cNvPr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6F7D6975-A0D5-4945-9F09-075E15D92DEE}"/>
              </a:ext>
            </a:extLst>
          </p:cNvPr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id="{FD103203-1728-490C-B77F-B76EF713B580}"/>
              </a:ext>
            </a:extLst>
          </p:cNvPr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E8AD5B60-E022-4F0C-8FE1-02DEF8664B48}"/>
              </a:ext>
            </a:extLst>
          </p:cNvPr>
          <p:cNvCxnSpPr>
            <a:stCxn id="43" idx="0"/>
            <a:endCxn id="40" idx="0"/>
          </p:cNvCxnSpPr>
          <p:nvPr/>
        </p:nvCxnSpPr>
        <p:spPr>
          <a:xfrm rot="5400000" flipH="1" flipV="1">
            <a:off x="3975571" y="1909728"/>
            <a:ext cx="12700" cy="3428228"/>
          </a:xfrm>
          <a:prstGeom prst="bentConnector3">
            <a:avLst>
              <a:gd name="adj1" fmla="val 4900000"/>
            </a:avLst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77A66293-1174-4805-8F13-051319C599B5}"/>
              </a:ext>
            </a:extLst>
          </p:cNvPr>
          <p:cNvCxnSpPr>
            <a:cxnSpLocks/>
            <a:stCxn id="40" idx="2"/>
          </p:cNvCxnSpPr>
          <p:nvPr/>
        </p:nvCxnSpPr>
        <p:spPr>
          <a:xfrm>
            <a:off x="5689685" y="4271842"/>
            <a:ext cx="0" cy="481286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BA577FEE-7F23-4A26-A25A-8F9DC78E2626}"/>
              </a:ext>
            </a:extLst>
          </p:cNvPr>
          <p:cNvSpPr txBox="1"/>
          <p:nvPr/>
        </p:nvSpPr>
        <p:spPr>
          <a:xfrm>
            <a:off x="3272763" y="2375134"/>
            <a:ext cx="1311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Divided into </a:t>
            </a:r>
          </a:p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blocks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AE0C8BF-E015-4761-98C7-A6A1AA431306}"/>
              </a:ext>
            </a:extLst>
          </p:cNvPr>
          <p:cNvSpPr txBox="1"/>
          <p:nvPr/>
        </p:nvSpPr>
        <p:spPr>
          <a:xfrm>
            <a:off x="4176839" y="3039067"/>
            <a:ext cx="1311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Divided into </a:t>
            </a:r>
          </a:p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blocks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B71487D-2860-4338-8113-0531B242292E}"/>
              </a:ext>
            </a:extLst>
          </p:cNvPr>
          <p:cNvSpPr txBox="1"/>
          <p:nvPr/>
        </p:nvSpPr>
        <p:spPr>
          <a:xfrm>
            <a:off x="5903967" y="4350183"/>
            <a:ext cx="21478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flags</a:t>
            </a:r>
          </a:p>
        </p:txBody>
      </p:sp>
      <p:sp>
        <p:nvSpPr>
          <p:cNvPr id="58" name="Rectangle 65">
            <a:extLst>
              <a:ext uri="{FF2B5EF4-FFF2-40B4-BE49-F238E27FC236}">
                <a16:creationId xmlns:a16="http://schemas.microsoft.com/office/drawing/2014/main" id="{6F139CAC-E7B5-4F8A-9E38-F5E7DF1DB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035" y="4746778"/>
            <a:ext cx="1296000" cy="648000"/>
          </a:xfrm>
          <a:prstGeom prst="rect">
            <a:avLst/>
          </a:prstGeom>
          <a:solidFill>
            <a:srgbClr val="A06E50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>
                <a:solidFill>
                  <a:prstClr val="black"/>
                </a:solidFill>
              </a:rPr>
              <a:t>Entropy</a:t>
            </a:r>
          </a:p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Coder</a:t>
            </a:r>
          </a:p>
        </p:txBody>
      </p:sp>
      <p:cxnSp>
        <p:nvCxnSpPr>
          <p:cNvPr id="59" name="直接箭头连接符 58">
            <a:extLst>
              <a:ext uri="{FF2B5EF4-FFF2-40B4-BE49-F238E27FC236}">
                <a16:creationId xmlns:a16="http://schemas.microsoft.com/office/drawing/2014/main" id="{495ED5A1-4E16-4547-9C77-AB1570B09F68}"/>
              </a:ext>
            </a:extLst>
          </p:cNvPr>
          <p:cNvCxnSpPr>
            <a:cxnSpLocks/>
          </p:cNvCxnSpPr>
          <p:nvPr/>
        </p:nvCxnSpPr>
        <p:spPr>
          <a:xfrm>
            <a:off x="5689685" y="5394778"/>
            <a:ext cx="0" cy="481286"/>
          </a:xfrm>
          <a:prstGeom prst="straightConnector1">
            <a:avLst/>
          </a:prstGeom>
          <a:ln w="22225" cap="flat" cmpd="sng" algn="ctr">
            <a:solidFill>
              <a:schemeClr val="dk1"/>
            </a:solidFill>
            <a:prstDash val="solid"/>
            <a:round/>
            <a:headEnd type="none" w="med" len="med"/>
            <a:tailEnd type="triangle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1" name="矩形 60">
            <a:extLst>
              <a:ext uri="{FF2B5EF4-FFF2-40B4-BE49-F238E27FC236}">
                <a16:creationId xmlns:a16="http://schemas.microsoft.com/office/drawing/2014/main" id="{D7D79F36-5C00-4FA1-BC38-EF5895D13E37}"/>
              </a:ext>
            </a:extLst>
          </p:cNvPr>
          <p:cNvSpPr/>
          <p:nvPr/>
        </p:nvSpPr>
        <p:spPr>
          <a:xfrm>
            <a:off x="5802369" y="5592263"/>
            <a:ext cx="13716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Bitstreams</a:t>
            </a:r>
          </a:p>
        </p:txBody>
      </p:sp>
    </p:spTree>
    <p:extLst>
      <p:ext uri="{BB962C8B-B14F-4D97-AF65-F5344CB8AC3E}">
        <p14:creationId xmlns:p14="http://schemas.microsoft.com/office/powerpoint/2010/main" val="1137850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4390</TotalTime>
  <Words>993</Words>
  <Application>Microsoft Office PowerPoint</Application>
  <PresentationFormat>全屏显示(4:3)</PresentationFormat>
  <Paragraphs>371</Paragraphs>
  <Slides>17</Slides>
  <Notes>16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Microsoft YaHei UI</vt:lpstr>
      <vt:lpstr>Nexa Light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Cambria Math</vt:lpstr>
      <vt:lpstr>Microsoft Sans Serif</vt:lpstr>
      <vt:lpstr>Times New Roman</vt:lpstr>
      <vt:lpstr>Wingdings</vt:lpstr>
      <vt:lpstr>Office Theme</vt:lpstr>
      <vt:lpstr>Office 主题​​</vt:lpstr>
      <vt:lpstr>1_Office Theme</vt:lpstr>
      <vt:lpstr>Equation.DSMT4</vt:lpstr>
      <vt:lpstr>Dense Residual Convolutional Neural Network (DRN) based In-Loop Filter for VVC</vt:lpstr>
      <vt:lpstr>PowerPoint 演示文稿</vt:lpstr>
      <vt:lpstr>Introduction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Fast Intra Prediction Algorithm for 360-Degree Equirectangular Panoramic Video</dc:title>
  <dc:creator>Eagle Crown</dc:creator>
  <cp:lastModifiedBy>yingbinwang(王英彬)</cp:lastModifiedBy>
  <cp:revision>253</cp:revision>
  <dcterms:created xsi:type="dcterms:W3CDTF">2017-11-26T02:10:39Z</dcterms:created>
  <dcterms:modified xsi:type="dcterms:W3CDTF">2018-07-09T11:34:38Z</dcterms:modified>
</cp:coreProperties>
</file>