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56" r:id="rId2"/>
    <p:sldId id="302" r:id="rId3"/>
    <p:sldId id="263" r:id="rId4"/>
    <p:sldId id="274" r:id="rId5"/>
    <p:sldId id="275" r:id="rId6"/>
    <p:sldId id="276" r:id="rId7"/>
    <p:sldId id="278" r:id="rId8"/>
    <p:sldId id="279" r:id="rId9"/>
    <p:sldId id="280" r:id="rId10"/>
    <p:sldId id="282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6" r:id="rId23"/>
    <p:sldId id="297" r:id="rId24"/>
    <p:sldId id="298" r:id="rId25"/>
    <p:sldId id="300" r:id="rId26"/>
    <p:sldId id="299" r:id="rId27"/>
    <p:sldId id="301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97B0"/>
    <a:srgbClr val="E6E6E6"/>
    <a:srgbClr val="FFF2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626" autoAdjust="0"/>
  </p:normalViewPr>
  <p:slideViewPr>
    <p:cSldViewPr snapToGrid="0">
      <p:cViewPr varScale="1">
        <p:scale>
          <a:sx n="83" d="100"/>
          <a:sy n="83" d="100"/>
        </p:scale>
        <p:origin x="239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912EC2-34F2-4FB4-83B9-5F197BC6756E}" type="datetimeFigureOut">
              <a:rPr lang="zh-CN" altLang="en-US" smtClean="0"/>
              <a:t>2018/7/8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A2E95-FCF3-431A-B780-9310105E3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6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956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441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838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6056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1198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0369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314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9828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2446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199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471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1796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0994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5107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6672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3919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4879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2060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130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57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239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55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5789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123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5809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875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858FAD-4D2B-4E48-9293-E9D8F9246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7C3FBDF3-F956-411B-8232-8FBD30AEC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54C60F8-D2AF-48A1-A1BE-3DAFC8A1C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12B94F0-5275-42F1-8E38-39E3676C9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09297F7-EAA4-42E3-A62B-AB3E18606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460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9F53D2A-2B3E-4191-A2E2-381F603C2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CA1F205-303E-4855-816B-BBF5B88876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DF878E5-FD53-4F64-9C97-E89F06A83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8A54C12-DE9D-4516-9309-359DC54CC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F418929-98A8-44F6-B9F4-83909619C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885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67A20247-EC08-44B5-AE43-C33CF62877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F64C577-FF95-433D-B92A-18578887F3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9689EA4-A262-4CD2-99B2-4D6058B11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D35D3F1-91F2-45D5-B772-4C69030FF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2A84FF2-19D4-4E06-89C7-8AC6D07F9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33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CEB72F0-13DB-4E97-B815-A9AA16DCD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88D197A-743D-4E0C-9EF0-A7F6125704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9E8FE00-8065-40E4-8664-F76A88A35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B4198D9-5135-4740-816B-0A452985A9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B3745A8-F570-47BC-9420-157742641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5B35FF7-4FB6-4B6E-8E48-956E57767251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0" name="组合 5">
            <a:extLst>
              <a:ext uri="{FF2B5EF4-FFF2-40B4-BE49-F238E27FC236}">
                <a16:creationId xmlns="" xmlns:a16="http://schemas.microsoft.com/office/drawing/2014/main" id="{E43165F8-4AE6-4359-8CCF-EC8AA74C1D1F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1" name="Picture 2" descr="C:\Users\gpfeng\Desktop\图片1.jpg">
              <a:extLst>
                <a:ext uri="{FF2B5EF4-FFF2-40B4-BE49-F238E27FC236}">
                  <a16:creationId xmlns="" xmlns:a16="http://schemas.microsoft.com/office/drawing/2014/main" id="{3A96915A-6893-493B-8C9D-B60A1411D9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0" descr="http://bbs.whu.edu.cn/wForum/bbscon.php?bid=38&amp;id=340316&amp;ap=320">
              <a:extLst>
                <a:ext uri="{FF2B5EF4-FFF2-40B4-BE49-F238E27FC236}">
                  <a16:creationId xmlns="" xmlns:a16="http://schemas.microsoft.com/office/drawing/2014/main" id="{65C640EE-E8A4-4131-B8F2-2915AFC7BA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C828A17B-5FF2-41AC-978A-6672E7DB0F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322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772AD2C-9240-42DA-B62A-9E3E41A46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2C6B7B5-16C3-4707-AE35-B20906C00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2FDA82B-B90B-4ECB-8D19-A33D84246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3A8FAD-7855-417B-921B-FC0CAFC5F7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A59683C-F65A-4479-AE6D-27B2D696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F9E8975-3850-41B4-A5BD-03EC6BBE289B}"/>
              </a:ext>
            </a:extLst>
          </p:cNvPr>
          <p:cNvSpPr/>
          <p:nvPr userDrawn="1"/>
        </p:nvSpPr>
        <p:spPr>
          <a:xfrm>
            <a:off x="4191000" y="6642371"/>
            <a:ext cx="4953000" cy="45719"/>
          </a:xfrm>
          <a:prstGeom prst="rect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1857E37-42CB-47D7-8BB8-B464D25A653E}"/>
              </a:ext>
            </a:extLst>
          </p:cNvPr>
          <p:cNvSpPr/>
          <p:nvPr userDrawn="1"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C3A3B0C-0E93-4996-96AC-CD3610A6F97C}"/>
              </a:ext>
            </a:extLst>
          </p:cNvPr>
          <p:cNvSpPr/>
          <p:nvPr userDrawn="1"/>
        </p:nvSpPr>
        <p:spPr>
          <a:xfrm flipV="1">
            <a:off x="5915025" y="6569392"/>
            <a:ext cx="3228975" cy="45719"/>
          </a:xfrm>
          <a:prstGeom prst="rect">
            <a:avLst/>
          </a:prstGeom>
          <a:solidFill>
            <a:srgbClr val="849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941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412A6F4-BEE7-4DBF-BD83-8F5ABECD2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9A77382-F075-4658-9CD0-1C82A37476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D140282F-07A7-4F4A-AF77-514CC4AB7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42CF67E-63CA-4F62-96A7-B05C838B6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AEDCF02-D0EE-4439-AB09-9F69E9C82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0380B43-3645-4568-894A-B52A46FFA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13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6DED86D-3EE1-4102-8B68-3664D7303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425B867-A2A9-4685-A750-5BE298819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E23EF52-4DF6-4C3A-9375-99DF56889D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A30035D3-3D3F-4DAC-85D8-473104BE29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E3EB2B78-BB74-489C-A3E3-60BA8A1638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3B310181-5F9C-428B-A113-C7003CD90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AB2741B3-983F-4B7D-BED8-89B75C488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3FDD168-319B-481B-BCE8-9AA3B2EEF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65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25AE5AA-B9C6-4FA8-9CAD-E560E680B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675E6767-0D20-4D76-AEAF-527889D95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BEA117BD-AEDF-4B8A-B7DB-7F0C38E47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589D9F47-3AD5-4C99-A4BC-26716DE5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942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FF84EBC3-24CC-461A-B20A-F966816E3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D25FF0C-4813-4466-ACB6-E6C2F3F52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948FEBF-D0DC-492E-8AA9-81E066974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326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FB5FC8-9780-48D5-BA62-2367F9BF3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AA51AE7-6708-4276-9588-72E2CE1B1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A52D0D1-1438-45AE-A500-E2920F7D00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CFA1117-1061-4C49-BF17-5D6EA2C00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22B44E0-0BB6-4183-BA2E-D045D820F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F53F322-10AF-4E51-86F2-E8A16F38D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15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2AFAC89-73CE-44F2-9096-F9A6F6E6E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79BD2915-137A-474A-BBA9-7ABB0E7273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5A482C27-1767-4815-94BC-097C35D7A2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60322D3-0D91-4988-BFFD-C3C3B415E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8E591-91E1-4862-A8D2-C9231495ED69}" type="datetimeFigureOut">
              <a:rPr lang="zh-CN" altLang="en-US" smtClean="0"/>
              <a:t>2018/7/8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8CD954B-1D6D-4E06-9E97-6BC3B4243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664F6CD-5408-4E03-9815-A77CEF824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189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D5D5A7A6-73F4-4EB6-94EF-9E03F7040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9C9EF0D-DC33-4103-8B39-26575E3CC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5B4AD22-47DD-4544-86C5-E208E71DD3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8E591-91E1-4862-A8D2-C9231495ED69}" type="datetimeFigureOut">
              <a:rPr lang="zh-CN" altLang="en-US" smtClean="0"/>
              <a:t>2018/7/8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73B3398-7F4D-4DF5-9461-F49F729E1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992BBA8-0DC9-4A26-9E0B-77826B65C7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5DE32-1D3C-4282-B934-70007799C8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01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42C0D22-38DA-4EC5-B8E9-BEFFDEBC99AF}"/>
              </a:ext>
            </a:extLst>
          </p:cNvPr>
          <p:cNvSpPr txBox="1"/>
          <p:nvPr/>
        </p:nvSpPr>
        <p:spPr>
          <a:xfrm>
            <a:off x="1658381" y="2208374"/>
            <a:ext cx="5827236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CA" altLang="zh-CN" sz="2700" b="1" dirty="0"/>
          </a:p>
          <a:p>
            <a:pPr algn="ctr"/>
            <a:r>
              <a:rPr lang="en-CA" altLang="zh-CN" sz="2800" b="1" dirty="0"/>
              <a:t>JVET-K0390: Rate Control for VVC 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12AB45D-7A0D-43E0-8B0E-C3690AA0DC6F}"/>
              </a:ext>
            </a:extLst>
          </p:cNvPr>
          <p:cNvSpPr txBox="1"/>
          <p:nvPr/>
        </p:nvSpPr>
        <p:spPr>
          <a:xfrm>
            <a:off x="2201574" y="4614803"/>
            <a:ext cx="47408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Yiming Li, Zhenzhong Chen (Wuhan University)</a:t>
            </a:r>
          </a:p>
          <a:p>
            <a:pPr algn="ctr"/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Xiang Li, Shan Liu (Tencent)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652047FC-49F0-4A7D-A719-23836293FB7F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76F3E5E-D2AF-4100-8E99-449A21A142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718"/>
            <a:ext cx="9144000" cy="763383"/>
          </a:xfrm>
          <a:prstGeom prst="rect">
            <a:avLst/>
          </a:prstGeom>
        </p:spPr>
      </p:pic>
      <p:grpSp>
        <p:nvGrpSpPr>
          <p:cNvPr id="16" name="组合 5">
            <a:extLst>
              <a:ext uri="{FF2B5EF4-FFF2-40B4-BE49-F238E27FC236}">
                <a16:creationId xmlns="" xmlns:a16="http://schemas.microsoft.com/office/drawing/2014/main" id="{D1995DEA-ABC0-4F8B-9934-D06F81DF402D}"/>
              </a:ext>
            </a:extLst>
          </p:cNvPr>
          <p:cNvGrpSpPr>
            <a:grpSpLocks/>
          </p:cNvGrpSpPr>
          <p:nvPr/>
        </p:nvGrpSpPr>
        <p:grpSpPr bwMode="auto">
          <a:xfrm>
            <a:off x="6436292" y="6214048"/>
            <a:ext cx="933223" cy="260696"/>
            <a:chOff x="515938" y="457200"/>
            <a:chExt cx="3243262" cy="863600"/>
          </a:xfrm>
        </p:grpSpPr>
        <p:pic>
          <p:nvPicPr>
            <p:cNvPr id="17" name="Picture 2" descr="C:\Users\gpfeng\Desktop\图片1.jpg">
              <a:extLst>
                <a:ext uri="{FF2B5EF4-FFF2-40B4-BE49-F238E27FC236}">
                  <a16:creationId xmlns="" xmlns:a16="http://schemas.microsoft.com/office/drawing/2014/main" id="{1C93D81D-783A-48BD-A586-7A466D0556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0" descr="http://bbs.whu.edu.cn/wForum/bbscon.php?bid=38&amp;id=340316&amp;ap=320">
              <a:extLst>
                <a:ext uri="{FF2B5EF4-FFF2-40B4-BE49-F238E27FC236}">
                  <a16:creationId xmlns="" xmlns:a16="http://schemas.microsoft.com/office/drawing/2014/main" id="{AFDC63C7-2FEB-43C1-942B-DE27162A0F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8055C234-22C5-40B6-A038-6A1F18EC48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99" y="6269514"/>
            <a:ext cx="1235075" cy="1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539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8473A91-7D0F-4394-A917-1139271C0793}"/>
              </a:ext>
            </a:extLst>
          </p:cNvPr>
          <p:cNvSpPr txBox="1"/>
          <p:nvPr/>
        </p:nvSpPr>
        <p:spPr>
          <a:xfrm>
            <a:off x="388780" y="2138995"/>
            <a:ext cx="787955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Proposed method:</a:t>
            </a:r>
          </a:p>
          <a:p>
            <a:endParaRPr lang="en-US" altLang="zh-CN" sz="1350" dirty="0"/>
          </a:p>
          <a:p>
            <a:endParaRPr lang="en-US" altLang="zh-CN" sz="1350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2ABFEEB-77FD-4607-8282-950FF2CC5FDB}"/>
              </a:ext>
            </a:extLst>
          </p:cNvPr>
          <p:cNvSpPr txBox="1"/>
          <p:nvPr/>
        </p:nvSpPr>
        <p:spPr>
          <a:xfrm>
            <a:off x="1237950" y="2802988"/>
            <a:ext cx="6370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The target bits ratio is designed following W0062/X0038</a:t>
            </a:r>
            <a:endParaRPr lang="zh-CN" alt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="" xmlns:a16="http://schemas.microsoft.com/office/drawing/2014/main" id="{E9399EBB-C1C7-46EB-B009-0669BA514BB1}"/>
                  </a:ext>
                </a:extLst>
              </p:cNvPr>
              <p:cNvSpPr txBox="1"/>
              <p:nvPr/>
            </p:nvSpPr>
            <p:spPr>
              <a:xfrm>
                <a:off x="474505" y="3424396"/>
                <a:ext cx="8355877" cy="3539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700" dirty="0"/>
                  <a:t>QP</a:t>
                </a:r>
                <a:r>
                  <a:rPr lang="en-US" altLang="zh-CN" sz="1700" dirty="0" err="1"/>
                  <a:t>levelx</a:t>
                </a:r>
                <a:r>
                  <a:rPr lang="en-US" altLang="zh-CN" sz="1700" dirty="0"/>
                  <a:t> = </a:t>
                </a:r>
                <a14:m>
                  <m:oMath xmlns:m="http://schemas.openxmlformats.org/officeDocument/2006/math">
                    <m:r>
                      <a:rPr lang="en-US" altLang="zh-CN" sz="1700" i="1" dirty="0">
                        <a:latin typeface="Cambria Math" panose="02040503050406030204" pitchFamily="18" charset="0"/>
                      </a:rPr>
                      <m:t>𝑄</m:t>
                    </m:r>
                    <m:sSub>
                      <m:sSubPr>
                        <m:ctrlPr>
                          <a:rPr lang="en-US" altLang="zh-CN" sz="17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700" i="1" dirty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sz="1700" i="1" dirty="0">
                            <a:latin typeface="Cambria Math" panose="02040503050406030204" pitchFamily="18" charset="0"/>
                          </a:rPr>
                          <m:t>𝑖𝑛𝑖𝑡𝑖𝑎𝑙</m:t>
                        </m:r>
                      </m:sub>
                    </m:sSub>
                  </m:oMath>
                </a14:m>
                <a:r>
                  <a:rPr lang="en-US" altLang="zh-CN" sz="1700" dirty="0"/>
                  <a:t> + </a:t>
                </a:r>
                <a:r>
                  <a:rPr lang="en-US" altLang="zh-CN" sz="1700" dirty="0" err="1"/>
                  <a:t>QPOffset</a:t>
                </a:r>
                <a:r>
                  <a:rPr lang="en-US" altLang="zh-CN" sz="1700" dirty="0"/>
                  <a:t> + </a:t>
                </a:r>
                <a:r>
                  <a:rPr lang="en-US" altLang="zh-CN" sz="1700" dirty="0" err="1"/>
                  <a:t>QPOffestModelScale</a:t>
                </a:r>
                <a:r>
                  <a:rPr lang="en-US" altLang="zh-CN" sz="1700" dirty="0"/>
                  <a:t> * </a:t>
                </a:r>
                <a:r>
                  <a:rPr lang="en-US" altLang="zh-CN" sz="1700" dirty="0" err="1"/>
                  <a:t>QPOffest</a:t>
                </a:r>
                <a:r>
                  <a:rPr lang="en-US" altLang="zh-CN" sz="1700" dirty="0"/>
                  <a:t> + </a:t>
                </a:r>
                <a:r>
                  <a:rPr lang="en-US" altLang="zh-CN" sz="1700" dirty="0" err="1"/>
                  <a:t>QPoffsetModelOff</a:t>
                </a:r>
                <a:endParaRPr lang="zh-CN" altLang="en-US" sz="1700" dirty="0"/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9399EBB-C1C7-46EB-B009-0669BA514B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505" y="3424396"/>
                <a:ext cx="8355877" cy="353943"/>
              </a:xfrm>
              <a:prstGeom prst="rect">
                <a:avLst/>
              </a:prstGeom>
              <a:blipFill>
                <a:blip r:embed="rId4"/>
                <a:stretch>
                  <a:fillRect l="-511" t="-6897" b="-224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箭头: 下 8">
            <a:extLst>
              <a:ext uri="{FF2B5EF4-FFF2-40B4-BE49-F238E27FC236}">
                <a16:creationId xmlns="" xmlns:a16="http://schemas.microsoft.com/office/drawing/2014/main" id="{B9022C73-9AEC-4D2C-9033-95DF0C864252}"/>
              </a:ext>
            </a:extLst>
          </p:cNvPr>
          <p:cNvSpPr/>
          <p:nvPr/>
        </p:nvSpPr>
        <p:spPr>
          <a:xfrm>
            <a:off x="3133405" y="4018633"/>
            <a:ext cx="352745" cy="4057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/>
          </a:p>
        </p:txBody>
      </p:sp>
      <p:graphicFrame>
        <p:nvGraphicFramePr>
          <p:cNvPr id="12" name="对象 11">
            <a:extLst>
              <a:ext uri="{FF2B5EF4-FFF2-40B4-BE49-F238E27FC236}">
                <a16:creationId xmlns="" xmlns:a16="http://schemas.microsoft.com/office/drawing/2014/main" id="{59868E28-81AE-49B6-AAC3-E67713D122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4186041"/>
              </p:ext>
            </p:extLst>
          </p:nvPr>
        </p:nvGraphicFramePr>
        <p:xfrm>
          <a:off x="4114800" y="4088326"/>
          <a:ext cx="2541170" cy="326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r:id="rId5" imgW="1409088" imgH="177723" progId="Equation.3">
                  <p:embed/>
                </p:oleObj>
              </mc:Choice>
              <mc:Fallback>
                <p:oleObj r:id="rId5" imgW="1409088" imgH="177723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4088326"/>
                        <a:ext cx="2541170" cy="3262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="" xmlns:a16="http://schemas.microsoft.com/office/drawing/2014/main" id="{2C6C1B5E-EA95-4D8D-A66F-9CA68FF5C430}"/>
                  </a:ext>
                </a:extLst>
              </p:cNvPr>
              <p:cNvSpPr txBox="1"/>
              <p:nvPr/>
            </p:nvSpPr>
            <p:spPr>
              <a:xfrm>
                <a:off x="470379" y="4645661"/>
                <a:ext cx="61731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/>
                  <a:t>If 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𝑄</m:t>
                    </m:r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𝑖𝑛𝑖𝑡𝑖𝑎𝑙</m:t>
                        </m:r>
                      </m:sub>
                    </m:sSub>
                    <m:r>
                      <a:rPr lang="en-US" altLang="zh-CN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dirty="0"/>
                  <a:t> is known, we can acquire the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zh-CN" altLang="en-US" dirty="0"/>
                  <a:t> </a:t>
                </a:r>
                <a:r>
                  <a:rPr lang="en-US" altLang="zh-CN" dirty="0"/>
                  <a:t>ratio of each layer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C6C1B5E-EA95-4D8D-A66F-9CA68FF5C4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379" y="4645661"/>
                <a:ext cx="6173100" cy="369332"/>
              </a:xfrm>
              <a:prstGeom prst="rect">
                <a:avLst/>
              </a:prstGeom>
              <a:blipFill>
                <a:blip r:embed="rId7"/>
                <a:stretch>
                  <a:fillRect l="-790" t="-8197" r="-99" b="-24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559E32D2-4636-4170-9D2B-5C28F4423837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9" name="标题 1">
            <a:extLst>
              <a:ext uri="{FF2B5EF4-FFF2-40B4-BE49-F238E27FC236}">
                <a16:creationId xmlns="" xmlns:a16="http://schemas.microsoft.com/office/drawing/2014/main" id="{D24DC47A-773E-4479-A9A8-A0EFB616ABA1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="" xmlns:a16="http://schemas.microsoft.com/office/drawing/2014/main" id="{7F42E66E-595A-4665-A059-F5EE1BD5BAD4}"/>
                  </a:ext>
                </a:extLst>
              </p:cNvPr>
              <p:cNvSpPr txBox="1"/>
              <p:nvPr/>
            </p:nvSpPr>
            <p:spPr>
              <a:xfrm>
                <a:off x="470379" y="5122408"/>
                <a:ext cx="879796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If 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𝑄</m:t>
                    </m:r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𝑖𝑛𝑖𝑡𝑖𝑎𝑙</m:t>
                        </m:r>
                      </m:sub>
                    </m:sSub>
                    <m:r>
                      <a:rPr lang="en-US" altLang="zh-CN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dirty="0"/>
                  <a:t> is unknown in the first two GOPs. Some fixed bit ratio tables are used.</a:t>
                </a:r>
                <a:endParaRPr lang="zh-CN" altLang="en-US" dirty="0"/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F42E66E-595A-4665-A059-F5EE1BD5B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379" y="5122408"/>
                <a:ext cx="8797963" cy="369332"/>
              </a:xfrm>
              <a:prstGeom prst="rect">
                <a:avLst/>
              </a:prstGeom>
              <a:blipFill>
                <a:blip r:embed="rId8"/>
                <a:stretch>
                  <a:fillRect l="-554" t="-8197" b="-24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541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4BADBAF1-067E-45BE-9C29-B95A1FA223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08" y="1907753"/>
            <a:ext cx="7849484" cy="3240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0954EE5-0154-4397-956F-306AF13B0CEB}"/>
              </a:ext>
            </a:extLst>
          </p:cNvPr>
          <p:cNvSpPr txBox="1"/>
          <p:nvPr/>
        </p:nvSpPr>
        <p:spPr>
          <a:xfrm>
            <a:off x="2209800" y="5391150"/>
            <a:ext cx="4791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LB configuration: HM RC in VTM 1.1 vs. </a:t>
            </a:r>
            <a:r>
              <a:rPr lang="en-US" altLang="zh-CN" dirty="0" err="1"/>
              <a:t>FixQP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447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0F23BDB-B618-43C0-80A3-35A49296F1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08" y="1891926"/>
            <a:ext cx="7866185" cy="3240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CC12FE9-FAC8-4E93-B9A4-5AFA8F6A8F74}"/>
              </a:ext>
            </a:extLst>
          </p:cNvPr>
          <p:cNvSpPr txBox="1"/>
          <p:nvPr/>
        </p:nvSpPr>
        <p:spPr>
          <a:xfrm>
            <a:off x="1609725" y="5353050"/>
            <a:ext cx="5966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LB configuration: HM RC in VTM 1.1(with bug fix) vs. </a:t>
            </a:r>
            <a:r>
              <a:rPr lang="en-US" altLang="zh-CN" dirty="0" err="1"/>
              <a:t>FixQP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02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FBA136B-3914-40EC-8F6B-F07DFCE38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08" y="1865744"/>
            <a:ext cx="7901269" cy="32208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C6BFA7A-6E58-496E-A130-AEB17717318E}"/>
              </a:ext>
            </a:extLst>
          </p:cNvPr>
          <p:cNvSpPr txBox="1"/>
          <p:nvPr/>
        </p:nvSpPr>
        <p:spPr>
          <a:xfrm>
            <a:off x="1419225" y="5377798"/>
            <a:ext cx="6463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LB configuration: Proposed without splitting  skip CTU vs. </a:t>
            </a:r>
            <a:r>
              <a:rPr lang="en-US" altLang="zh-CN" dirty="0" err="1"/>
              <a:t>FixQP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589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302CBDF-9F8B-45F2-96F5-3FCFF5C1DA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08" y="1902691"/>
            <a:ext cx="7885844" cy="325500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CEFCBB7-C118-4368-B569-A3614B2B3AD5}"/>
              </a:ext>
            </a:extLst>
          </p:cNvPr>
          <p:cNvSpPr txBox="1"/>
          <p:nvPr/>
        </p:nvSpPr>
        <p:spPr>
          <a:xfrm>
            <a:off x="1419225" y="5377798"/>
            <a:ext cx="5027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LB configuration: Proposed full strategy vs. </a:t>
            </a:r>
            <a:r>
              <a:rPr lang="en-US" altLang="zh-CN" dirty="0" err="1"/>
              <a:t>FixQP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556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6F94EFD-FB41-41D4-BB83-FB53A80DC3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08" y="1884218"/>
            <a:ext cx="7926477" cy="327471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7E96033-29C8-468E-A3E6-31E714A2CA6B}"/>
              </a:ext>
            </a:extLst>
          </p:cNvPr>
          <p:cNvSpPr txBox="1"/>
          <p:nvPr/>
        </p:nvSpPr>
        <p:spPr>
          <a:xfrm>
            <a:off x="880721" y="5425423"/>
            <a:ext cx="7274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LB configuration: Proposed full strategy vs. HM RC in VTM (with bug fix)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00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4B6D82C-CDA4-4DE1-BCD6-04187A3C4362}"/>
              </a:ext>
            </a:extLst>
          </p:cNvPr>
          <p:cNvSpPr txBox="1"/>
          <p:nvPr/>
        </p:nvSpPr>
        <p:spPr>
          <a:xfrm>
            <a:off x="313008" y="3348970"/>
            <a:ext cx="1976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Anchor Bit Error</a:t>
            </a:r>
          </a:p>
          <a:p>
            <a:r>
              <a:rPr lang="en-US" altLang="zh-CN" b="1" dirty="0"/>
              <a:t>(RC with Bug Fix)</a:t>
            </a:r>
            <a:endParaRPr lang="zh-CN" altLang="en-US" b="1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E91A7BC-2BE8-4502-B751-F22E32FD6729}"/>
              </a:ext>
            </a:extLst>
          </p:cNvPr>
          <p:cNvSpPr txBox="1"/>
          <p:nvPr/>
        </p:nvSpPr>
        <p:spPr>
          <a:xfrm>
            <a:off x="2449001" y="3416488"/>
            <a:ext cx="1542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Test Bit Error</a:t>
            </a:r>
            <a:endParaRPr lang="zh-CN" altLang="en-US" b="1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523AEAD-9DDE-4521-8419-B1517FDB59F2}"/>
              </a:ext>
            </a:extLst>
          </p:cNvPr>
          <p:cNvSpPr txBox="1"/>
          <p:nvPr/>
        </p:nvSpPr>
        <p:spPr>
          <a:xfrm>
            <a:off x="4176228" y="3416488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Delta PSNRY</a:t>
            </a:r>
            <a:endParaRPr lang="zh-CN" altLang="en-US" b="1" dirty="0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21C948F2-4534-4D4C-801C-373F513E7038}"/>
              </a:ext>
            </a:extLst>
          </p:cNvPr>
          <p:cNvSpPr txBox="1"/>
          <p:nvPr/>
        </p:nvSpPr>
        <p:spPr>
          <a:xfrm>
            <a:off x="5836232" y="3416488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Delta PSNRU</a:t>
            </a:r>
            <a:endParaRPr lang="zh-CN" altLang="en-US" b="1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2E938E2-E56F-46A8-9E34-C29A13DA7696}"/>
              </a:ext>
            </a:extLst>
          </p:cNvPr>
          <p:cNvSpPr txBox="1"/>
          <p:nvPr/>
        </p:nvSpPr>
        <p:spPr>
          <a:xfrm>
            <a:off x="7523488" y="3416488"/>
            <a:ext cx="1529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Delta PSNRV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FBB61C4-E1AC-4121-BF38-86726F0B88DB}"/>
              </a:ext>
            </a:extLst>
          </p:cNvPr>
          <p:cNvSpPr txBox="1"/>
          <p:nvPr/>
        </p:nvSpPr>
        <p:spPr>
          <a:xfrm>
            <a:off x="470904" y="4155064"/>
            <a:ext cx="15616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Avg.      0.39%</a:t>
            </a:r>
          </a:p>
          <a:p>
            <a:r>
              <a:rPr lang="en-US" altLang="zh-CN" dirty="0"/>
              <a:t>MAX.     3.62%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003D337-CF9E-4EC2-A43B-7EEF7CE7C972}"/>
              </a:ext>
            </a:extLst>
          </p:cNvPr>
          <p:cNvSpPr txBox="1"/>
          <p:nvPr/>
        </p:nvSpPr>
        <p:spPr>
          <a:xfrm>
            <a:off x="2817691" y="4156749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0.31%</a:t>
            </a:r>
          </a:p>
          <a:p>
            <a:r>
              <a:rPr lang="en-US" altLang="zh-CN" dirty="0"/>
              <a:t>2.19%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1C42571-096F-499E-8B25-67355184144E}"/>
              </a:ext>
            </a:extLst>
          </p:cNvPr>
          <p:cNvSpPr txBox="1"/>
          <p:nvPr/>
        </p:nvSpPr>
        <p:spPr>
          <a:xfrm>
            <a:off x="4594611" y="4155064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0.06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34E7DE85-5140-4C75-BA61-F2064E8235C4}"/>
              </a:ext>
            </a:extLst>
          </p:cNvPr>
          <p:cNvSpPr txBox="1"/>
          <p:nvPr/>
        </p:nvSpPr>
        <p:spPr>
          <a:xfrm>
            <a:off x="6262858" y="4155064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0.01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401D0CB-A486-4DD1-A247-53E57F7ABB98}"/>
              </a:ext>
            </a:extLst>
          </p:cNvPr>
          <p:cNvSpPr txBox="1"/>
          <p:nvPr/>
        </p:nvSpPr>
        <p:spPr>
          <a:xfrm>
            <a:off x="7931105" y="4155064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0.00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41007EAB-8BA8-4DDA-849E-599D1D48E7C2}"/>
              </a:ext>
            </a:extLst>
          </p:cNvPr>
          <p:cNvSpPr txBox="1"/>
          <p:nvPr/>
        </p:nvSpPr>
        <p:spPr>
          <a:xfrm>
            <a:off x="175871" y="2082898"/>
            <a:ext cx="7768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LB configuration: Proposed full strategy vs. HM RC in VTM (with bug fix)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60103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CD3E6E1-97F7-48A1-9DA7-DBC94CB346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772" y="1842340"/>
            <a:ext cx="7999719" cy="330496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10EC5C7-88A6-4F6D-BE03-552AA3E349A2}"/>
              </a:ext>
            </a:extLst>
          </p:cNvPr>
          <p:cNvSpPr txBox="1"/>
          <p:nvPr/>
        </p:nvSpPr>
        <p:spPr>
          <a:xfrm>
            <a:off x="1598626" y="5415898"/>
            <a:ext cx="4725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RA configuration: HM RC in VTM 1.1 vs. </a:t>
            </a:r>
            <a:r>
              <a:rPr lang="en-US" altLang="zh-CN" dirty="0" err="1"/>
              <a:t>FixQP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112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73915914-3BF7-402F-99DE-19F13E0F20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53" y="1850197"/>
            <a:ext cx="8083310" cy="32944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9AD3483-DF50-49FD-8AC2-62414C067921}"/>
              </a:ext>
            </a:extLst>
          </p:cNvPr>
          <p:cNvSpPr txBox="1"/>
          <p:nvPr/>
        </p:nvSpPr>
        <p:spPr>
          <a:xfrm>
            <a:off x="1609725" y="5353050"/>
            <a:ext cx="6011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RA configuration: HM RC in VTM 1.1(with bug fix) vs. </a:t>
            </a:r>
            <a:r>
              <a:rPr lang="en-US" altLang="zh-CN" dirty="0" err="1"/>
              <a:t>FixQP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916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B786131-028B-4FB2-BDEC-7A8E0B3B8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07" y="1847273"/>
            <a:ext cx="7994003" cy="334356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7EA975F-D27D-4F6D-BE6A-7DE8FC3B0C61}"/>
              </a:ext>
            </a:extLst>
          </p:cNvPr>
          <p:cNvSpPr txBox="1"/>
          <p:nvPr/>
        </p:nvSpPr>
        <p:spPr>
          <a:xfrm>
            <a:off x="839160" y="5352746"/>
            <a:ext cx="7319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RA configuration: Proposed with only GOP size </a:t>
            </a:r>
            <a:r>
              <a:rPr lang="en-US" altLang="zh-CN" dirty="0" err="1"/>
              <a:t>Extend+Bug</a:t>
            </a:r>
            <a:r>
              <a:rPr lang="en-US" altLang="zh-CN" dirty="0"/>
              <a:t> fix vs. </a:t>
            </a:r>
            <a:r>
              <a:rPr lang="en-US" altLang="zh-CN" dirty="0" err="1"/>
              <a:t>FixQP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553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2">
              <a:lumMod val="50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0" name="标题 1"/>
          <p:cNvSpPr>
            <a:spLocks noGrp="1"/>
          </p:cNvSpPr>
          <p:nvPr>
            <p:ph type="title"/>
          </p:nvPr>
        </p:nvSpPr>
        <p:spPr>
          <a:xfrm>
            <a:off x="313008" y="817734"/>
            <a:ext cx="6754543" cy="368424"/>
          </a:xfrm>
        </p:spPr>
        <p:txBody>
          <a:bodyPr>
            <a:normAutofit fontScale="90000"/>
          </a:bodyPr>
          <a:lstStyle/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Introduction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F552E6C-796B-4752-A731-5A7FB12B61B5}"/>
              </a:ext>
            </a:extLst>
          </p:cNvPr>
          <p:cNvSpPr txBox="1"/>
          <p:nvPr/>
        </p:nvSpPr>
        <p:spPr>
          <a:xfrm>
            <a:off x="520688" y="1826056"/>
            <a:ext cx="7833178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5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>
                <a:cs typeface="Calibri" panose="020F0502020204030204" pitchFamily="34" charset="0"/>
              </a:rPr>
              <a:t>Fixed a bug in VTM1.1/BMS1.1</a:t>
            </a:r>
          </a:p>
          <a:p>
            <a:pPr marL="257175" indent="-257175">
              <a:buAutoNum type="arabicPeriod"/>
            </a:pPr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>
                <a:cs typeface="Calibri" panose="020F0502020204030204" pitchFamily="34" charset="0"/>
              </a:rPr>
              <a:t>Proposed an improved rate control method based on the current R-lambda model</a:t>
            </a:r>
          </a:p>
          <a:p>
            <a:pPr marL="257175" indent="-257175">
              <a:buAutoNum type="arabicPeriod"/>
            </a:pPr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>
                <a:cs typeface="Calibri" panose="020F0502020204030204" pitchFamily="34" charset="0"/>
              </a:rPr>
              <a:t>Compared with HM rate control in VTM1.1(with bug fixed), it has 9.03%(Y), 2.94%(Y) performance improvement in RA and LB configuration</a:t>
            </a:r>
          </a:p>
          <a:p>
            <a:pPr marL="257175" indent="-257175">
              <a:buAutoNum type="arabicPeriod"/>
            </a:pPr>
            <a:endParaRPr lang="en-US" altLang="zh-CN" sz="2000" dirty="0">
              <a:cs typeface="Calibri" panose="020F0502020204030204" pitchFamily="34" charset="0"/>
            </a:endParaRPr>
          </a:p>
          <a:p>
            <a:pPr marL="257175" indent="-257175">
              <a:buAutoNum type="arabicPeriod"/>
            </a:pPr>
            <a:r>
              <a:rPr lang="en-US" altLang="zh-CN" sz="2000" dirty="0">
                <a:cs typeface="Calibri" panose="020F0502020204030204" pitchFamily="34" charset="0"/>
              </a:rPr>
              <a:t>In LB configuration, it has 1.34%/3.81%/4.03% performance improvement when compared with </a:t>
            </a:r>
            <a:r>
              <a:rPr lang="en-US" altLang="zh-CN" sz="2000" dirty="0" err="1">
                <a:cs typeface="Calibri" panose="020F0502020204030204" pitchFamily="34" charset="0"/>
              </a:rPr>
              <a:t>fixQP</a:t>
            </a:r>
            <a:r>
              <a:rPr lang="en-US" altLang="zh-CN" sz="2000" dirty="0">
                <a:cs typeface="Calibri" panose="020F0502020204030204" pitchFamily="34" charset="0"/>
              </a:rPr>
              <a:t> method </a:t>
            </a:r>
            <a:endParaRPr lang="zh-CN" altLang="en-US" sz="2000" dirty="0">
              <a:cs typeface="Calibri" panose="020F050202020403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E4510793-2DDC-4078-B3D0-795841D6A4C6}"/>
              </a:ext>
            </a:extLst>
          </p:cNvPr>
          <p:cNvSpPr/>
          <p:nvPr/>
        </p:nvSpPr>
        <p:spPr>
          <a:xfrm>
            <a:off x="0" y="6705600"/>
            <a:ext cx="9144000" cy="523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29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6955"/>
    </mc:Choice>
    <mc:Fallback xmlns="">
      <p:transition advTm="56955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11BAFC1-224D-4F2B-BBC5-C663E20B8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08" y="1839317"/>
            <a:ext cx="7961168" cy="325915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C92C917-9CCA-4143-BB9B-78E3D61DC21F}"/>
              </a:ext>
            </a:extLst>
          </p:cNvPr>
          <p:cNvSpPr txBox="1"/>
          <p:nvPr/>
        </p:nvSpPr>
        <p:spPr>
          <a:xfrm>
            <a:off x="1352550" y="5339698"/>
            <a:ext cx="67714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RA configuration: Proposed full strategy vs. </a:t>
            </a:r>
            <a:r>
              <a:rPr lang="en-US" altLang="zh-CN" dirty="0" err="1"/>
              <a:t>FixQP</a:t>
            </a:r>
            <a:endParaRPr lang="en-US" altLang="zh-CN" dirty="0"/>
          </a:p>
          <a:p>
            <a:r>
              <a:rPr lang="en-US" altLang="zh-CN" dirty="0"/>
              <a:t>(Splitting skip CTU strategy is closed in RA configuration, currently)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350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238E5F0-FEFC-4250-8D9C-97A6480C66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53" y="1864604"/>
            <a:ext cx="8048842" cy="3240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03A9EE4-2F45-4866-A1F4-727019839F69}"/>
              </a:ext>
            </a:extLst>
          </p:cNvPr>
          <p:cNvSpPr txBox="1"/>
          <p:nvPr/>
        </p:nvSpPr>
        <p:spPr>
          <a:xfrm>
            <a:off x="880721" y="5425423"/>
            <a:ext cx="7274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RA configuration: Proposed full strategy vs. HM RC in VTM (with bug fix)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622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0B2BA92-3859-4285-959B-6FFE6529AB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060" y="1838036"/>
            <a:ext cx="7936910" cy="327312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9151280-6C24-4A50-8C13-FC53E63BB5CF}"/>
              </a:ext>
            </a:extLst>
          </p:cNvPr>
          <p:cNvSpPr txBox="1"/>
          <p:nvPr/>
        </p:nvSpPr>
        <p:spPr>
          <a:xfrm>
            <a:off x="509246" y="5453998"/>
            <a:ext cx="8263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/>
              <a:t>RA configuration: Proposed full strategy vs. Proposed with only GOP size </a:t>
            </a:r>
            <a:r>
              <a:rPr lang="en-US" altLang="zh-CN" sz="1600" dirty="0" err="1"/>
              <a:t>Extend+Bug</a:t>
            </a:r>
            <a:r>
              <a:rPr lang="en-US" altLang="zh-CN" sz="1600" dirty="0"/>
              <a:t> fix 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32829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4B6D82C-CDA4-4DE1-BCD6-04187A3C4362}"/>
              </a:ext>
            </a:extLst>
          </p:cNvPr>
          <p:cNvSpPr txBox="1"/>
          <p:nvPr/>
        </p:nvSpPr>
        <p:spPr>
          <a:xfrm>
            <a:off x="313008" y="3348970"/>
            <a:ext cx="1976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Anchor Bit Error</a:t>
            </a:r>
          </a:p>
          <a:p>
            <a:r>
              <a:rPr lang="en-US" altLang="zh-CN" b="1" dirty="0"/>
              <a:t>(RC with Bug Fix)</a:t>
            </a:r>
            <a:endParaRPr lang="zh-CN" altLang="en-US" b="1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E91A7BC-2BE8-4502-B751-F22E32FD6729}"/>
              </a:ext>
            </a:extLst>
          </p:cNvPr>
          <p:cNvSpPr txBox="1"/>
          <p:nvPr/>
        </p:nvSpPr>
        <p:spPr>
          <a:xfrm>
            <a:off x="2449001" y="3416488"/>
            <a:ext cx="1542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Test Bit Error</a:t>
            </a:r>
            <a:endParaRPr lang="zh-CN" altLang="en-US" b="1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523AEAD-9DDE-4521-8419-B1517FDB59F2}"/>
              </a:ext>
            </a:extLst>
          </p:cNvPr>
          <p:cNvSpPr txBox="1"/>
          <p:nvPr/>
        </p:nvSpPr>
        <p:spPr>
          <a:xfrm>
            <a:off x="4176228" y="3416488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Delta PSNRY</a:t>
            </a:r>
            <a:endParaRPr lang="zh-CN" altLang="en-US" b="1" dirty="0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21C948F2-4534-4D4C-801C-373F513E7038}"/>
              </a:ext>
            </a:extLst>
          </p:cNvPr>
          <p:cNvSpPr txBox="1"/>
          <p:nvPr/>
        </p:nvSpPr>
        <p:spPr>
          <a:xfrm>
            <a:off x="5836232" y="3416488"/>
            <a:ext cx="1544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Delta PSNRU</a:t>
            </a:r>
            <a:endParaRPr lang="zh-CN" altLang="en-US" b="1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2E938E2-E56F-46A8-9E34-C29A13DA7696}"/>
              </a:ext>
            </a:extLst>
          </p:cNvPr>
          <p:cNvSpPr txBox="1"/>
          <p:nvPr/>
        </p:nvSpPr>
        <p:spPr>
          <a:xfrm>
            <a:off x="7523488" y="3416488"/>
            <a:ext cx="1529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Delta PSNRV</a:t>
            </a:r>
            <a:endParaRPr lang="zh-CN" altLang="en-US" b="1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FBB61C4-E1AC-4121-BF38-86726F0B88DB}"/>
              </a:ext>
            </a:extLst>
          </p:cNvPr>
          <p:cNvSpPr txBox="1"/>
          <p:nvPr/>
        </p:nvSpPr>
        <p:spPr>
          <a:xfrm>
            <a:off x="470904" y="4155064"/>
            <a:ext cx="15616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Avg.      0.43%</a:t>
            </a:r>
          </a:p>
          <a:p>
            <a:r>
              <a:rPr lang="en-US" altLang="zh-CN" dirty="0"/>
              <a:t>MAX.     3.91%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003D337-CF9E-4EC2-A43B-7EEF7CE7C972}"/>
              </a:ext>
            </a:extLst>
          </p:cNvPr>
          <p:cNvSpPr txBox="1"/>
          <p:nvPr/>
        </p:nvSpPr>
        <p:spPr>
          <a:xfrm>
            <a:off x="2817691" y="4156749"/>
            <a:ext cx="716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0.26%</a:t>
            </a:r>
          </a:p>
          <a:p>
            <a:r>
              <a:rPr lang="en-US" altLang="zh-CN" dirty="0"/>
              <a:t>2.60%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1C42571-096F-499E-8B25-67355184144E}"/>
              </a:ext>
            </a:extLst>
          </p:cNvPr>
          <p:cNvSpPr txBox="1"/>
          <p:nvPr/>
        </p:nvSpPr>
        <p:spPr>
          <a:xfrm>
            <a:off x="4594611" y="4155064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0.26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34E7DE85-5140-4C75-BA61-F2064E8235C4}"/>
              </a:ext>
            </a:extLst>
          </p:cNvPr>
          <p:cNvSpPr txBox="1"/>
          <p:nvPr/>
        </p:nvSpPr>
        <p:spPr>
          <a:xfrm>
            <a:off x="6262858" y="4155064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0.17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401D0CB-A486-4DD1-A247-53E57F7ABB98}"/>
              </a:ext>
            </a:extLst>
          </p:cNvPr>
          <p:cNvSpPr txBox="1"/>
          <p:nvPr/>
        </p:nvSpPr>
        <p:spPr>
          <a:xfrm>
            <a:off x="7931105" y="4155064"/>
            <a:ext cx="601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0.19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41007EAB-8BA8-4DDA-849E-599D1D48E7C2}"/>
              </a:ext>
            </a:extLst>
          </p:cNvPr>
          <p:cNvSpPr txBox="1"/>
          <p:nvPr/>
        </p:nvSpPr>
        <p:spPr>
          <a:xfrm>
            <a:off x="175871" y="2082898"/>
            <a:ext cx="7768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RA configuration: Proposed full strategy vs. HM RC in VTM (with bug fix)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79600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9744463D-9880-4B6E-B7AF-4AB548323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08" y="1740305"/>
            <a:ext cx="7747780" cy="45855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1" y="2497565"/>
            <a:ext cx="8902700" cy="362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45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39CB4E7-2E5C-42F2-B2F7-B21D4E5D43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372" y="1738173"/>
            <a:ext cx="7667210" cy="4305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22117"/>
            <a:ext cx="8820727" cy="356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96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F6D28E9-A22A-460C-B495-47F7EDE065B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8E9F5A5D-6415-4C15-B6E4-A1281398AC7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Simulation Results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A93694B-2FCF-47E6-9D0E-C9B324435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808" y="1755013"/>
            <a:ext cx="7704925" cy="39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45880"/>
            <a:ext cx="8955177" cy="3667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94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2D46079-C727-4010-8A69-E650AAC9C0F5}"/>
              </a:ext>
            </a:extLst>
          </p:cNvPr>
          <p:cNvSpPr txBox="1"/>
          <p:nvPr/>
        </p:nvSpPr>
        <p:spPr>
          <a:xfrm>
            <a:off x="3404381" y="2827606"/>
            <a:ext cx="24000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/>
              <a:t>THANKS!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86094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2018E56-33AF-42F8-9EC0-0AE52FF04E7D}"/>
              </a:ext>
            </a:extLst>
          </p:cNvPr>
          <p:cNvSpPr txBox="1"/>
          <p:nvPr/>
        </p:nvSpPr>
        <p:spPr>
          <a:xfrm>
            <a:off x="779120" y="5383930"/>
            <a:ext cx="69564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err="1">
                <a:cs typeface="Calibri" panose="020F0502020204030204" pitchFamily="34" charset="0"/>
              </a:rPr>
              <a:t>cs.fracBits</a:t>
            </a:r>
            <a:r>
              <a:rPr lang="en-US" altLang="zh-CN" sz="2000" dirty="0">
                <a:cs typeface="Calibri" panose="020F0502020204030204" pitchFamily="34" charset="0"/>
              </a:rPr>
              <a:t> &gt;&gt; SCALE_BITS is not the actual bits of the current CTU. The value will be accumulated. </a:t>
            </a:r>
            <a:endParaRPr lang="zh-CN" altLang="en-US" sz="2000" dirty="0">
              <a:cs typeface="Calibri" panose="020F050202020403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A6652A7E-2504-4ED0-9A3D-6356AC7E6631}"/>
              </a:ext>
            </a:extLst>
          </p:cNvPr>
          <p:cNvSpPr/>
          <p:nvPr/>
        </p:nvSpPr>
        <p:spPr>
          <a:xfrm>
            <a:off x="779120" y="3186342"/>
            <a:ext cx="7427741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808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#if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!</a:t>
            </a:r>
            <a:r>
              <a:rPr lang="en-US" altLang="zh-CN" sz="1100" dirty="0">
                <a:solidFill>
                  <a:srgbClr val="A000A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ENABLE_WPP_PARALLELISM</a:t>
            </a:r>
            <a:endParaRPr lang="en-US" altLang="zh-CN" sz="1100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1400" dirty="0" err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Int</a:t>
            </a:r>
            <a:r>
              <a:rPr lang="en-US" altLang="zh-CN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14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actualBits</a:t>
            </a:r>
            <a:r>
              <a:rPr lang="en-US" altLang="zh-CN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= </a:t>
            </a:r>
            <a:r>
              <a:rPr lang="en-US" altLang="zh-CN" sz="1400" dirty="0" err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int</a:t>
            </a:r>
            <a:r>
              <a:rPr lang="en-US" altLang="zh-CN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</a:t>
            </a:r>
            <a:r>
              <a:rPr lang="en-US" altLang="zh-CN" sz="14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cs</a:t>
            </a:r>
            <a:r>
              <a:rPr lang="en-US" altLang="zh-CN" sz="1400" dirty="0" err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.</a:t>
            </a:r>
            <a:r>
              <a:rPr lang="en-US" altLang="zh-CN" sz="14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fracBits</a:t>
            </a:r>
            <a:r>
              <a:rPr lang="en-US" altLang="zh-CN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&gt;&gt; </a:t>
            </a:r>
            <a:r>
              <a:rPr lang="en-US" altLang="zh-CN" sz="1400" dirty="0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SCALE_BITS</a:t>
            </a:r>
            <a:r>
              <a:rPr lang="en-US" altLang="zh-CN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);</a:t>
            </a:r>
          </a:p>
          <a:p>
            <a:r>
              <a:rPr lang="en-US" altLang="zh-CN" sz="1100" dirty="0">
                <a:solidFill>
                  <a:srgbClr val="808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#endif</a:t>
            </a:r>
            <a:endParaRPr lang="en-US" altLang="zh-CN" sz="1100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1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if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( </a:t>
            </a:r>
            <a:r>
              <a:rPr lang="en-US" altLang="zh-CN" sz="11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pCfg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10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getUseRateCtrl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 )</a:t>
            </a:r>
          </a:p>
          <a:p>
            <a:r>
              <a:rPr lang="zh-CN" altLang="en-US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{</a:t>
            </a:r>
          </a:p>
          <a:p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	…</a:t>
            </a:r>
          </a:p>
          <a:p>
            <a:r>
              <a:rPr lang="en-US" altLang="zh-CN" sz="1100" dirty="0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</a:t>
            </a:r>
            <a:r>
              <a:rPr lang="en-US" altLang="zh-CN" sz="11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pRateCtrl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10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getRCPic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()-&gt;</a:t>
            </a:r>
            <a:r>
              <a:rPr lang="en-US" altLang="zh-CN" sz="110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updateAfterCTU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 </a:t>
            </a:r>
            <a:r>
              <a:rPr lang="en-US" altLang="zh-CN" sz="11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pRateCtrl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10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getRCPic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()-&gt;</a:t>
            </a:r>
            <a:r>
              <a:rPr lang="en-US" altLang="zh-CN" sz="110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getLCUCoded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(), </a:t>
            </a:r>
            <a:r>
              <a:rPr lang="en-US" altLang="zh-CN" sz="14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actualBits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, </a:t>
            </a:r>
            <a:r>
              <a:rPr lang="en-US" altLang="zh-CN" sz="11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actualQP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, </a:t>
            </a:r>
            <a:r>
              <a:rPr lang="en-US" altLang="zh-CN" sz="11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actualLambda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, </a:t>
            </a:r>
            <a:r>
              <a:rPr lang="en-US" altLang="zh-CN" sz="11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pcSlice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10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getSliceType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 == </a:t>
            </a:r>
            <a:r>
              <a:rPr lang="en-US" altLang="zh-CN" sz="1100" dirty="0">
                <a:solidFill>
                  <a:srgbClr val="A000A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I_SLICE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? 0 : </a:t>
            </a:r>
            <a:r>
              <a:rPr lang="en-US" altLang="zh-CN" sz="110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pCfg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10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getLCULevelRC</a:t>
            </a:r>
            <a:r>
              <a:rPr lang="en-US" altLang="zh-CN" sz="11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 );</a:t>
            </a:r>
          </a:p>
          <a:p>
            <a:r>
              <a:rPr lang="zh-CN" altLang="en-US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r>
              <a:rPr lang="en-US" altLang="zh-CN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…</a:t>
            </a:r>
          </a:p>
          <a:p>
            <a:r>
              <a:rPr lang="en-US" altLang="zh-CN" sz="140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}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B4BF0B8A-C5BA-483B-8FED-A77F3F1A7128}"/>
              </a:ext>
            </a:extLst>
          </p:cNvPr>
          <p:cNvSpPr txBox="1"/>
          <p:nvPr/>
        </p:nvSpPr>
        <p:spPr>
          <a:xfrm>
            <a:off x="763299" y="2508000"/>
            <a:ext cx="5586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/>
              <a:t>In the function of void </a:t>
            </a:r>
            <a:r>
              <a:rPr lang="en-US" altLang="zh-CN" sz="2000" b="1" dirty="0" err="1"/>
              <a:t>EncSlice</a:t>
            </a:r>
            <a:r>
              <a:rPr lang="en-US" altLang="zh-CN" sz="2000" b="1" dirty="0"/>
              <a:t>::</a:t>
            </a:r>
            <a:r>
              <a:rPr lang="en-US" altLang="zh-CN" sz="2000" b="1" dirty="0" err="1"/>
              <a:t>encodeCtus</a:t>
            </a:r>
            <a:r>
              <a:rPr lang="en-US" altLang="zh-CN" sz="2000" b="1" dirty="0"/>
              <a:t>()  </a:t>
            </a:r>
            <a:endParaRPr lang="zh-CN" altLang="en-US" sz="2000" b="1" dirty="0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F97D9A87-9DF0-4FB0-B2A2-20A8F7E6199A}"/>
              </a:ext>
            </a:extLst>
          </p:cNvPr>
          <p:cNvSpPr/>
          <p:nvPr/>
        </p:nvSpPr>
        <p:spPr>
          <a:xfrm>
            <a:off x="942546" y="3411437"/>
            <a:ext cx="4677204" cy="245510"/>
          </a:xfrm>
          <a:prstGeom prst="rect">
            <a:avLst/>
          </a:prstGeom>
          <a:solidFill>
            <a:srgbClr val="FFFF00">
              <a:alpha val="10196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CF3C0596-9722-418C-9CF9-1CE6AEBA7FB1}"/>
              </a:ext>
            </a:extLst>
          </p:cNvPr>
          <p:cNvSpPr/>
          <p:nvPr/>
        </p:nvSpPr>
        <p:spPr>
          <a:xfrm>
            <a:off x="6800688" y="4304676"/>
            <a:ext cx="1066962" cy="245510"/>
          </a:xfrm>
          <a:prstGeom prst="rect">
            <a:avLst/>
          </a:prstGeom>
          <a:solidFill>
            <a:srgbClr val="FFFF00">
              <a:alpha val="10196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17B65865-227F-41DB-AF86-45E8FC9762AE}"/>
              </a:ext>
            </a:extLst>
          </p:cNvPr>
          <p:cNvSpPr txBox="1"/>
          <p:nvPr/>
        </p:nvSpPr>
        <p:spPr>
          <a:xfrm>
            <a:off x="180447" y="2080127"/>
            <a:ext cx="1491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1. Bug fix</a:t>
            </a:r>
            <a:endParaRPr lang="zh-CN" altLang="en-US" sz="2400" b="1" dirty="0"/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0103DECB-AFEA-4B97-B54B-BAC51C75D08E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7" name="标题 1">
            <a:extLst>
              <a:ext uri="{FF2B5EF4-FFF2-40B4-BE49-F238E27FC236}">
                <a16:creationId xmlns="" xmlns:a16="http://schemas.microsoft.com/office/drawing/2014/main" id="{C370DC8D-F582-4ECB-8008-17CDE94FAA3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1403636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239F0441-4CA9-4648-B984-34FCA9F646E8}"/>
              </a:ext>
            </a:extLst>
          </p:cNvPr>
          <p:cNvSpPr/>
          <p:nvPr/>
        </p:nvSpPr>
        <p:spPr>
          <a:xfrm>
            <a:off x="1183463" y="3200701"/>
            <a:ext cx="7427741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dirty="0">
                <a:solidFill>
                  <a:srgbClr val="808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#if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!</a:t>
            </a:r>
            <a:r>
              <a:rPr lang="en-US" altLang="zh-CN" sz="1050" dirty="0">
                <a:solidFill>
                  <a:srgbClr val="A000A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ENABLE_WPP_PARALLELISM</a:t>
            </a:r>
            <a:endParaRPr lang="en-US" altLang="zh-CN" sz="1050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1050" dirty="0" err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Int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actualBits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= </a:t>
            </a:r>
            <a:r>
              <a:rPr lang="en-US" altLang="zh-CN" sz="1050" dirty="0" err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int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cs</a:t>
            </a:r>
            <a:r>
              <a:rPr lang="en-US" altLang="zh-CN" sz="1050" dirty="0" err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.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fracBits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&gt;&gt; </a:t>
            </a:r>
            <a:r>
              <a:rPr lang="en-US" altLang="zh-CN" sz="1050" dirty="0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SCALE_BITS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);</a:t>
            </a:r>
          </a:p>
          <a:p>
            <a:r>
              <a:rPr lang="en-US" altLang="zh-CN" sz="1050" dirty="0">
                <a:solidFill>
                  <a:srgbClr val="808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#endif</a:t>
            </a:r>
          </a:p>
          <a:p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#if </a:t>
            </a:r>
            <a:r>
              <a:rPr lang="en-US" altLang="zh-CN" sz="1050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BUG_FIX</a:t>
            </a:r>
            <a:endParaRPr lang="en-US" altLang="zh-CN" sz="1050" dirty="0">
              <a:solidFill>
                <a:srgbClr val="0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dirty="0" err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actualBits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-= (</a:t>
            </a:r>
            <a:r>
              <a:rPr lang="en-US" altLang="zh-CN" dirty="0" err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Int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)</a:t>
            </a:r>
            <a:r>
              <a:rPr lang="en-US" altLang="zh-CN" dirty="0" err="1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m_uiPicTotalBits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;</a:t>
            </a:r>
          </a:p>
          <a:p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#endif</a:t>
            </a:r>
          </a:p>
          <a:p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105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if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(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pCfg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05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getUseRateCtrl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 )</a:t>
            </a:r>
          </a:p>
          <a:p>
            <a:r>
              <a:rPr lang="zh-CN" altLang="en-US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{</a:t>
            </a:r>
          </a:p>
          <a:p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	…</a:t>
            </a:r>
          </a:p>
          <a:p>
            <a:r>
              <a:rPr lang="en-US" altLang="zh-CN" sz="1050" dirty="0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pRateCtrl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05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getRCPic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()-&gt;</a:t>
            </a:r>
            <a:r>
              <a:rPr lang="en-US" altLang="zh-CN" sz="105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updateAfterCTU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pRateCtrl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05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getRCPic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()-&gt;</a:t>
            </a:r>
            <a:r>
              <a:rPr lang="en-US" altLang="zh-CN" sz="105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getLCUCoded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(),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actualBits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,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actualQP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,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actualLambda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,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pcSlice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05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getSliceType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 == </a:t>
            </a:r>
            <a:r>
              <a:rPr lang="en-US" altLang="zh-CN" sz="1050" dirty="0">
                <a:solidFill>
                  <a:srgbClr val="A000A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I_SLICE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? 0 : </a:t>
            </a:r>
            <a:r>
              <a:rPr lang="en-US" altLang="zh-CN" sz="1050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pCfg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-&gt;</a:t>
            </a:r>
            <a:r>
              <a:rPr lang="en-US" altLang="zh-CN" sz="1050" dirty="0" err="1">
                <a:solidFill>
                  <a:srgbClr val="88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getLCULevelRC</a:t>
            </a:r>
            <a:r>
              <a:rPr lang="en-US" altLang="zh-CN" sz="10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() );</a:t>
            </a:r>
          </a:p>
          <a:p>
            <a:r>
              <a:rPr lang="zh-CN" altLang="en-US" sz="13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r>
              <a:rPr lang="en-US" altLang="zh-CN" sz="13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…</a:t>
            </a:r>
          </a:p>
          <a:p>
            <a:r>
              <a:rPr lang="en-US" altLang="zh-CN" sz="1350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}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DE8C799C-E248-4CB4-91D3-C717BD993CE6}"/>
              </a:ext>
            </a:extLst>
          </p:cNvPr>
          <p:cNvSpPr/>
          <p:nvPr/>
        </p:nvSpPr>
        <p:spPr>
          <a:xfrm>
            <a:off x="1290143" y="3854548"/>
            <a:ext cx="5034457" cy="351692"/>
          </a:xfrm>
          <a:prstGeom prst="rect">
            <a:avLst/>
          </a:prstGeom>
          <a:solidFill>
            <a:srgbClr val="FFFF00">
              <a:alpha val="10196"/>
            </a:srgb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65A1C41E-6436-4F5E-880B-180EB03A2CBA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3" name="标题 1">
            <a:extLst>
              <a:ext uri="{FF2B5EF4-FFF2-40B4-BE49-F238E27FC236}">
                <a16:creationId xmlns="" xmlns:a16="http://schemas.microsoft.com/office/drawing/2014/main" id="{A2ABC2BE-0FC3-4814-859B-6AF437A62ADA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A180B41-AB4E-4205-8DE6-E85A5CA3A37A}"/>
              </a:ext>
            </a:extLst>
          </p:cNvPr>
          <p:cNvSpPr/>
          <p:nvPr/>
        </p:nvSpPr>
        <p:spPr>
          <a:xfrm>
            <a:off x="884508" y="2677407"/>
            <a:ext cx="23391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Proposed method: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7161753-752E-4A03-9213-4682648E7AFB}"/>
              </a:ext>
            </a:extLst>
          </p:cNvPr>
          <p:cNvSpPr txBox="1"/>
          <p:nvPr/>
        </p:nvSpPr>
        <p:spPr>
          <a:xfrm>
            <a:off x="180447" y="2080127"/>
            <a:ext cx="14911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1. Bug fix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50353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8473A91-7D0F-4394-A917-1139271C0793}"/>
              </a:ext>
            </a:extLst>
          </p:cNvPr>
          <p:cNvSpPr txBox="1"/>
          <p:nvPr/>
        </p:nvSpPr>
        <p:spPr>
          <a:xfrm>
            <a:off x="467178" y="2497615"/>
            <a:ext cx="78795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2000" dirty="0"/>
              <a:t>In HD sequences, most of the blocks are skipped, and the target </a:t>
            </a:r>
            <a:r>
              <a:rPr lang="en-US" altLang="zh-CN" sz="2000" dirty="0" err="1"/>
              <a:t>bpp</a:t>
            </a:r>
            <a:r>
              <a:rPr lang="en-US" altLang="zh-CN" sz="2000" dirty="0"/>
              <a:t> are very small in inter frames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US" altLang="zh-CN" sz="2000" dirty="0"/>
              <a:t>Causing the frame level R-D curve very flat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2000" dirty="0"/>
              <a:t>The CTU level lambda and QP will be clipped by the frame level parameters for avoiding fluctuation</a:t>
            </a:r>
            <a:endParaRPr lang="zh-CN" altLang="en-US" sz="2000" dirty="0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E79C3166-615E-4318-B0B4-38506F47E4BF}"/>
              </a:ext>
            </a:extLst>
          </p:cNvPr>
          <p:cNvGrpSpPr/>
          <p:nvPr/>
        </p:nvGrpSpPr>
        <p:grpSpPr>
          <a:xfrm>
            <a:off x="2582437" y="4802553"/>
            <a:ext cx="3482019" cy="1809370"/>
            <a:chOff x="2426700" y="1564671"/>
            <a:chExt cx="6606356" cy="3328168"/>
          </a:xfrm>
        </p:grpSpPr>
        <p:cxnSp>
          <p:nvCxnSpPr>
            <p:cNvPr id="14" name="Straight Arrow Connector 8">
              <a:extLst>
                <a:ext uri="{FF2B5EF4-FFF2-40B4-BE49-F238E27FC236}">
                  <a16:creationId xmlns="" xmlns:a16="http://schemas.microsoft.com/office/drawing/2014/main" id="{61E62625-4154-48DA-A14C-565CBDEA3B06}"/>
                </a:ext>
              </a:extLst>
            </p:cNvPr>
            <p:cNvCxnSpPr/>
            <p:nvPr/>
          </p:nvCxnSpPr>
          <p:spPr>
            <a:xfrm>
              <a:off x="3048000" y="4464050"/>
              <a:ext cx="45466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2">
              <a:extLst>
                <a:ext uri="{FF2B5EF4-FFF2-40B4-BE49-F238E27FC236}">
                  <a16:creationId xmlns="" xmlns:a16="http://schemas.microsoft.com/office/drawing/2014/main" id="{A4DC527D-5F80-42A4-9FAA-06365BC10BD1}"/>
                </a:ext>
              </a:extLst>
            </p:cNvPr>
            <p:cNvCxnSpPr/>
            <p:nvPr/>
          </p:nvCxnSpPr>
          <p:spPr>
            <a:xfrm flipV="1">
              <a:off x="3048000" y="1924050"/>
              <a:ext cx="0" cy="25400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3">
              <a:extLst>
                <a:ext uri="{FF2B5EF4-FFF2-40B4-BE49-F238E27FC236}">
                  <a16:creationId xmlns="" xmlns:a16="http://schemas.microsoft.com/office/drawing/2014/main" id="{4522399F-CFCE-48BA-8AF0-9C49597D4B0F}"/>
                </a:ext>
              </a:extLst>
            </p:cNvPr>
            <p:cNvSpPr txBox="1"/>
            <p:nvPr/>
          </p:nvSpPr>
          <p:spPr>
            <a:xfrm>
              <a:off x="5028051" y="4425784"/>
              <a:ext cx="496347" cy="467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R</a:t>
              </a:r>
              <a:endParaRPr lang="en-US" sz="1350" dirty="0"/>
            </a:p>
          </p:txBody>
        </p:sp>
        <p:sp>
          <p:nvSpPr>
            <p:cNvPr id="17" name="TextBox 14">
              <a:extLst>
                <a:ext uri="{FF2B5EF4-FFF2-40B4-BE49-F238E27FC236}">
                  <a16:creationId xmlns="" xmlns:a16="http://schemas.microsoft.com/office/drawing/2014/main" id="{301778CB-07BB-4F2C-BA54-DAB370AAED35}"/>
                </a:ext>
              </a:extLst>
            </p:cNvPr>
            <p:cNvSpPr txBox="1"/>
            <p:nvPr/>
          </p:nvSpPr>
          <p:spPr>
            <a:xfrm>
              <a:off x="2426700" y="2910199"/>
              <a:ext cx="526760" cy="467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D</a:t>
              </a:r>
              <a:endParaRPr lang="en-US" sz="1350" dirty="0"/>
            </a:p>
          </p:txBody>
        </p:sp>
        <p:sp>
          <p:nvSpPr>
            <p:cNvPr id="18" name="Arc 15">
              <a:extLst>
                <a:ext uri="{FF2B5EF4-FFF2-40B4-BE49-F238E27FC236}">
                  <a16:creationId xmlns="" xmlns:a16="http://schemas.microsoft.com/office/drawing/2014/main" id="{64534BB5-E136-4CB0-97B1-D529ED3D00FD}"/>
                </a:ext>
              </a:extLst>
            </p:cNvPr>
            <p:cNvSpPr/>
            <p:nvPr/>
          </p:nvSpPr>
          <p:spPr>
            <a:xfrm rot="12415882">
              <a:off x="3361320" y="1564671"/>
              <a:ext cx="4543470" cy="2083714"/>
            </a:xfrm>
            <a:prstGeom prst="arc">
              <a:avLst>
                <a:gd name="adj1" fmla="val 12295382"/>
                <a:gd name="adj2" fmla="val 20948203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0" name="Arc 18">
              <a:extLst>
                <a:ext uri="{FF2B5EF4-FFF2-40B4-BE49-F238E27FC236}">
                  <a16:creationId xmlns="" xmlns:a16="http://schemas.microsoft.com/office/drawing/2014/main" id="{F2412849-E8C1-47D6-88E1-6DAF9FFD4F8D}"/>
                </a:ext>
              </a:extLst>
            </p:cNvPr>
            <p:cNvSpPr/>
            <p:nvPr/>
          </p:nvSpPr>
          <p:spPr>
            <a:xfrm rot="11227551">
              <a:off x="3329440" y="2034619"/>
              <a:ext cx="5703616" cy="2083714"/>
            </a:xfrm>
            <a:prstGeom prst="arc">
              <a:avLst>
                <a:gd name="adj1" fmla="val 14273666"/>
                <a:gd name="adj2" fmla="val 20948203"/>
              </a:avLst>
            </a:prstGeom>
            <a:ln w="1905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TextBox 21">
              <a:extLst>
                <a:ext uri="{FF2B5EF4-FFF2-40B4-BE49-F238E27FC236}">
                  <a16:creationId xmlns="" xmlns:a16="http://schemas.microsoft.com/office/drawing/2014/main" id="{12D48A48-6881-42F8-A0D5-37661B2F86B8}"/>
                </a:ext>
              </a:extLst>
            </p:cNvPr>
            <p:cNvSpPr txBox="1"/>
            <p:nvPr/>
          </p:nvSpPr>
          <p:spPr>
            <a:xfrm>
              <a:off x="3127503" y="2852889"/>
              <a:ext cx="1031624" cy="764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Frame</a:t>
              </a:r>
            </a:p>
            <a:p>
              <a:r>
                <a:rPr lang="en-US" sz="1050" dirty="0"/>
                <a:t>avg.</a:t>
              </a:r>
            </a:p>
          </p:txBody>
        </p:sp>
        <p:sp>
          <p:nvSpPr>
            <p:cNvPr id="24" name="Oval 22">
              <a:extLst>
                <a:ext uri="{FF2B5EF4-FFF2-40B4-BE49-F238E27FC236}">
                  <a16:creationId xmlns="" xmlns:a16="http://schemas.microsoft.com/office/drawing/2014/main" id="{E10947AF-C4F3-40BF-A05C-1C262E7E284B}"/>
                </a:ext>
              </a:extLst>
            </p:cNvPr>
            <p:cNvSpPr/>
            <p:nvPr/>
          </p:nvSpPr>
          <p:spPr>
            <a:xfrm>
              <a:off x="5433538" y="3643586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Oval 23">
              <a:extLst>
                <a:ext uri="{FF2B5EF4-FFF2-40B4-BE49-F238E27FC236}">
                  <a16:creationId xmlns="" xmlns:a16="http://schemas.microsoft.com/office/drawing/2014/main" id="{433001DB-34B7-48E9-A44F-10576B590D1C}"/>
                </a:ext>
              </a:extLst>
            </p:cNvPr>
            <p:cNvSpPr/>
            <p:nvPr/>
          </p:nvSpPr>
          <p:spPr>
            <a:xfrm>
              <a:off x="4526543" y="3731865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sp>
        <p:nvSpPr>
          <p:cNvPr id="29" name="TextBox 21">
            <a:extLst>
              <a:ext uri="{FF2B5EF4-FFF2-40B4-BE49-F238E27FC236}">
                <a16:creationId xmlns="" xmlns:a16="http://schemas.microsoft.com/office/drawing/2014/main" id="{9732BD24-0F09-4DE0-AC77-835FC836CB57}"/>
              </a:ext>
            </a:extLst>
          </p:cNvPr>
          <p:cNvSpPr txBox="1"/>
          <p:nvPr/>
        </p:nvSpPr>
        <p:spPr>
          <a:xfrm>
            <a:off x="3200796" y="5071869"/>
            <a:ext cx="10038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Non-skip CTU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E882CDC3-D03B-4FDF-991F-320E17B51E6D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3" name="标题 1">
            <a:extLst>
              <a:ext uri="{FF2B5EF4-FFF2-40B4-BE49-F238E27FC236}">
                <a16:creationId xmlns="" xmlns:a16="http://schemas.microsoft.com/office/drawing/2014/main" id="{6CC4568B-6BFD-4AEA-886D-3521093F1E92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118123B3-3B58-4B25-8662-FFAAF619A5A4}"/>
              </a:ext>
            </a:extLst>
          </p:cNvPr>
          <p:cNvSpPr txBox="1"/>
          <p:nvPr/>
        </p:nvSpPr>
        <p:spPr>
          <a:xfrm>
            <a:off x="180447" y="2080127"/>
            <a:ext cx="6838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2. Split the coding data of skip, non-skip blocks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75378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8473A91-7D0F-4394-A917-1139271C0793}"/>
              </a:ext>
            </a:extLst>
          </p:cNvPr>
          <p:cNvSpPr txBox="1"/>
          <p:nvPr/>
        </p:nvSpPr>
        <p:spPr>
          <a:xfrm>
            <a:off x="506511" y="2666335"/>
            <a:ext cx="787955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Proposed method:</a:t>
            </a:r>
          </a:p>
          <a:p>
            <a:endParaRPr lang="en-US" altLang="zh-CN" sz="20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2000" dirty="0"/>
              <a:t>Only calculate the average bits, distortion, and lambda for non-skip CTU.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2000" dirty="0"/>
              <a:t>Using these coding data of non-skip CTU to update the frame level R-D model</a:t>
            </a:r>
          </a:p>
          <a:p>
            <a:endParaRPr lang="en-US" altLang="zh-CN" dirty="0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E79C3166-615E-4318-B0B4-38506F47E4BF}"/>
              </a:ext>
            </a:extLst>
          </p:cNvPr>
          <p:cNvGrpSpPr/>
          <p:nvPr/>
        </p:nvGrpSpPr>
        <p:grpSpPr>
          <a:xfrm>
            <a:off x="2445219" y="4756493"/>
            <a:ext cx="2887343" cy="1913644"/>
            <a:chOff x="2426700" y="1372867"/>
            <a:chExt cx="5478090" cy="3519972"/>
          </a:xfrm>
        </p:grpSpPr>
        <p:cxnSp>
          <p:nvCxnSpPr>
            <p:cNvPr id="14" name="Straight Arrow Connector 8">
              <a:extLst>
                <a:ext uri="{FF2B5EF4-FFF2-40B4-BE49-F238E27FC236}">
                  <a16:creationId xmlns="" xmlns:a16="http://schemas.microsoft.com/office/drawing/2014/main" id="{61E62625-4154-48DA-A14C-565CBDEA3B06}"/>
                </a:ext>
              </a:extLst>
            </p:cNvPr>
            <p:cNvCxnSpPr/>
            <p:nvPr/>
          </p:nvCxnSpPr>
          <p:spPr>
            <a:xfrm>
              <a:off x="3048000" y="4464050"/>
              <a:ext cx="454660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2">
              <a:extLst>
                <a:ext uri="{FF2B5EF4-FFF2-40B4-BE49-F238E27FC236}">
                  <a16:creationId xmlns="" xmlns:a16="http://schemas.microsoft.com/office/drawing/2014/main" id="{A4DC527D-5F80-42A4-9FAA-06365BC10BD1}"/>
                </a:ext>
              </a:extLst>
            </p:cNvPr>
            <p:cNvCxnSpPr/>
            <p:nvPr/>
          </p:nvCxnSpPr>
          <p:spPr>
            <a:xfrm flipV="1">
              <a:off x="3048000" y="1924050"/>
              <a:ext cx="0" cy="254000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3">
              <a:extLst>
                <a:ext uri="{FF2B5EF4-FFF2-40B4-BE49-F238E27FC236}">
                  <a16:creationId xmlns="" xmlns:a16="http://schemas.microsoft.com/office/drawing/2014/main" id="{4522399F-CFCE-48BA-8AF0-9C49597D4B0F}"/>
                </a:ext>
              </a:extLst>
            </p:cNvPr>
            <p:cNvSpPr txBox="1"/>
            <p:nvPr/>
          </p:nvSpPr>
          <p:spPr>
            <a:xfrm>
              <a:off x="5028051" y="4425784"/>
              <a:ext cx="496347" cy="467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R</a:t>
              </a:r>
              <a:endParaRPr lang="en-US" sz="1350" dirty="0"/>
            </a:p>
          </p:txBody>
        </p:sp>
        <p:sp>
          <p:nvSpPr>
            <p:cNvPr id="17" name="TextBox 14">
              <a:extLst>
                <a:ext uri="{FF2B5EF4-FFF2-40B4-BE49-F238E27FC236}">
                  <a16:creationId xmlns="" xmlns:a16="http://schemas.microsoft.com/office/drawing/2014/main" id="{301778CB-07BB-4F2C-BA54-DAB370AAED35}"/>
                </a:ext>
              </a:extLst>
            </p:cNvPr>
            <p:cNvSpPr txBox="1"/>
            <p:nvPr/>
          </p:nvSpPr>
          <p:spPr>
            <a:xfrm>
              <a:off x="2426700" y="2910200"/>
              <a:ext cx="526760" cy="467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D</a:t>
              </a:r>
              <a:endParaRPr lang="en-US" sz="1350" dirty="0"/>
            </a:p>
          </p:txBody>
        </p:sp>
        <p:sp>
          <p:nvSpPr>
            <p:cNvPr id="18" name="Arc 15">
              <a:extLst>
                <a:ext uri="{FF2B5EF4-FFF2-40B4-BE49-F238E27FC236}">
                  <a16:creationId xmlns="" xmlns:a16="http://schemas.microsoft.com/office/drawing/2014/main" id="{64534BB5-E136-4CB0-97B1-D529ED3D00FD}"/>
                </a:ext>
              </a:extLst>
            </p:cNvPr>
            <p:cNvSpPr/>
            <p:nvPr/>
          </p:nvSpPr>
          <p:spPr>
            <a:xfrm rot="12415882">
              <a:off x="3361320" y="1564671"/>
              <a:ext cx="4543470" cy="2083714"/>
            </a:xfrm>
            <a:prstGeom prst="arc">
              <a:avLst>
                <a:gd name="adj1" fmla="val 12295382"/>
                <a:gd name="adj2" fmla="val 20948203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3" name="TextBox 21">
              <a:extLst>
                <a:ext uri="{FF2B5EF4-FFF2-40B4-BE49-F238E27FC236}">
                  <a16:creationId xmlns="" xmlns:a16="http://schemas.microsoft.com/office/drawing/2014/main" id="{12D48A48-6881-42F8-A0D5-37661B2F86B8}"/>
                </a:ext>
              </a:extLst>
            </p:cNvPr>
            <p:cNvSpPr txBox="1"/>
            <p:nvPr/>
          </p:nvSpPr>
          <p:spPr>
            <a:xfrm>
              <a:off x="3017931" y="1372867"/>
              <a:ext cx="1031624" cy="7642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Frame</a:t>
              </a:r>
            </a:p>
            <a:p>
              <a:r>
                <a:rPr lang="en-US" sz="1050" dirty="0"/>
                <a:t>avg.</a:t>
              </a:r>
            </a:p>
          </p:txBody>
        </p:sp>
        <p:sp>
          <p:nvSpPr>
            <p:cNvPr id="24" name="Oval 22">
              <a:extLst>
                <a:ext uri="{FF2B5EF4-FFF2-40B4-BE49-F238E27FC236}">
                  <a16:creationId xmlns="" xmlns:a16="http://schemas.microsoft.com/office/drawing/2014/main" id="{E10947AF-C4F3-40BF-A05C-1C262E7E284B}"/>
                </a:ext>
              </a:extLst>
            </p:cNvPr>
            <p:cNvSpPr/>
            <p:nvPr/>
          </p:nvSpPr>
          <p:spPr>
            <a:xfrm>
              <a:off x="5433538" y="3643586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25" name="Oval 23">
              <a:extLst>
                <a:ext uri="{FF2B5EF4-FFF2-40B4-BE49-F238E27FC236}">
                  <a16:creationId xmlns="" xmlns:a16="http://schemas.microsoft.com/office/drawing/2014/main" id="{433001DB-34B7-48E9-A44F-10576B590D1C}"/>
                </a:ext>
              </a:extLst>
            </p:cNvPr>
            <p:cNvSpPr/>
            <p:nvPr/>
          </p:nvSpPr>
          <p:spPr>
            <a:xfrm>
              <a:off x="4526543" y="3731865"/>
              <a:ext cx="45719" cy="4571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</p:grpSp>
      <p:sp>
        <p:nvSpPr>
          <p:cNvPr id="29" name="TextBox 21">
            <a:extLst>
              <a:ext uri="{FF2B5EF4-FFF2-40B4-BE49-F238E27FC236}">
                <a16:creationId xmlns="" xmlns:a16="http://schemas.microsoft.com/office/drawing/2014/main" id="{9732BD24-0F09-4DE0-AC77-835FC836CB57}"/>
              </a:ext>
            </a:extLst>
          </p:cNvPr>
          <p:cNvSpPr txBox="1"/>
          <p:nvPr/>
        </p:nvSpPr>
        <p:spPr>
          <a:xfrm>
            <a:off x="3063578" y="5130083"/>
            <a:ext cx="10038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Non-skip CTU</a:t>
            </a:r>
          </a:p>
        </p:txBody>
      </p:sp>
      <p:sp>
        <p:nvSpPr>
          <p:cNvPr id="19" name="Arc 15">
            <a:extLst>
              <a:ext uri="{FF2B5EF4-FFF2-40B4-BE49-F238E27FC236}">
                <a16:creationId xmlns="" xmlns:a16="http://schemas.microsoft.com/office/drawing/2014/main" id="{BE3F6055-0984-4793-9A98-EEC5CF2F99DC}"/>
              </a:ext>
            </a:extLst>
          </p:cNvPr>
          <p:cNvSpPr/>
          <p:nvPr/>
        </p:nvSpPr>
        <p:spPr>
          <a:xfrm rot="12415882">
            <a:off x="2976285" y="4872736"/>
            <a:ext cx="2394731" cy="1132818"/>
          </a:xfrm>
          <a:prstGeom prst="arc">
            <a:avLst>
              <a:gd name="adj1" fmla="val 12295382"/>
              <a:gd name="adj2" fmla="val 2094820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8E76E9E7-211A-4B8F-B25E-693F6944F660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6" name="标题 1">
            <a:extLst>
              <a:ext uri="{FF2B5EF4-FFF2-40B4-BE49-F238E27FC236}">
                <a16:creationId xmlns="" xmlns:a16="http://schemas.microsoft.com/office/drawing/2014/main" id="{5BF67B3B-537A-4B45-B3BE-4A00D509ADED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A1440C7-2787-4320-BB1A-C722B59CF2DF}"/>
              </a:ext>
            </a:extLst>
          </p:cNvPr>
          <p:cNvSpPr txBox="1"/>
          <p:nvPr/>
        </p:nvSpPr>
        <p:spPr>
          <a:xfrm>
            <a:off x="180447" y="2080127"/>
            <a:ext cx="68387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2. Split the coding data of skip, non-skip blocks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1466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8473A91-7D0F-4394-A917-1139271C0793}"/>
              </a:ext>
            </a:extLst>
          </p:cNvPr>
          <p:cNvSpPr txBox="1"/>
          <p:nvPr/>
        </p:nvSpPr>
        <p:spPr>
          <a:xfrm>
            <a:off x="607855" y="2629130"/>
            <a:ext cx="787955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Motivation:</a:t>
            </a:r>
          </a:p>
          <a:p>
            <a:endParaRPr lang="en-US" altLang="zh-CN" sz="20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2000" dirty="0"/>
              <a:t>The default updating strategy of R-D parameters is based on least square method.</a:t>
            </a:r>
          </a:p>
          <a:p>
            <a:endParaRPr lang="en-US" altLang="zh-CN" dirty="0"/>
          </a:p>
        </p:txBody>
      </p:sp>
      <p:graphicFrame>
        <p:nvGraphicFramePr>
          <p:cNvPr id="5" name="对象 4">
            <a:extLst>
              <a:ext uri="{FF2B5EF4-FFF2-40B4-BE49-F238E27FC236}">
                <a16:creationId xmlns="" xmlns:a16="http://schemas.microsoft.com/office/drawing/2014/main" id="{5BB7E12C-6A21-405D-9BA5-0BF72AA3EE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3488603"/>
              </p:ext>
            </p:extLst>
          </p:nvPr>
        </p:nvGraphicFramePr>
        <p:xfrm>
          <a:off x="2248879" y="3992135"/>
          <a:ext cx="2117111" cy="4748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8" r:id="rId4" imgW="1016000" imgH="228600" progId="Equation.3">
                  <p:embed/>
                </p:oleObj>
              </mc:Choice>
              <mc:Fallback>
                <p:oleObj r:id="rId4" imgW="101600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8879" y="3992135"/>
                        <a:ext cx="2117111" cy="4748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extLst>
              <a:ext uri="{FF2B5EF4-FFF2-40B4-BE49-F238E27FC236}">
                <a16:creationId xmlns="" xmlns:a16="http://schemas.microsoft.com/office/drawing/2014/main" id="{8E928264-9B14-4A0B-8941-49B2FCE0AF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146324"/>
              </p:ext>
            </p:extLst>
          </p:nvPr>
        </p:nvGraphicFramePr>
        <p:xfrm>
          <a:off x="2248880" y="4467000"/>
          <a:ext cx="4268153" cy="3891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9" r:id="rId6" imgW="2032000" imgH="203200" progId="Equation.3">
                  <p:embed/>
                </p:oleObj>
              </mc:Choice>
              <mc:Fallback>
                <p:oleObj r:id="rId6" imgW="2032000" imgH="2032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8880" y="4467000"/>
                        <a:ext cx="4268153" cy="3891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extLst>
              <a:ext uri="{FF2B5EF4-FFF2-40B4-BE49-F238E27FC236}">
                <a16:creationId xmlns="" xmlns:a16="http://schemas.microsoft.com/office/drawing/2014/main" id="{B98CF26D-917E-44D4-9171-3AE047112A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3250999"/>
              </p:ext>
            </p:extLst>
          </p:nvPr>
        </p:nvGraphicFramePr>
        <p:xfrm>
          <a:off x="2248880" y="4959495"/>
          <a:ext cx="4237102" cy="370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0" r:id="rId8" imgW="2286000" imgH="203200" progId="Equation.3">
                  <p:embed/>
                </p:oleObj>
              </mc:Choice>
              <mc:Fallback>
                <p:oleObj r:id="rId8" imgW="2286000" imgH="2032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8880" y="4959495"/>
                        <a:ext cx="4237102" cy="3707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7D7BC3BF-EC69-48B0-9D70-BAAF8248A5AA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2" name="标题 1">
            <a:extLst>
              <a:ext uri="{FF2B5EF4-FFF2-40B4-BE49-F238E27FC236}">
                <a16:creationId xmlns="" xmlns:a16="http://schemas.microsoft.com/office/drawing/2014/main" id="{A2BF99A6-B847-4CEC-8531-E8503E07D78F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AFB6FAC7-440B-4774-8E5C-6F45B30FCF6B}"/>
              </a:ext>
            </a:extLst>
          </p:cNvPr>
          <p:cNvSpPr txBox="1"/>
          <p:nvPr/>
        </p:nvSpPr>
        <p:spPr>
          <a:xfrm>
            <a:off x="180447" y="2080127"/>
            <a:ext cx="776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3. </a:t>
            </a:r>
            <a:r>
              <a:rPr lang="en-CA" altLang="zh-CN" sz="2400" b="1" dirty="0"/>
              <a:t>Updating strategy of the rate-distortion parameters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598598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8473A91-7D0F-4394-A917-1139271C0793}"/>
              </a:ext>
            </a:extLst>
          </p:cNvPr>
          <p:cNvSpPr txBox="1"/>
          <p:nvPr/>
        </p:nvSpPr>
        <p:spPr>
          <a:xfrm>
            <a:off x="566547" y="3258645"/>
            <a:ext cx="787955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altLang="zh-CN" sz="2000" dirty="0"/>
              <a:t>Using the adjacent one or two frames to update the RD parameters in the same level.</a:t>
            </a:r>
          </a:p>
          <a:p>
            <a:endParaRPr lang="en-US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="" xmlns:a16="http://schemas.microsoft.com/office/drawing/2014/main" id="{A2E7D849-AFD5-48C2-AD3B-F3F0E8EED201}"/>
                  </a:ext>
                </a:extLst>
              </p:cNvPr>
              <p:cNvSpPr txBox="1"/>
              <p:nvPr/>
            </p:nvSpPr>
            <p:spPr>
              <a:xfrm>
                <a:off x="2043113" y="4289234"/>
                <a:ext cx="125970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𝐾</m:t>
                          </m:r>
                        </m:sup>
                      </m:sSup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2E7D849-AFD5-48C2-AD3B-F3F0E8EED2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3113" y="4289234"/>
                <a:ext cx="1259704" cy="276999"/>
              </a:xfrm>
              <a:prstGeom prst="rect">
                <a:avLst/>
              </a:prstGeom>
              <a:blipFill>
                <a:blip r:embed="rId3"/>
                <a:stretch>
                  <a:fillRect l="-3382" t="-4444" r="-966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="" xmlns:a16="http://schemas.microsoft.com/office/drawing/2014/main" id="{140CC15E-E87F-40EA-AB4D-7F6F73CCB418}"/>
                  </a:ext>
                </a:extLst>
              </p:cNvPr>
              <p:cNvSpPr txBox="1"/>
              <p:nvPr/>
            </p:nvSpPr>
            <p:spPr>
              <a:xfrm>
                <a:off x="2043112" y="4665113"/>
                <a:ext cx="159524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𝐶𝐾</m:t>
                      </m:r>
                      <m:r>
                        <a:rPr lang="en-US" altLang="zh-CN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𝐾</m:t>
                          </m:r>
                          <m:r>
                            <a:rPr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40CC15E-E87F-40EA-AB4D-7F6F73CCB4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3112" y="4665113"/>
                <a:ext cx="1595245" cy="276999"/>
              </a:xfrm>
              <a:prstGeom prst="rect">
                <a:avLst/>
              </a:prstGeom>
              <a:blipFill>
                <a:blip r:embed="rId4"/>
                <a:stretch>
                  <a:fillRect l="-3053" t="-4348" r="-763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7">
            <a:extLst>
              <a:ext uri="{FF2B5EF4-FFF2-40B4-BE49-F238E27FC236}">
                <a16:creationId xmlns="" xmlns:a16="http://schemas.microsoft.com/office/drawing/2014/main" id="{CFD573BF-B6B0-4491-9F2E-54F1FBED3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4737" y="4318864"/>
            <a:ext cx="3309239" cy="62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dirty="0"/>
              <a:t>can be obtained after encoding</a:t>
            </a: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CA" altLang="zh-CN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>
                <a:extLst>
                  <a:ext uri="{FF2B5EF4-FFF2-40B4-BE49-F238E27FC236}">
                    <a16:creationId xmlns="" xmlns:a16="http://schemas.microsoft.com/office/drawing/2014/main" id="{07750C62-BE25-4E44-BB3E-1865AF5727D9}"/>
                  </a:ext>
                </a:extLst>
              </p:cNvPr>
              <p:cNvSpPr/>
              <p:nvPr/>
            </p:nvSpPr>
            <p:spPr>
              <a:xfrm>
                <a:off x="4158987" y="4379646"/>
                <a:ext cx="86575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𝜆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altLang="zh-CN" i="1">
                          <a:latin typeface="Cambria Math" panose="02040503050406030204" pitchFamily="18" charset="0"/>
                        </a:rPr>
                        <m:t>𝑅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07750C62-BE25-4E44-BB3E-1865AF5727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8987" y="4379646"/>
                <a:ext cx="865750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80A8CEE1-1D81-4401-9EE5-2A65E7C643F0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="" xmlns:a16="http://schemas.microsoft.com/office/drawing/2014/main" id="{04F7F7B3-A34B-4C5B-AA98-2357D0DFB41D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09B1DD2-F26B-453B-8E24-225B33DF6F47}"/>
              </a:ext>
            </a:extLst>
          </p:cNvPr>
          <p:cNvSpPr txBox="1"/>
          <p:nvPr/>
        </p:nvSpPr>
        <p:spPr>
          <a:xfrm>
            <a:off x="615635" y="2635569"/>
            <a:ext cx="787955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Proposed method:</a:t>
            </a:r>
          </a:p>
          <a:p>
            <a:endParaRPr lang="en-US" altLang="zh-CN" sz="1350" dirty="0"/>
          </a:p>
          <a:p>
            <a:endParaRPr lang="en-US" altLang="zh-CN" sz="1350" dirty="0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3131D28-45CB-4C90-8649-211FA7BFCEB5}"/>
              </a:ext>
            </a:extLst>
          </p:cNvPr>
          <p:cNvSpPr txBox="1"/>
          <p:nvPr/>
        </p:nvSpPr>
        <p:spPr>
          <a:xfrm>
            <a:off x="180447" y="2080127"/>
            <a:ext cx="776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3. </a:t>
            </a:r>
            <a:r>
              <a:rPr lang="en-CA" altLang="zh-CN" sz="2400" b="1" dirty="0"/>
              <a:t>Updating strategy of the rate-distortion parameters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51460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F160B31-D1BA-46FC-A6FF-EC91A0539C15}"/>
              </a:ext>
            </a:extLst>
          </p:cNvPr>
          <p:cNvSpPr txBox="1"/>
          <p:nvPr/>
        </p:nvSpPr>
        <p:spPr>
          <a:xfrm>
            <a:off x="180447" y="2080127"/>
            <a:ext cx="58801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4. Extend</a:t>
            </a:r>
            <a:r>
              <a:rPr lang="en-CA" altLang="zh-CN" sz="2400" b="1" dirty="0"/>
              <a:t> rate control to support GOP 16</a:t>
            </a:r>
            <a:endParaRPr lang="zh-CN" altLang="en-US" sz="2400" b="1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8473A91-7D0F-4394-A917-1139271C0793}"/>
              </a:ext>
            </a:extLst>
          </p:cNvPr>
          <p:cNvSpPr txBox="1"/>
          <p:nvPr/>
        </p:nvSpPr>
        <p:spPr>
          <a:xfrm>
            <a:off x="607855" y="2629131"/>
            <a:ext cx="787955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Current implementation if GOP size not equals to 4 or 8:</a:t>
            </a:r>
          </a:p>
          <a:p>
            <a:endParaRPr lang="en-US" altLang="zh-CN" sz="1350" dirty="0"/>
          </a:p>
          <a:p>
            <a:endParaRPr lang="en-US" altLang="zh-CN" sz="1350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F311AED-4F4D-41B2-AC56-6475B2FF6F82}"/>
              </a:ext>
            </a:extLst>
          </p:cNvPr>
          <p:cNvSpPr/>
          <p:nvPr/>
        </p:nvSpPr>
        <p:spPr>
          <a:xfrm>
            <a:off x="1514475" y="3049153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for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( </a:t>
            </a:r>
            <a:r>
              <a:rPr lang="en-US" altLang="zh-CN" dirty="0" err="1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Int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=0; 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&lt;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GOPSize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; 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++ )</a:t>
            </a:r>
          </a:p>
          <a:p>
            <a:r>
              <a:rPr lang="zh-CN" altLang="en-US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{</a:t>
            </a:r>
          </a:p>
          <a:p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bitsRatio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[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] = 10;</a:t>
            </a:r>
          </a:p>
          <a:p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if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( !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GOPList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[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].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m_refPic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)</a:t>
            </a:r>
          </a:p>
          <a:p>
            <a:r>
              <a:rPr lang="zh-CN" altLang="en-US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{</a:t>
            </a:r>
          </a:p>
          <a:p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bitsRatio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[</a:t>
            </a:r>
            <a:r>
              <a:rPr lang="en-US" altLang="zh-CN" dirty="0" err="1">
                <a:solidFill>
                  <a:srgbClr val="00008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i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] = 2;</a:t>
            </a:r>
          </a:p>
          <a:p>
            <a:r>
              <a:rPr lang="zh-CN" altLang="en-US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}</a:t>
            </a:r>
          </a:p>
          <a:p>
            <a:r>
              <a:rPr lang="zh-CN" altLang="en-US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en-US" altLang="zh-CN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}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2ABFEEB-77FD-4607-8282-950FF2CC5FDB}"/>
              </a:ext>
            </a:extLst>
          </p:cNvPr>
          <p:cNvSpPr txBox="1"/>
          <p:nvPr/>
        </p:nvSpPr>
        <p:spPr>
          <a:xfrm>
            <a:off x="607855" y="5179512"/>
            <a:ext cx="73829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The performance may decrease in current random access configuration (GOP size=16).</a:t>
            </a:r>
            <a:endParaRPr lang="zh-CN" altLang="en-US" sz="2000" dirty="0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AA891F12-CF54-4C0F-9F25-B47AAEEEC8FA}"/>
              </a:ext>
            </a:extLst>
          </p:cNvPr>
          <p:cNvSpPr/>
          <p:nvPr/>
        </p:nvSpPr>
        <p:spPr>
          <a:xfrm>
            <a:off x="0" y="797128"/>
            <a:ext cx="6324600" cy="353423"/>
          </a:xfrm>
          <a:prstGeom prst="rect">
            <a:avLst/>
          </a:prstGeom>
          <a:solidFill>
            <a:schemeClr val="tx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50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19" name="标题 1">
            <a:extLst>
              <a:ext uri="{FF2B5EF4-FFF2-40B4-BE49-F238E27FC236}">
                <a16:creationId xmlns="" xmlns:a16="http://schemas.microsoft.com/office/drawing/2014/main" id="{DE387796-AA4D-4172-88FD-34CD314C7D7C}"/>
              </a:ext>
            </a:extLst>
          </p:cNvPr>
          <p:cNvSpPr txBox="1">
            <a:spLocks/>
          </p:cNvSpPr>
          <p:nvPr/>
        </p:nvSpPr>
        <p:spPr>
          <a:xfrm>
            <a:off x="313008" y="817734"/>
            <a:ext cx="6754543" cy="368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9524" eaLnBrk="0" fontAlgn="base" hangingPunct="0">
              <a:spcAft>
                <a:spcPct val="0"/>
              </a:spcAft>
            </a:pPr>
            <a:r>
              <a:rPr lang="en-US" altLang="zh-CN" sz="2175" spc="-8" dirty="0">
                <a:solidFill>
                  <a:schemeClr val="bg1"/>
                </a:solidFill>
                <a:latin typeface="Open Sans Light" panose="020B0306030504020204"/>
                <a:ea typeface="微软雅黑 Light" panose="020B0502040204020203" pitchFamily="34" charset="-122"/>
                <a:cs typeface="Microsoft Sans Serif"/>
              </a:rPr>
              <a:t>Proposed Method</a:t>
            </a:r>
            <a:endParaRPr lang="zh-CN" altLang="en-US" sz="2175" spc="-8" dirty="0">
              <a:solidFill>
                <a:schemeClr val="bg1"/>
              </a:solidFill>
              <a:latin typeface="Open Sans Light" panose="020B0306030504020204"/>
              <a:ea typeface="微软雅黑 Light" panose="020B0502040204020203" pitchFamily="34" charset="-122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165027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6955"/>
    </mc:Choice>
    <mc:Fallback xmlns="">
      <p:transition advTm="56955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650</TotalTime>
  <Words>791</Words>
  <Application>Microsoft Office PowerPoint</Application>
  <PresentationFormat>全屏显示(4:3)</PresentationFormat>
  <Paragraphs>180</Paragraphs>
  <Slides>27</Slides>
  <Notes>26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Open Sans Light</vt:lpstr>
      <vt:lpstr>等线</vt:lpstr>
      <vt:lpstr>等线 Light</vt:lpstr>
      <vt:lpstr>宋体</vt:lpstr>
      <vt:lpstr>微软雅黑 Light</vt:lpstr>
      <vt:lpstr>新宋体</vt:lpstr>
      <vt:lpstr>Arial</vt:lpstr>
      <vt:lpstr>Calibri</vt:lpstr>
      <vt:lpstr>Cambria Math</vt:lpstr>
      <vt:lpstr>Microsoft Sans Serif</vt:lpstr>
      <vt:lpstr>Times New Roman</vt:lpstr>
      <vt:lpstr>Office 主题​​</vt:lpstr>
      <vt:lpstr>Microsoft 公式 3.0</vt:lpstr>
      <vt:lpstr>PowerPoint 演示文稿</vt:lpstr>
      <vt:lpstr>Introduction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 Yiming</dc:creator>
  <cp:lastModifiedBy>Li Yiming</cp:lastModifiedBy>
  <cp:revision>64</cp:revision>
  <dcterms:created xsi:type="dcterms:W3CDTF">2018-07-05T11:57:51Z</dcterms:created>
  <dcterms:modified xsi:type="dcterms:W3CDTF">2018-07-07T17:09:51Z</dcterms:modified>
</cp:coreProperties>
</file>