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3EA8F3-6605-4075-A8B8-1FC1CFF30E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2BE0F8-9EBC-49A3-80F1-F98B54ACA3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DDFD0-16D7-4502-8E6C-4E0A829D9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6BC1-2459-4D24-A8AD-E4BBE73693DB}" type="datetimeFigureOut">
              <a:rPr lang="en-GB" smtClean="0"/>
              <a:t>16/07/2018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DE2AE3-C7A5-47F3-B32F-6E8E20D7B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8B0915-DF95-40BC-84FC-8CA8EEEA1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6D296-11DC-411E-A333-1463BFC742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9781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645BE-F28F-438C-9960-B7CC20DD4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6A124B-00B8-40C5-B7B1-280BFF32D0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597F1F-0A31-44D7-B99D-AB025E3C7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6BC1-2459-4D24-A8AD-E4BBE73693DB}" type="datetimeFigureOut">
              <a:rPr lang="en-GB" smtClean="0"/>
              <a:t>16/07/2018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72B5CA-4731-4296-AF48-956AA8BB3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B94791-5376-4FD9-80A5-DE081C1DA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6D296-11DC-411E-A333-1463BFC742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4056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033552-0E5A-4CB2-BC48-CD79915E4A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B9E6F3-CB04-493C-8A13-2D068E8172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2F4C11-032A-4F05-82FA-C21FF89CC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6BC1-2459-4D24-A8AD-E4BBE73693DB}" type="datetimeFigureOut">
              <a:rPr lang="en-GB" smtClean="0"/>
              <a:t>16/07/2018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4A9F3E-3AC3-4A8F-854F-47A62A8AC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B43FD9-CE5B-40BF-B52F-3D9B9B543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6D296-11DC-411E-A333-1463BFC742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8389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3BDBBC-F65B-4DBD-AAB7-EF07BC908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030E0-023D-42FD-86DD-FC3FCA9AFF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FE9938-0931-4231-8EA0-0B818AB1C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6BC1-2459-4D24-A8AD-E4BBE73693DB}" type="datetimeFigureOut">
              <a:rPr lang="en-GB" smtClean="0"/>
              <a:t>16/07/2018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7F204E-D5D1-4AFC-86CF-628E18A3D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75705-9A77-4071-9657-872446BA7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6D296-11DC-411E-A333-1463BFC742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994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E8910-810B-49CB-86AE-274994433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2DDF4F-8B41-4062-ACF1-4C6F8BD2CE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899716-ACA1-4B56-B30E-491F4C367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6BC1-2459-4D24-A8AD-E4BBE73693DB}" type="datetimeFigureOut">
              <a:rPr lang="en-GB" smtClean="0"/>
              <a:t>16/07/2018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A30613-9CC6-4B5F-B931-DEA15369B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400371-633E-4A61-A0FA-C97ABFC49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6D296-11DC-411E-A333-1463BFC742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1508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32195-B874-4333-A7EC-8BF7D4F15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7C82AC-0BDC-4DCB-9D47-2D38F21E74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EB4912-D8BE-4FDD-9E32-643F7FC3BD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570499-339C-4761-952E-854E6AF04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6BC1-2459-4D24-A8AD-E4BBE73693DB}" type="datetimeFigureOut">
              <a:rPr lang="en-GB" smtClean="0"/>
              <a:t>16/07/2018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37CC49-B330-4F26-81CD-F54484C12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3B1FBD-C460-44F6-B57F-C875F79A7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6D296-11DC-411E-A333-1463BFC742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5855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C7511-5E9E-4210-8475-6C81AB048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50B09E-4953-4A13-A986-63A4AC039B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02A3C6-B425-4469-BCD8-95603359DC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EE628B-751E-461B-8F19-87CBD606D5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5346D6-65EC-4F09-B215-C541FF9BC3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C244E7-6AAD-4D3A-8C93-C057C0739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6BC1-2459-4D24-A8AD-E4BBE73693DB}" type="datetimeFigureOut">
              <a:rPr lang="en-GB" smtClean="0"/>
              <a:t>16/07/2018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8F88E0-9F57-4BE3-9FF5-906B5CCF9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3B736B-92EA-4DBC-B061-435BF60CC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6D296-11DC-411E-A333-1463BFC742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0010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0C8DBA-2EEA-4D7B-BD65-6D6924136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2503F2-AB0E-41CA-A30D-EAF616EAA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6BC1-2459-4D24-A8AD-E4BBE73693DB}" type="datetimeFigureOut">
              <a:rPr lang="en-GB" smtClean="0"/>
              <a:t>16/07/2018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4B3357-3F2B-495C-BFC5-A451FB91F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DEEC6F-16A4-40DA-8806-8D1741240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6D296-11DC-411E-A333-1463BFC742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578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8206D3-64F1-4D6F-A40C-A6642240D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6BC1-2459-4D24-A8AD-E4BBE73693DB}" type="datetimeFigureOut">
              <a:rPr lang="en-GB" smtClean="0"/>
              <a:t>16/07/2018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6F6499-D391-459D-AAF7-E1D73F379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F58F96-6416-4F85-A94C-676346428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6D296-11DC-411E-A333-1463BFC742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5413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C71E4C-896C-4635-A5C4-C87A56752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A0608A-FCE4-4FE0-B847-3E90B256F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A0032D-9CC3-44E0-9944-F0B64166F2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A33125-882E-4F0A-9744-3C4481154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6BC1-2459-4D24-A8AD-E4BBE73693DB}" type="datetimeFigureOut">
              <a:rPr lang="en-GB" smtClean="0"/>
              <a:t>16/07/2018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AA469C-2782-467F-83A4-603E76919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4C0B02-272C-4ECC-B022-3B0B7874A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6D296-11DC-411E-A333-1463BFC742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9618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00440-77B9-4DE6-A1E5-B0207B0AC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562F26-EC1B-49F3-9041-1C2F9BB158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D27CC6-315A-45B8-98FA-924C0943E8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E7A7DF-68C2-4E31-8EAC-7718DC308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6BC1-2459-4D24-A8AD-E4BBE73693DB}" type="datetimeFigureOut">
              <a:rPr lang="en-GB" smtClean="0"/>
              <a:t>16/07/2018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970159-4999-405A-AFC5-FB7955A44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EAF5AC-72AC-47C4-ABB7-B2224343A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6D296-11DC-411E-A333-1463BFC742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579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C9DD056-5EAC-4716-95E6-4B2335C6A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5652B8-4B0D-42CB-9A2B-43D45E8FE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FD4998-F976-44A5-A4FC-D950E6C653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96BC1-2459-4D24-A8AD-E4BBE73693DB}" type="datetimeFigureOut">
              <a:rPr lang="en-GB" smtClean="0"/>
              <a:t>16/07/2018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8B1B03-2009-4C93-83ED-A135AD274E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3CF657-41D8-460E-A46A-0B5F50713F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6D296-11DC-411E-A333-1463BFC742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2566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C41E0-168B-4E09-98F7-219EB46F02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JVET-K0389</a:t>
            </a:r>
            <a:br>
              <a:rPr lang="en-GB" dirty="0"/>
            </a:br>
            <a:r>
              <a:rPr lang="en-US" dirty="0"/>
              <a:t>Proposed software management for VTM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68A87A-DAB5-4CF9-8B15-5F5B5F09B0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133599"/>
          </a:xfrm>
        </p:spPr>
        <p:txBody>
          <a:bodyPr>
            <a:normAutofit lnSpcReduction="10000"/>
          </a:bodyPr>
          <a:lstStyle/>
          <a:p>
            <a:r>
              <a:rPr lang="en-CA" dirty="0"/>
              <a:t>E. Thomas, A. Gabriel (TNO)</a:t>
            </a:r>
          </a:p>
          <a:p>
            <a:endParaRPr lang="en-GB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GB" dirty="0">
                <a:solidFill>
                  <a:schemeClr val="bg1">
                    <a:lumMod val="65000"/>
                  </a:schemeClr>
                </a:solidFill>
              </a:rPr>
              <a:t>Joint Video Exploration Team (JVET)</a:t>
            </a:r>
          </a:p>
          <a:p>
            <a:r>
              <a:rPr lang="en-GB" dirty="0">
                <a:solidFill>
                  <a:schemeClr val="bg1">
                    <a:lumMod val="65000"/>
                  </a:schemeClr>
                </a:solidFill>
              </a:rPr>
              <a:t>of ITU-T SG 16 WP 3 and ISO/IEC JTC 1/SC 29/WG 11</a:t>
            </a:r>
          </a:p>
          <a:p>
            <a:r>
              <a:rPr lang="en-GB" dirty="0">
                <a:solidFill>
                  <a:schemeClr val="bg1">
                    <a:lumMod val="65000"/>
                  </a:schemeClr>
                </a:solidFill>
              </a:rPr>
              <a:t>11th Meeting: Ljubljana, SI, 10–18 Jul. 2018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30954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655D6-91F1-49D2-AD44-DB096B7FD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1353801" cy="1325563"/>
          </a:xfrm>
        </p:spPr>
        <p:txBody>
          <a:bodyPr/>
          <a:lstStyle/>
          <a:p>
            <a:r>
              <a:rPr lang="en-US" dirty="0"/>
              <a:t>2. Tooling for the VTM project / </a:t>
            </a:r>
            <a:r>
              <a:rPr lang="en-US" sz="3200" dirty="0"/>
              <a:t>Continuous integration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A6D42-A139-4771-B909-460000199F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11895"/>
            <a:ext cx="10515600" cy="3765067"/>
          </a:xfrm>
        </p:spPr>
        <p:txBody>
          <a:bodyPr/>
          <a:lstStyle/>
          <a:p>
            <a:r>
              <a:rPr lang="en-GB" dirty="0"/>
              <a:t>At every push, merge, tag, GitLab can trigger automatic build executed on a CI runner.</a:t>
            </a:r>
          </a:p>
          <a:p>
            <a:endParaRPr lang="en-GB" dirty="0"/>
          </a:p>
          <a:p>
            <a:r>
              <a:rPr lang="en-GB" dirty="0"/>
              <a:t>Runner executes tests and build in Docker (preferred)</a:t>
            </a:r>
          </a:p>
          <a:p>
            <a:endParaRPr lang="en-GB" dirty="0"/>
          </a:p>
          <a:p>
            <a:r>
              <a:rPr lang="en-GB" dirty="0"/>
              <a:t>Tests are defined in the current repository in a .</a:t>
            </a:r>
            <a:r>
              <a:rPr lang="en-GB" dirty="0" err="1"/>
              <a:t>gitlab-ci.yml</a:t>
            </a:r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7B6F15-A852-4BFA-990D-53755CC0E3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203" y="1176269"/>
            <a:ext cx="2914357" cy="145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4271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836E9-D367-4C0D-829A-D6F00DFF2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1261035" cy="1325563"/>
          </a:xfrm>
        </p:spPr>
        <p:txBody>
          <a:bodyPr/>
          <a:lstStyle/>
          <a:p>
            <a:r>
              <a:rPr lang="en-US" dirty="0"/>
              <a:t>2. Tooling for the VTM project / </a:t>
            </a:r>
            <a:r>
              <a:rPr lang="en-US" sz="3200" dirty="0"/>
              <a:t>Continuous integration</a:t>
            </a:r>
            <a:endParaRPr lang="en-GB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C51DC9EC-A56B-446E-BBC3-34C1CD615A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759" y="1978489"/>
            <a:ext cx="9354943" cy="455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0366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D05D71-0D0D-4B3F-ADCA-2F85954A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1115261" cy="1325563"/>
          </a:xfrm>
        </p:spPr>
        <p:txBody>
          <a:bodyPr/>
          <a:lstStyle/>
          <a:p>
            <a:r>
              <a:rPr lang="en-US" dirty="0"/>
              <a:t>2. Tooling for the VTM project / </a:t>
            </a:r>
            <a:r>
              <a:rPr lang="en-US" sz="3200" dirty="0"/>
              <a:t>Continuous integration</a:t>
            </a:r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BAEFA59-CB26-4D42-9073-BCBEEF0DDD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815063"/>
              </p:ext>
            </p:extLst>
          </p:nvPr>
        </p:nvGraphicFramePr>
        <p:xfrm>
          <a:off x="838199" y="1815347"/>
          <a:ext cx="10532165" cy="4505940"/>
        </p:xfrm>
        <a:graphic>
          <a:graphicData uri="http://schemas.openxmlformats.org/drawingml/2006/table">
            <a:tbl>
              <a:tblPr firstRow="1" firstCol="1" bandRow="1">
                <a:tableStyleId>{8EC20E35-A176-4012-BC5E-935CFFF8708E}</a:tableStyleId>
              </a:tblPr>
              <a:tblGrid>
                <a:gridCol w="2390294">
                  <a:extLst>
                    <a:ext uri="{9D8B030D-6E8A-4147-A177-3AD203B41FA5}">
                      <a16:colId xmlns:a16="http://schemas.microsoft.com/office/drawing/2014/main" val="3643796656"/>
                    </a:ext>
                  </a:extLst>
                </a:gridCol>
                <a:gridCol w="5266150">
                  <a:extLst>
                    <a:ext uri="{9D8B030D-6E8A-4147-A177-3AD203B41FA5}">
                      <a16:colId xmlns:a16="http://schemas.microsoft.com/office/drawing/2014/main" val="2868719724"/>
                    </a:ext>
                  </a:extLst>
                </a:gridCol>
                <a:gridCol w="2875721">
                  <a:extLst>
                    <a:ext uri="{9D8B030D-6E8A-4147-A177-3AD203B41FA5}">
                      <a16:colId xmlns:a16="http://schemas.microsoft.com/office/drawing/2014/main" val="2291530928"/>
                    </a:ext>
                  </a:extLst>
                </a:gridCol>
              </a:tblGrid>
              <a:tr h="63698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noProof="0">
                          <a:effectLst/>
                        </a:rPr>
                        <a:t>Practice</a:t>
                      </a:r>
                      <a:endParaRPr lang="en-US" sz="20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noProof="0">
                          <a:effectLst/>
                        </a:rPr>
                        <a:t>Test / Action</a:t>
                      </a:r>
                      <a:endParaRPr lang="en-US" sz="20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noProof="0">
                          <a:effectLst/>
                        </a:rPr>
                        <a:t>Tool</a:t>
                      </a:r>
                      <a:endParaRPr lang="en-US" sz="20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0820727"/>
                  </a:ext>
                </a:extLst>
              </a:tr>
              <a:tr h="1273968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noProof="0">
                          <a:effectLst/>
                        </a:rPr>
                        <a:t>Unit testing</a:t>
                      </a:r>
                      <a:endParaRPr lang="en-US" sz="20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noProof="0">
                          <a:effectLst/>
                        </a:rPr>
                        <a:t>Are all the tests OK ? How much of the source code they cover ?</a:t>
                      </a:r>
                      <a:endParaRPr lang="en-US" sz="20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noProof="0">
                          <a:effectLst/>
                        </a:rPr>
                        <a:t>Google Test or Boost.Test (or similar)</a:t>
                      </a:r>
                      <a:endParaRPr lang="en-US" sz="20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77938056"/>
                  </a:ext>
                </a:extLst>
              </a:tr>
              <a:tr h="1273968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noProof="0">
                          <a:effectLst/>
                        </a:rPr>
                        <a:t>Functional testing</a:t>
                      </a:r>
                      <a:endParaRPr lang="en-US" sz="20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noProof="0">
                          <a:effectLst/>
                        </a:rPr>
                        <a:t>Are all the tests OK ? (No crash, same bitstream produced if no new feature, etc…)</a:t>
                      </a:r>
                      <a:endParaRPr lang="en-US" sz="20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noProof="0">
                          <a:effectLst/>
                        </a:rPr>
                        <a:t>Custom script (e.g. Python)</a:t>
                      </a:r>
                      <a:endParaRPr lang="en-US" sz="20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7468697"/>
                  </a:ext>
                </a:extLst>
              </a:tr>
              <a:tr h="63698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noProof="0">
                          <a:effectLst/>
                        </a:rPr>
                        <a:t>Style guide</a:t>
                      </a:r>
                      <a:endParaRPr lang="en-US" sz="20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noProof="0">
                          <a:effectLst/>
                        </a:rPr>
                        <a:t>Is the code complying with the style guide ?</a:t>
                      </a:r>
                      <a:endParaRPr lang="en-US" sz="20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noProof="0">
                          <a:effectLst/>
                        </a:rPr>
                        <a:t>Cpplint, clang-format</a:t>
                      </a:r>
                      <a:endParaRPr lang="en-US" sz="2000" noProof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7600997"/>
                  </a:ext>
                </a:extLst>
              </a:tr>
              <a:tr h="684036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kern="1200" noProof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Documentation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Regeneration document based on source code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kern="1200" noProof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doxygen</a:t>
                      </a:r>
                      <a:endParaRPr lang="en-US" sz="2000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724939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6775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1E45E-F0DD-4CF9-883A-5D3A75ABE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1. Proposed VTM project organisation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6700C-A09E-407B-B067-70B996C333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Migration to Git</a:t>
            </a:r>
          </a:p>
          <a:p>
            <a:r>
              <a:rPr lang="en-GB" dirty="0"/>
              <a:t>Migration to a Git-based hosting service (Gitlab)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r>
              <a:rPr lang="en-GB" dirty="0"/>
              <a:t>Both already underway</a:t>
            </a:r>
          </a:p>
          <a:p>
            <a:endParaRPr lang="en-GB" dirty="0"/>
          </a:p>
          <a:p>
            <a:r>
              <a:rPr lang="en-GB" dirty="0"/>
              <a:t>Status?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21E4669-BB6E-4D09-984F-C08F2C6E93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266" y="1825625"/>
            <a:ext cx="816492" cy="8164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8956B6C-4686-49CE-8A86-FEB74BF5DB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608" y="1505281"/>
            <a:ext cx="2914357" cy="145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700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85AB4B-134F-493F-AC1E-D6577C895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1. Proposed VTM project organisation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2B8AFA-AF36-4AC4-9BFC-B001089CB8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465" y="1398842"/>
            <a:ext cx="2914357" cy="145717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E26F3D-8F7C-4A00-8AEE-1414BCCF9593}"/>
              </a:ext>
            </a:extLst>
          </p:cNvPr>
          <p:cNvSpPr/>
          <p:nvPr/>
        </p:nvSpPr>
        <p:spPr>
          <a:xfrm>
            <a:off x="1305341" y="2729527"/>
            <a:ext cx="983311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A </a:t>
            </a:r>
            <a:r>
              <a:rPr lang="en-US" sz="2800" b="1" dirty="0"/>
              <a:t>main</a:t>
            </a:r>
            <a:r>
              <a:rPr lang="en-US" sz="2800" dirty="0"/>
              <a:t> repository containing the latest update agreed code base. This repository remains always clean with a working software.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For each CE or EE, one </a:t>
            </a:r>
            <a:r>
              <a:rPr lang="en-US" sz="2800" b="1" dirty="0"/>
              <a:t>secondary </a:t>
            </a:r>
            <a:r>
              <a:rPr lang="en-US" sz="2800" dirty="0"/>
              <a:t>repository is forked from the main repository.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Each JVET contributor may create </a:t>
            </a:r>
            <a:r>
              <a:rPr lang="en-US" sz="2800" b="1" dirty="0"/>
              <a:t>individual</a:t>
            </a:r>
            <a:r>
              <a:rPr lang="en-US" sz="2800" dirty="0"/>
              <a:t> repository to exchange and collaborate with other participants.</a:t>
            </a:r>
          </a:p>
        </p:txBody>
      </p:sp>
    </p:spTree>
    <p:extLst>
      <p:ext uri="{BB962C8B-B14F-4D97-AF65-F5344CB8AC3E}">
        <p14:creationId xmlns:p14="http://schemas.microsoft.com/office/powerpoint/2010/main" val="1826368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85AB4B-134F-493F-AC1E-D6577C895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1. Proposed VTM project organisation</a:t>
            </a:r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DCC667D-A314-4857-811D-6703A6FC75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062738"/>
              </p:ext>
            </p:extLst>
          </p:nvPr>
        </p:nvGraphicFramePr>
        <p:xfrm>
          <a:off x="1735897" y="3026762"/>
          <a:ext cx="8521286" cy="2531697"/>
        </p:xfrm>
        <a:graphic>
          <a:graphicData uri="http://schemas.openxmlformats.org/drawingml/2006/table">
            <a:tbl>
              <a:tblPr firstCol="1" bandRow="1">
                <a:tableStyleId>{073A0DAA-6AF3-43AB-8588-CEC1D06C72B9}</a:tableStyleId>
              </a:tblPr>
              <a:tblGrid>
                <a:gridCol w="2129866">
                  <a:extLst>
                    <a:ext uri="{9D8B030D-6E8A-4147-A177-3AD203B41FA5}">
                      <a16:colId xmlns:a16="http://schemas.microsoft.com/office/drawing/2014/main" val="2484654107"/>
                    </a:ext>
                  </a:extLst>
                </a:gridCol>
                <a:gridCol w="2129866">
                  <a:extLst>
                    <a:ext uri="{9D8B030D-6E8A-4147-A177-3AD203B41FA5}">
                      <a16:colId xmlns:a16="http://schemas.microsoft.com/office/drawing/2014/main" val="933023616"/>
                    </a:ext>
                  </a:extLst>
                </a:gridCol>
                <a:gridCol w="2130777">
                  <a:extLst>
                    <a:ext uri="{9D8B030D-6E8A-4147-A177-3AD203B41FA5}">
                      <a16:colId xmlns:a16="http://schemas.microsoft.com/office/drawing/2014/main" val="4292302049"/>
                    </a:ext>
                  </a:extLst>
                </a:gridCol>
                <a:gridCol w="2130777">
                  <a:extLst>
                    <a:ext uri="{9D8B030D-6E8A-4147-A177-3AD203B41FA5}">
                      <a16:colId xmlns:a16="http://schemas.microsoft.com/office/drawing/2014/main" val="1168041093"/>
                    </a:ext>
                  </a:extLst>
                </a:gridCol>
              </a:tblGrid>
              <a:tr h="843899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Type of repository</a:t>
                      </a:r>
                      <a:endParaRPr lang="nl-NL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Main</a:t>
                      </a:r>
                      <a:endParaRPr lang="nl-NL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Secondary (CE or EE)</a:t>
                      </a:r>
                      <a:endParaRPr lang="nl-NL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Individual</a:t>
                      </a:r>
                      <a:endParaRPr lang="nl-NL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02494440"/>
                  </a:ext>
                </a:extLst>
              </a:tr>
              <a:tr h="843899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Owned by</a:t>
                      </a:r>
                      <a:endParaRPr lang="nl-NL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VTM coordinator</a:t>
                      </a:r>
                      <a:endParaRPr lang="nl-NL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VTM coordinator</a:t>
                      </a:r>
                      <a:endParaRPr lang="nl-NL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Contributor</a:t>
                      </a:r>
                      <a:endParaRPr lang="nl-NL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0930653"/>
                  </a:ext>
                </a:extLst>
              </a:tr>
              <a:tr h="843899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Push permission</a:t>
                      </a:r>
                      <a:endParaRPr lang="nl-NL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VTM coordinator</a:t>
                      </a:r>
                      <a:endParaRPr lang="nl-NL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CE/EE participants</a:t>
                      </a:r>
                      <a:endParaRPr lang="nl-NL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800" dirty="0">
                          <a:effectLst/>
                        </a:rPr>
                        <a:t>Contributor</a:t>
                      </a:r>
                      <a:endParaRPr lang="nl-NL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65335739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92B8AFA-AF36-4AC4-9BFC-B001089CB8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465" y="1398842"/>
            <a:ext cx="2914357" cy="145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9954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2712C6-EDDE-491B-B893-78FDC0F57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Tooling for the VTM project / Unit tests </a:t>
            </a:r>
            <a:endParaRPr lang="en-GB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E879B42D-5D9B-43CB-BD8F-A362D895D4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1364973"/>
            <a:ext cx="10307423" cy="522086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Pel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IntraPrediction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0080"/>
                </a:solidFill>
                <a:effectLst/>
                <a:latin typeface="Arial Unicode MS"/>
              </a:rPr>
              <a:t>::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xGetPredValDc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(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1" i="0" u="none" strike="noStrike" cap="none" normalizeH="0" baseline="0" dirty="0" err="1">
                <a:ln>
                  <a:noFill/>
                </a:ln>
                <a:solidFill>
                  <a:srgbClr val="800000"/>
                </a:solidFill>
                <a:effectLst/>
                <a:latin typeface="Arial Unicode MS"/>
              </a:rPr>
              <a:t>const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CPelBuf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&amp;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pSrc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,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1" i="0" u="none" strike="noStrike" cap="none" normalizeH="0" baseline="0" dirty="0" err="1">
                <a:ln>
                  <a:noFill/>
                </a:ln>
                <a:solidFill>
                  <a:srgbClr val="800000"/>
                </a:solidFill>
                <a:effectLst/>
                <a:latin typeface="Arial Unicode MS"/>
              </a:rPr>
              <a:t>const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Size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&amp;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dstSize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)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0080"/>
                </a:solidFill>
                <a:effectLst/>
                <a:latin typeface="Arial Unicode MS"/>
              </a:rPr>
              <a:t>{</a:t>
            </a:r>
            <a:endParaRPr lang="nl-NL" altLang="nl-NL" sz="2000" dirty="0">
              <a:solidFill>
                <a:srgbClr val="000000"/>
              </a:solidFill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 CHECK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(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dstSize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.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width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==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8C00"/>
                </a:solidFill>
                <a:effectLst/>
                <a:latin typeface="Arial Unicode MS"/>
              </a:rPr>
              <a:t>0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||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dstSize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.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height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==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8C00"/>
                </a:solidFill>
                <a:effectLst/>
                <a:latin typeface="Arial Unicode MS"/>
              </a:rPr>
              <a:t>0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,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0000"/>
                </a:solidFill>
                <a:effectLst/>
                <a:latin typeface="Arial Unicode MS"/>
              </a:rPr>
              <a:t>"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E6"/>
                </a:solidFill>
                <a:effectLst/>
                <a:latin typeface="Arial Unicode MS"/>
              </a:rPr>
              <a:t>Empty area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E6"/>
                </a:solidFill>
                <a:effectLst/>
                <a:latin typeface="Arial Unicode MS"/>
              </a:rPr>
              <a:t>provided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0000"/>
                </a:solidFill>
                <a:effectLst/>
                <a:latin typeface="Arial Unicode MS"/>
              </a:rPr>
              <a:t>"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)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0080"/>
                </a:solidFill>
                <a:effectLst/>
                <a:latin typeface="Arial Unicode MS"/>
              </a:rPr>
              <a:t>;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altLang="nl-NL" sz="2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 Int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iInd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,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iSum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=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8C00"/>
                </a:solidFill>
                <a:effectLst/>
                <a:latin typeface="Arial Unicode MS"/>
              </a:rPr>
              <a:t>0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0080"/>
                </a:solidFill>
                <a:effectLst/>
                <a:latin typeface="Arial Unicode MS"/>
              </a:rPr>
              <a:t>;</a:t>
            </a:r>
            <a:endParaRPr lang="nl-NL" altLang="nl-NL" sz="2000" dirty="0">
              <a:solidFill>
                <a:srgbClr val="000000"/>
              </a:solidFill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 Pel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pDcVal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0080"/>
                </a:solidFill>
                <a:effectLst/>
                <a:latin typeface="Arial Unicode MS"/>
              </a:rPr>
              <a:t>;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2000" b="1" i="0" u="none" strike="noStrike" cap="none" normalizeH="0" baseline="0" dirty="0">
                <a:ln>
                  <a:noFill/>
                </a:ln>
                <a:solidFill>
                  <a:srgbClr val="800000"/>
                </a:solidFill>
                <a:effectLst/>
                <a:latin typeface="Arial Unicode MS"/>
              </a:rPr>
              <a:t>  </a:t>
            </a:r>
            <a:r>
              <a:rPr kumimoji="0" lang="nl-NL" altLang="nl-NL" sz="2000" b="1" i="0" u="none" strike="noStrike" cap="none" normalizeH="0" baseline="0" dirty="0" err="1">
                <a:ln>
                  <a:noFill/>
                </a:ln>
                <a:solidFill>
                  <a:srgbClr val="800000"/>
                </a:solidFill>
                <a:effectLst/>
                <a:latin typeface="Arial Unicode MS"/>
              </a:rPr>
              <a:t>const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1" i="0" u="none" strike="noStrike" cap="none" normalizeH="0" baseline="0" dirty="0">
                <a:ln>
                  <a:noFill/>
                </a:ln>
                <a:solidFill>
                  <a:srgbClr val="800000"/>
                </a:solidFill>
                <a:effectLst/>
                <a:latin typeface="Arial Unicode MS"/>
              </a:rPr>
              <a:t>int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width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=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dstSize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.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width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0080"/>
                </a:solidFill>
                <a:effectLst/>
                <a:latin typeface="Arial Unicode MS"/>
              </a:rPr>
              <a:t>;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2000" b="1" i="0" u="none" strike="noStrike" cap="none" normalizeH="0" baseline="0" dirty="0">
                <a:ln>
                  <a:noFill/>
                </a:ln>
                <a:solidFill>
                  <a:srgbClr val="800000"/>
                </a:solidFill>
                <a:effectLst/>
                <a:latin typeface="Arial Unicode MS"/>
              </a:rPr>
              <a:t>  </a:t>
            </a:r>
            <a:r>
              <a:rPr kumimoji="0" lang="nl-NL" altLang="nl-NL" sz="2000" b="1" i="0" u="none" strike="noStrike" cap="none" normalizeH="0" baseline="0" dirty="0" err="1">
                <a:ln>
                  <a:noFill/>
                </a:ln>
                <a:solidFill>
                  <a:srgbClr val="800000"/>
                </a:solidFill>
                <a:effectLst/>
                <a:latin typeface="Arial Unicode MS"/>
              </a:rPr>
              <a:t>const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1" i="0" u="none" strike="noStrike" cap="none" normalizeH="0" baseline="0" dirty="0">
                <a:ln>
                  <a:noFill/>
                </a:ln>
                <a:solidFill>
                  <a:srgbClr val="800000"/>
                </a:solidFill>
                <a:effectLst/>
                <a:latin typeface="Arial Unicode MS"/>
              </a:rPr>
              <a:t>int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height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=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dstSize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.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height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0080"/>
                </a:solidFill>
                <a:effectLst/>
                <a:latin typeface="Arial Unicode MS"/>
              </a:rPr>
              <a:t>;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altLang="nl-NL" sz="2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2000" b="1" i="0" u="none" strike="noStrike" cap="none" normalizeH="0" baseline="0" dirty="0">
                <a:ln>
                  <a:noFill/>
                </a:ln>
                <a:solidFill>
                  <a:srgbClr val="800000"/>
                </a:solidFill>
                <a:effectLst/>
                <a:latin typeface="Arial Unicode MS"/>
              </a:rPr>
              <a:t>  </a:t>
            </a:r>
            <a:r>
              <a:rPr kumimoji="0" lang="nl-NL" altLang="nl-NL" sz="2000" b="1" i="0" u="none" strike="noStrike" cap="none" normalizeH="0" baseline="0" dirty="0" err="1">
                <a:ln>
                  <a:noFill/>
                </a:ln>
                <a:solidFill>
                  <a:srgbClr val="800000"/>
                </a:solidFill>
                <a:effectLst/>
                <a:latin typeface="Arial Unicode MS"/>
              </a:rPr>
              <a:t>for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(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iInd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=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8C00"/>
                </a:solidFill>
                <a:effectLst/>
                <a:latin typeface="Arial Unicode MS"/>
              </a:rPr>
              <a:t>0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0080"/>
                </a:solidFill>
                <a:effectLst/>
                <a:latin typeface="Arial Unicode MS"/>
              </a:rPr>
              <a:t>;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iInd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&lt;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width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0080"/>
                </a:solidFill>
                <a:effectLst/>
                <a:latin typeface="Arial Unicode MS"/>
              </a:rPr>
              <a:t>;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iInd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++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)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0080"/>
                </a:solidFill>
                <a:effectLst/>
                <a:latin typeface="Arial Unicode MS"/>
              </a:rPr>
              <a:t>{</a:t>
            </a:r>
            <a:endParaRPr lang="nl-NL" altLang="nl-NL" sz="2000" dirty="0">
              <a:solidFill>
                <a:srgbClr val="000000"/>
              </a:solidFill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  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iSum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+=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pSrc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.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at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(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8C00"/>
                </a:solidFill>
                <a:effectLst/>
                <a:latin typeface="Arial Unicode MS"/>
              </a:rPr>
              <a:t>1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+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iInd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,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8C00"/>
                </a:solidFill>
                <a:effectLst/>
                <a:latin typeface="Arial Unicode MS"/>
              </a:rPr>
              <a:t>0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)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0080"/>
                </a:solidFill>
                <a:effectLst/>
                <a:latin typeface="Arial Unicode MS"/>
              </a:rPr>
              <a:t>;</a:t>
            </a:r>
            <a:endParaRPr lang="nl-NL" altLang="nl-NL" sz="2000" dirty="0">
              <a:solidFill>
                <a:srgbClr val="000000"/>
              </a:solidFill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0080"/>
                </a:solidFill>
                <a:effectLst/>
                <a:latin typeface="Arial Unicode MS"/>
              </a:rPr>
              <a:t>  }</a:t>
            </a:r>
            <a:endParaRPr lang="nl-NL" altLang="nl-NL" sz="2000" dirty="0">
              <a:solidFill>
                <a:srgbClr val="000000"/>
              </a:solidFill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2000" b="1" i="0" u="none" strike="noStrike" cap="none" normalizeH="0" baseline="0" dirty="0">
                <a:ln>
                  <a:noFill/>
                </a:ln>
                <a:solidFill>
                  <a:srgbClr val="800000"/>
                </a:solidFill>
                <a:effectLst/>
                <a:latin typeface="Arial Unicode MS"/>
              </a:rPr>
              <a:t>  </a:t>
            </a:r>
            <a:r>
              <a:rPr kumimoji="0" lang="nl-NL" altLang="nl-NL" sz="2000" b="1" i="0" u="none" strike="noStrike" cap="none" normalizeH="0" baseline="0" dirty="0" err="1">
                <a:ln>
                  <a:noFill/>
                </a:ln>
                <a:solidFill>
                  <a:srgbClr val="800000"/>
                </a:solidFill>
                <a:effectLst/>
                <a:latin typeface="Arial Unicode MS"/>
              </a:rPr>
              <a:t>for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(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iInd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=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8C00"/>
                </a:solidFill>
                <a:effectLst/>
                <a:latin typeface="Arial Unicode MS"/>
              </a:rPr>
              <a:t>0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0080"/>
                </a:solidFill>
                <a:effectLst/>
                <a:latin typeface="Arial Unicode MS"/>
              </a:rPr>
              <a:t>;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iInd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&lt;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height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0080"/>
                </a:solidFill>
                <a:effectLst/>
                <a:latin typeface="Arial Unicode MS"/>
              </a:rPr>
              <a:t>;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iInd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++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)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0080"/>
                </a:solidFill>
                <a:effectLst/>
                <a:latin typeface="Arial Unicode MS"/>
              </a:rPr>
              <a:t>{</a:t>
            </a:r>
            <a:endParaRPr lang="nl-NL" altLang="nl-NL" sz="2000" dirty="0">
              <a:solidFill>
                <a:srgbClr val="000000"/>
              </a:solidFill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  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iSum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+=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pSrc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.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at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(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8C00"/>
                </a:solidFill>
                <a:effectLst/>
                <a:latin typeface="Arial Unicode MS"/>
              </a:rPr>
              <a:t>0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,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8C00"/>
                </a:solidFill>
                <a:effectLst/>
                <a:latin typeface="Arial Unicode MS"/>
              </a:rPr>
              <a:t>1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+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iInd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)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0080"/>
                </a:solidFill>
                <a:effectLst/>
                <a:latin typeface="Arial Unicode MS"/>
              </a:rPr>
              <a:t>;</a:t>
            </a:r>
            <a:endParaRPr lang="nl-NL" altLang="nl-NL" sz="2000" dirty="0">
              <a:solidFill>
                <a:srgbClr val="000000"/>
              </a:solidFill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0080"/>
                </a:solidFill>
                <a:effectLst/>
                <a:latin typeface="Arial Unicode MS"/>
              </a:rPr>
              <a:t>  }</a:t>
            </a:r>
            <a:endParaRPr lang="nl-NL" altLang="nl-NL" sz="2000" dirty="0">
              <a:solidFill>
                <a:srgbClr val="000000"/>
              </a:solidFill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pDcVal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=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(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iSum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+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(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(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width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+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height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)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&gt;&gt;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8C00"/>
                </a:solidFill>
                <a:effectLst/>
                <a:latin typeface="Arial Unicode MS"/>
              </a:rPr>
              <a:t>1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)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)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/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(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width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+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height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8030"/>
                </a:solidFill>
                <a:effectLst/>
                <a:latin typeface="Arial Unicode MS"/>
              </a:rPr>
              <a:t>)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0080"/>
                </a:solidFill>
                <a:effectLst/>
                <a:latin typeface="Arial Unicode MS"/>
              </a:rPr>
              <a:t>;</a:t>
            </a:r>
            <a:endParaRPr lang="nl-NL" altLang="nl-NL" sz="2000" dirty="0">
              <a:solidFill>
                <a:srgbClr val="000000"/>
              </a:solidFill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2000" b="1" i="0" u="none" strike="noStrike" cap="none" normalizeH="0" baseline="0" dirty="0">
                <a:ln>
                  <a:noFill/>
                </a:ln>
                <a:solidFill>
                  <a:srgbClr val="800000"/>
                </a:solidFill>
                <a:effectLst/>
                <a:latin typeface="Arial Unicode MS"/>
              </a:rPr>
              <a:t>  return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 </a:t>
            </a:r>
            <a:r>
              <a:rPr kumimoji="0" lang="nl-NL" altLang="nl-NL" sz="2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 Unicode MS"/>
              </a:rPr>
              <a:t>pDcVal</a:t>
            </a: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0080"/>
                </a:solidFill>
                <a:effectLst/>
                <a:latin typeface="Arial Unicode MS"/>
              </a:rPr>
              <a:t>;</a:t>
            </a:r>
            <a:endParaRPr lang="nl-NL" altLang="nl-NL" sz="2000" dirty="0">
              <a:solidFill>
                <a:srgbClr val="000000"/>
              </a:solidFill>
              <a:latin typeface="Arial Unicode M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rgbClr val="800080"/>
                </a:solidFill>
                <a:effectLst/>
                <a:latin typeface="Arial Unicode MS"/>
              </a:rPr>
              <a:t>}</a:t>
            </a:r>
            <a:r>
              <a:rPr kumimoji="0" lang="nl-NL" altLang="nl-NL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nl-NL" altLang="nl-NL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716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2712C6-EDDE-491B-B893-78FDC0F57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Tooling for the VTM project / Unit tests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AF4727-E64F-48E6-8372-9CB5F62B14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altLang="nl-NL" dirty="0" err="1">
                <a:solidFill>
                  <a:srgbClr val="000000"/>
                </a:solidFill>
                <a:latin typeface="Arial Unicode MS"/>
              </a:rPr>
              <a:t>CPelBuf</a:t>
            </a: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 </a:t>
            </a:r>
            <a:r>
              <a:rPr lang="nl-NL" altLang="nl-NL" dirty="0" err="1">
                <a:solidFill>
                  <a:srgbClr val="000000"/>
                </a:solidFill>
                <a:latin typeface="Arial Unicode MS"/>
              </a:rPr>
              <a:t>pSrc</a:t>
            </a: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 = … (</a:t>
            </a:r>
            <a:r>
              <a:rPr lang="nl-NL" altLang="nl-NL" dirty="0" err="1">
                <a:solidFill>
                  <a:srgbClr val="000000"/>
                </a:solidFill>
                <a:latin typeface="Arial Unicode MS"/>
              </a:rPr>
              <a:t>hardcoded</a:t>
            </a: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); </a:t>
            </a:r>
          </a:p>
          <a:p>
            <a:pPr marL="0" indent="0">
              <a:buNone/>
            </a:pPr>
            <a:r>
              <a:rPr lang="nl-NL" altLang="nl-NL" dirty="0" err="1">
                <a:solidFill>
                  <a:srgbClr val="000000"/>
                </a:solidFill>
                <a:latin typeface="Arial Unicode MS"/>
              </a:rPr>
              <a:t>Size</a:t>
            </a: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 </a:t>
            </a:r>
            <a:r>
              <a:rPr lang="nl-NL" altLang="nl-NL" dirty="0" err="1">
                <a:solidFill>
                  <a:srgbClr val="000000"/>
                </a:solidFill>
                <a:latin typeface="Arial Unicode MS"/>
              </a:rPr>
              <a:t>dstSize</a:t>
            </a: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 = … (</a:t>
            </a:r>
            <a:r>
              <a:rPr lang="nl-NL" altLang="nl-NL" dirty="0" err="1">
                <a:solidFill>
                  <a:srgbClr val="000000"/>
                </a:solidFill>
                <a:latin typeface="Arial Unicode MS"/>
              </a:rPr>
              <a:t>hardcoded</a:t>
            </a: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);</a:t>
            </a:r>
          </a:p>
          <a:p>
            <a:pPr marL="0" indent="0">
              <a:buNone/>
            </a:pPr>
            <a:endParaRPr lang="nl-NL" altLang="nl-NL" dirty="0">
              <a:solidFill>
                <a:srgbClr val="000000"/>
              </a:solidFill>
              <a:latin typeface="Arial Unicode MS"/>
            </a:endParaRPr>
          </a:p>
          <a:p>
            <a:pPr marL="0" indent="0">
              <a:buNone/>
            </a:pP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Pel </a:t>
            </a:r>
            <a:r>
              <a:rPr lang="nl-NL" altLang="nl-NL" dirty="0" err="1">
                <a:solidFill>
                  <a:srgbClr val="000000"/>
                </a:solidFill>
                <a:latin typeface="Arial Unicode MS"/>
              </a:rPr>
              <a:t>expected</a:t>
            </a: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 = … (</a:t>
            </a:r>
            <a:r>
              <a:rPr lang="nl-NL" altLang="nl-NL" dirty="0" err="1">
                <a:solidFill>
                  <a:srgbClr val="000000"/>
                </a:solidFill>
                <a:latin typeface="Arial Unicode MS"/>
              </a:rPr>
              <a:t>hardcoded</a:t>
            </a: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);</a:t>
            </a:r>
          </a:p>
          <a:p>
            <a:pPr marL="0" indent="0">
              <a:buNone/>
            </a:pP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Pel </a:t>
            </a:r>
            <a:r>
              <a:rPr lang="nl-NL" altLang="nl-NL" dirty="0" err="1">
                <a:solidFill>
                  <a:srgbClr val="000000"/>
                </a:solidFill>
                <a:latin typeface="Arial Unicode MS"/>
              </a:rPr>
              <a:t>tested</a:t>
            </a: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 = </a:t>
            </a:r>
            <a:r>
              <a:rPr lang="nl-NL" altLang="nl-NL" dirty="0" err="1">
                <a:solidFill>
                  <a:srgbClr val="000000"/>
                </a:solidFill>
                <a:latin typeface="Arial Unicode MS"/>
              </a:rPr>
              <a:t>xGetPredValDc</a:t>
            </a: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(</a:t>
            </a:r>
            <a:r>
              <a:rPr lang="nl-NL" altLang="nl-NL" dirty="0" err="1">
                <a:solidFill>
                  <a:srgbClr val="000000"/>
                </a:solidFill>
                <a:latin typeface="Arial Unicode MS"/>
              </a:rPr>
              <a:t>pSrc</a:t>
            </a: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, </a:t>
            </a:r>
            <a:r>
              <a:rPr lang="nl-NL" altLang="nl-NL" dirty="0" err="1">
                <a:solidFill>
                  <a:srgbClr val="000000"/>
                </a:solidFill>
                <a:latin typeface="Arial Unicode MS"/>
              </a:rPr>
              <a:t>dstSize</a:t>
            </a: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);</a:t>
            </a:r>
          </a:p>
          <a:p>
            <a:pPr marL="0" indent="0">
              <a:buNone/>
            </a:pPr>
            <a:endParaRPr lang="nl-NL" dirty="0">
              <a:solidFill>
                <a:srgbClr val="000000"/>
              </a:solidFill>
              <a:latin typeface="Arial Unicode MS"/>
            </a:endParaRPr>
          </a:p>
          <a:p>
            <a:pPr marL="0" indent="0">
              <a:buNone/>
            </a:pPr>
            <a:r>
              <a:rPr lang="nl-NL" dirty="0">
                <a:solidFill>
                  <a:srgbClr val="000000"/>
                </a:solidFill>
                <a:latin typeface="Arial Unicode MS"/>
              </a:rPr>
              <a:t>TEST_EQ(</a:t>
            </a:r>
            <a:r>
              <a:rPr lang="nl-NL" dirty="0" err="1">
                <a:solidFill>
                  <a:srgbClr val="000000"/>
                </a:solidFill>
                <a:latin typeface="Arial Unicode MS"/>
              </a:rPr>
              <a:t>tested</a:t>
            </a:r>
            <a:r>
              <a:rPr lang="nl-NL" dirty="0">
                <a:solidFill>
                  <a:srgbClr val="000000"/>
                </a:solidFill>
                <a:latin typeface="Arial Unicode MS"/>
              </a:rPr>
              <a:t>, </a:t>
            </a:r>
            <a:r>
              <a:rPr lang="nl-NL" dirty="0" err="1">
                <a:solidFill>
                  <a:srgbClr val="000000"/>
                </a:solidFill>
                <a:latin typeface="Arial Unicode MS"/>
              </a:rPr>
              <a:t>expected</a:t>
            </a:r>
            <a:r>
              <a:rPr lang="nl-NL" dirty="0">
                <a:solidFill>
                  <a:srgbClr val="000000"/>
                </a:solidFill>
                <a:latin typeface="Arial Unicode MS"/>
              </a:rPr>
              <a:t>) // Error </a:t>
            </a:r>
            <a:r>
              <a:rPr lang="nl-NL" dirty="0" err="1">
                <a:solidFill>
                  <a:srgbClr val="000000"/>
                </a:solidFill>
                <a:latin typeface="Arial Unicode MS"/>
              </a:rPr>
              <a:t>if</a:t>
            </a:r>
            <a:r>
              <a:rPr lang="nl-NL" dirty="0">
                <a:solidFill>
                  <a:srgbClr val="000000"/>
                </a:solidFill>
                <a:latin typeface="Arial Unicode MS"/>
              </a:rPr>
              <a:t> </a:t>
            </a:r>
            <a:r>
              <a:rPr lang="nl-NL" dirty="0" err="1">
                <a:solidFill>
                  <a:srgbClr val="000000"/>
                </a:solidFill>
                <a:latin typeface="Arial Unicode MS"/>
              </a:rPr>
              <a:t>not</a:t>
            </a:r>
            <a:r>
              <a:rPr lang="nl-NL" dirty="0">
                <a:solidFill>
                  <a:srgbClr val="000000"/>
                </a:solidFill>
                <a:latin typeface="Arial Unicode MS"/>
              </a:rPr>
              <a:t> </a:t>
            </a:r>
            <a:r>
              <a:rPr lang="nl-NL" dirty="0" err="1">
                <a:solidFill>
                  <a:srgbClr val="000000"/>
                </a:solidFill>
                <a:latin typeface="Arial Unicode MS"/>
              </a:rPr>
              <a:t>equal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15067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2712C6-EDDE-491B-B893-78FDC0F57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Tooling for the VTM project / Unit tests 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1713E27-D0F6-4389-BF9A-B55677FE9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122" y="2289883"/>
            <a:ext cx="10530678" cy="262667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9F32BDD-957A-4522-ACE4-096B0BDD2365}"/>
              </a:ext>
            </a:extLst>
          </p:cNvPr>
          <p:cNvSpPr txBox="1"/>
          <p:nvPr/>
        </p:nvSpPr>
        <p:spPr>
          <a:xfrm>
            <a:off x="477276" y="5079340"/>
            <a:ext cx="11291937" cy="123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Recommendation</a:t>
            </a:r>
          </a:p>
          <a:p>
            <a:r>
              <a:rPr lang="en-US" dirty="0"/>
              <a:t>Write unit tests at least for sensitive functions, metric calculation, transform, prediction, </a:t>
            </a:r>
            <a:r>
              <a:rPr lang="en-US" dirty="0" err="1"/>
              <a:t>etc</a:t>
            </a:r>
            <a:r>
              <a:rPr lang="en-US" dirty="0"/>
              <a:t>… There are several options for the framework to use: Google Test, </a:t>
            </a:r>
            <a:r>
              <a:rPr lang="en-US" dirty="0" err="1"/>
              <a:t>Boost.Test</a:t>
            </a:r>
            <a:r>
              <a:rPr lang="en-US" dirty="0"/>
              <a:t>, </a:t>
            </a:r>
            <a:r>
              <a:rPr lang="en-US" dirty="0" err="1"/>
              <a:t>etc</a:t>
            </a:r>
            <a:r>
              <a:rPr lang="en-US" dirty="0"/>
              <a:t>…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02358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79AF5-1229-44E9-9A0B-A24B02A46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12500" cy="1325563"/>
          </a:xfrm>
        </p:spPr>
        <p:txBody>
          <a:bodyPr/>
          <a:lstStyle/>
          <a:p>
            <a:r>
              <a:rPr lang="en-US" dirty="0"/>
              <a:t>2. Tooling for the VTM project / </a:t>
            </a:r>
            <a:r>
              <a:rPr lang="en-US" sz="4000" dirty="0"/>
              <a:t>Functional testing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ED9C964-C46C-4493-85FE-2731392C6D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l-NL" altLang="nl-NL" dirty="0" err="1">
                <a:solidFill>
                  <a:srgbClr val="000000"/>
                </a:solidFill>
                <a:latin typeface="Arial Unicode MS"/>
              </a:rPr>
              <a:t>expected</a:t>
            </a: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 = “</a:t>
            </a:r>
            <a:r>
              <a:rPr lang="nl-NL" altLang="nl-NL" dirty="0" err="1">
                <a:solidFill>
                  <a:srgbClr val="000000"/>
                </a:solidFill>
                <a:latin typeface="Arial Unicode MS"/>
              </a:rPr>
              <a:t>expected.bin</a:t>
            </a: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” </a:t>
            </a:r>
          </a:p>
          <a:p>
            <a:pPr marL="0" indent="0">
              <a:buNone/>
            </a:pPr>
            <a:endParaRPr lang="nl-NL" altLang="nl-NL" dirty="0">
              <a:solidFill>
                <a:srgbClr val="000000"/>
              </a:solidFill>
              <a:latin typeface="Arial Unicode MS"/>
            </a:endParaRPr>
          </a:p>
          <a:p>
            <a:pPr marL="0" indent="0">
              <a:buNone/>
            </a:pP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./Encoder [options] -o </a:t>
            </a:r>
            <a:r>
              <a:rPr lang="nl-NL" altLang="nl-NL" dirty="0" err="1">
                <a:solidFill>
                  <a:srgbClr val="000000"/>
                </a:solidFill>
                <a:latin typeface="Arial Unicode MS"/>
              </a:rPr>
              <a:t>result.bin</a:t>
            </a: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 </a:t>
            </a:r>
          </a:p>
          <a:p>
            <a:pPr marL="0" indent="0">
              <a:buNone/>
            </a:pPr>
            <a:endParaRPr lang="nl-NL" dirty="0">
              <a:solidFill>
                <a:srgbClr val="000000"/>
              </a:solidFill>
              <a:latin typeface="Arial Unicode MS"/>
            </a:endParaRPr>
          </a:p>
          <a:p>
            <a:pPr marL="0" indent="0">
              <a:buNone/>
            </a:pPr>
            <a:r>
              <a:rPr lang="nl-NL" dirty="0">
                <a:solidFill>
                  <a:srgbClr val="000000"/>
                </a:solidFill>
                <a:latin typeface="Arial Unicode MS"/>
              </a:rPr>
              <a:t>TEST_EQ(</a:t>
            </a:r>
            <a:r>
              <a:rPr lang="nl-NL" dirty="0" err="1">
                <a:solidFill>
                  <a:srgbClr val="000000"/>
                </a:solidFill>
                <a:latin typeface="Arial Unicode MS"/>
              </a:rPr>
              <a:t>expected.bin</a:t>
            </a:r>
            <a:r>
              <a:rPr lang="nl-NL" dirty="0">
                <a:solidFill>
                  <a:srgbClr val="000000"/>
                </a:solidFill>
                <a:latin typeface="Arial Unicode MS"/>
              </a:rPr>
              <a:t>, </a:t>
            </a:r>
            <a:r>
              <a:rPr lang="nl-NL" altLang="nl-NL" dirty="0" err="1">
                <a:solidFill>
                  <a:srgbClr val="000000"/>
                </a:solidFill>
                <a:latin typeface="Arial Unicode MS"/>
              </a:rPr>
              <a:t>result.bin</a:t>
            </a:r>
            <a:r>
              <a:rPr lang="nl-NL" dirty="0">
                <a:solidFill>
                  <a:srgbClr val="000000"/>
                </a:solidFill>
                <a:latin typeface="Arial Unicode MS"/>
              </a:rPr>
              <a:t>)</a:t>
            </a:r>
          </a:p>
          <a:p>
            <a:pPr marL="0" indent="0">
              <a:buNone/>
            </a:pPr>
            <a:endParaRPr lang="nl-NL" dirty="0">
              <a:solidFill>
                <a:srgbClr val="000000"/>
              </a:solidFill>
              <a:latin typeface="Arial Unicode MS"/>
            </a:endParaRPr>
          </a:p>
          <a:p>
            <a:pPr marL="0" indent="0">
              <a:buNone/>
            </a:pPr>
            <a:r>
              <a:rPr lang="nl-NL" altLang="nl-NL" dirty="0" err="1">
                <a:solidFill>
                  <a:srgbClr val="000000"/>
                </a:solidFill>
                <a:latin typeface="Arial Unicode MS"/>
              </a:rPr>
              <a:t>expected</a:t>
            </a: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 = “</a:t>
            </a:r>
            <a:r>
              <a:rPr lang="nl-NL" altLang="nl-NL" dirty="0" err="1">
                <a:solidFill>
                  <a:srgbClr val="000000"/>
                </a:solidFill>
                <a:latin typeface="Arial Unicode MS"/>
              </a:rPr>
              <a:t>expected.yuv</a:t>
            </a: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”</a:t>
            </a:r>
          </a:p>
          <a:p>
            <a:pPr marL="0" indent="0">
              <a:buNone/>
            </a:pPr>
            <a:endParaRPr lang="nl-NL" altLang="nl-NL" dirty="0">
              <a:solidFill>
                <a:srgbClr val="000000"/>
              </a:solidFill>
              <a:latin typeface="Arial Unicode MS"/>
            </a:endParaRPr>
          </a:p>
          <a:p>
            <a:pPr marL="0" indent="0">
              <a:buNone/>
            </a:pP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./Decoder [options] -i </a:t>
            </a:r>
            <a:r>
              <a:rPr lang="nl-NL" altLang="nl-NL" dirty="0" err="1">
                <a:solidFill>
                  <a:srgbClr val="000000"/>
                </a:solidFill>
                <a:latin typeface="Arial Unicode MS"/>
              </a:rPr>
              <a:t>test.bin</a:t>
            </a: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 -o </a:t>
            </a:r>
            <a:r>
              <a:rPr lang="nl-NL" altLang="nl-NL" dirty="0" err="1">
                <a:solidFill>
                  <a:srgbClr val="000000"/>
                </a:solidFill>
                <a:latin typeface="Arial Unicode MS"/>
              </a:rPr>
              <a:t>result,yuv</a:t>
            </a: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 </a:t>
            </a:r>
          </a:p>
          <a:p>
            <a:pPr marL="0" indent="0">
              <a:buNone/>
            </a:pPr>
            <a:endParaRPr lang="nl-NL" dirty="0">
              <a:solidFill>
                <a:srgbClr val="000000"/>
              </a:solidFill>
              <a:latin typeface="Arial Unicode MS"/>
            </a:endParaRPr>
          </a:p>
          <a:p>
            <a:pPr marL="0" indent="0">
              <a:buNone/>
            </a:pPr>
            <a:r>
              <a:rPr lang="nl-NL" dirty="0">
                <a:solidFill>
                  <a:srgbClr val="000000"/>
                </a:solidFill>
                <a:latin typeface="Arial Unicode MS"/>
              </a:rPr>
              <a:t>TEST_EQ(“</a:t>
            </a:r>
            <a:r>
              <a:rPr lang="nl-NL" dirty="0" err="1">
                <a:solidFill>
                  <a:srgbClr val="000000"/>
                </a:solidFill>
                <a:latin typeface="Arial Unicode MS"/>
              </a:rPr>
              <a:t>expected.yuv</a:t>
            </a:r>
            <a:r>
              <a:rPr lang="nl-NL" dirty="0">
                <a:solidFill>
                  <a:srgbClr val="000000"/>
                </a:solidFill>
                <a:latin typeface="Arial Unicode MS"/>
              </a:rPr>
              <a:t>”, “</a:t>
            </a:r>
            <a:r>
              <a:rPr lang="nl-NL" altLang="nl-NL" dirty="0" err="1">
                <a:solidFill>
                  <a:srgbClr val="000000"/>
                </a:solidFill>
                <a:latin typeface="Arial Unicode MS"/>
              </a:rPr>
              <a:t>result,yuv</a:t>
            </a:r>
            <a:r>
              <a:rPr lang="nl-NL" altLang="nl-NL" dirty="0">
                <a:solidFill>
                  <a:srgbClr val="000000"/>
                </a:solidFill>
                <a:latin typeface="Arial Unicode MS"/>
              </a:rPr>
              <a:t>”</a:t>
            </a:r>
            <a:r>
              <a:rPr lang="nl-NL" dirty="0">
                <a:solidFill>
                  <a:srgbClr val="000000"/>
                </a:solidFill>
                <a:latin typeface="Arial Unicode MS"/>
              </a:rPr>
              <a:t>)</a:t>
            </a:r>
          </a:p>
          <a:p>
            <a:pPr marL="0" indent="0">
              <a:buNone/>
            </a:pPr>
            <a:endParaRPr lang="nl-NL" altLang="nl-NL" dirty="0">
              <a:solidFill>
                <a:srgbClr val="000000"/>
              </a:solidFill>
              <a:latin typeface="Arial Unicode MS"/>
            </a:endParaRPr>
          </a:p>
          <a:p>
            <a:pPr marL="0" indent="0">
              <a:buNone/>
            </a:pPr>
            <a:endParaRPr lang="en-GB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91D33F4-7F86-4191-8B6B-6627EA701C69}"/>
              </a:ext>
            </a:extLst>
          </p:cNvPr>
          <p:cNvCxnSpPr/>
          <p:nvPr/>
        </p:nvCxnSpPr>
        <p:spPr>
          <a:xfrm>
            <a:off x="1205948" y="3882887"/>
            <a:ext cx="97801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47776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79AF5-1229-44E9-9A0B-A24B02A46B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112500" cy="1325563"/>
          </a:xfrm>
        </p:spPr>
        <p:txBody>
          <a:bodyPr/>
          <a:lstStyle/>
          <a:p>
            <a:r>
              <a:rPr lang="en-US" dirty="0"/>
              <a:t>2. Tooling for the VTM project / </a:t>
            </a:r>
            <a:r>
              <a:rPr lang="en-US" sz="4000" dirty="0"/>
              <a:t>Functional testing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0BE123-CD13-4129-9BCF-443FF10D0D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099" y="2286000"/>
            <a:ext cx="10458208" cy="22859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5045622-205A-4881-BDC4-64D14A75523B}"/>
              </a:ext>
            </a:extLst>
          </p:cNvPr>
          <p:cNvSpPr txBox="1"/>
          <p:nvPr/>
        </p:nvSpPr>
        <p:spPr>
          <a:xfrm>
            <a:off x="602099" y="4571999"/>
            <a:ext cx="1098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b="1" dirty="0"/>
              <a:t>Recommendation</a:t>
            </a:r>
            <a:endParaRPr lang="nl-NL" dirty="0"/>
          </a:p>
          <a:p>
            <a:pPr hangingPunct="0"/>
            <a:r>
              <a:rPr lang="en-CA" dirty="0"/>
              <a:t>Write functional tests where expected bitstreams are compared to generated bitstreams for at least one test sequence over at least one </a:t>
            </a:r>
            <a:r>
              <a:rPr lang="en-CA" dirty="0" err="1"/>
              <a:t>GoP</a:t>
            </a:r>
            <a:r>
              <a:rPr lang="en-CA" dirty="0"/>
              <a:t> for each encoding configuration (intra, random access, </a:t>
            </a:r>
            <a:r>
              <a:rPr lang="en-CA" dirty="0" err="1"/>
              <a:t>etc</a:t>
            </a:r>
            <a:r>
              <a:rPr lang="en-CA" dirty="0"/>
              <a:t>…)</a:t>
            </a:r>
            <a:endParaRPr lang="nl-NL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7261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702</Words>
  <Application>Microsoft Office PowerPoint</Application>
  <PresentationFormat>Widescreen</PresentationFormat>
  <Paragraphs>98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Arial Unicode MS</vt:lpstr>
      <vt:lpstr>Calibri</vt:lpstr>
      <vt:lpstr>Calibri Light</vt:lpstr>
      <vt:lpstr>Times New Roman</vt:lpstr>
      <vt:lpstr>Office Theme</vt:lpstr>
      <vt:lpstr>JVET-K0389 Proposed software management for VTM</vt:lpstr>
      <vt:lpstr>1. Proposed VTM project organisation</vt:lpstr>
      <vt:lpstr>1. Proposed VTM project organisation</vt:lpstr>
      <vt:lpstr>1. Proposed VTM project organisation</vt:lpstr>
      <vt:lpstr>2. Tooling for the VTM project / Unit tests </vt:lpstr>
      <vt:lpstr>2. Tooling for the VTM project / Unit tests </vt:lpstr>
      <vt:lpstr>2. Tooling for the VTM project / Unit tests </vt:lpstr>
      <vt:lpstr>2. Tooling for the VTM project / Functional testing</vt:lpstr>
      <vt:lpstr>2. Tooling for the VTM project / Functional testing</vt:lpstr>
      <vt:lpstr>2. Tooling for the VTM project / Continuous integration</vt:lpstr>
      <vt:lpstr>2. Tooling for the VTM project / Continuous integration</vt:lpstr>
      <vt:lpstr>2. Tooling for the VTM project / Continuous integration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software management for VTM</dc:title>
  <dc:creator>E.D.R. Thomas</dc:creator>
  <cp:lastModifiedBy>E.D.R. Thomas</cp:lastModifiedBy>
  <cp:revision>14</cp:revision>
  <dcterms:created xsi:type="dcterms:W3CDTF">2018-07-16T07:44:03Z</dcterms:created>
  <dcterms:modified xsi:type="dcterms:W3CDTF">2018-07-16T08:53:22Z</dcterms:modified>
</cp:coreProperties>
</file>