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4"/>
  </p:notesMasterIdLst>
  <p:sldIdLst>
    <p:sldId id="274" r:id="rId2"/>
    <p:sldId id="276" r:id="rId3"/>
    <p:sldId id="262" r:id="rId4"/>
    <p:sldId id="282" r:id="rId5"/>
    <p:sldId id="266" r:id="rId6"/>
    <p:sldId id="277" r:id="rId7"/>
    <p:sldId id="269" r:id="rId8"/>
    <p:sldId id="270" r:id="rId9"/>
    <p:sldId id="283" r:id="rId10"/>
    <p:sldId id="284" r:id="rId11"/>
    <p:sldId id="280" r:id="rId12"/>
    <p:sldId id="272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812" autoAdjust="0"/>
  </p:normalViewPr>
  <p:slideViewPr>
    <p:cSldViewPr snapToGrid="0">
      <p:cViewPr varScale="1">
        <p:scale>
          <a:sx n="103" d="100"/>
          <a:sy n="103" d="100"/>
        </p:scale>
        <p:origin x="182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912EC2-34F2-4FB4-83B9-5F197BC6756E}" type="datetimeFigureOut">
              <a:rPr lang="zh-CN" altLang="en-US" smtClean="0"/>
              <a:t>2018/7/7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2A2E95-FCF3-431A-B780-9310105E3D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56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9988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9666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8899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66764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291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5004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7678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5006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1218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3215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9858FAD-4D2B-4E48-9293-E9D8F92463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7C3FBDF3-F956-411B-8232-8FBD30AEC7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54C60F8-D2AF-48A1-A1BE-3DAFC8A1C8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2018/7/7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12B94F0-5275-42F1-8E38-39E3676C92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09297F7-EAA4-42E3-A62B-AB3E18606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284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9F53D2A-2B3E-4191-A2E2-381F603C25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2CA1F205-303E-4855-816B-BBF5B88876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DF878E5-FD53-4F64-9C97-E89F06A83D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2018/7/7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8A54C12-DE9D-4516-9309-359DC54CC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F418929-98A8-44F6-B9F4-83909619C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84093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67A20247-EC08-44B5-AE43-C33CF628772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9F64C577-FF95-433D-B92A-18578887F3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9689EA4-A262-4CD2-99B2-4D6058B115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2018/7/7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D35D3F1-91F2-45D5-B772-4C69030FF8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2A84FF2-19D4-4E06-89C7-8AC6D07F98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2326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CEB72F0-13DB-4E97-B815-A9AA16DCD3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88D197A-743D-4E0C-9EF0-A7F6125704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9E8FE00-8065-40E4-8664-F76A88A35E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2018/7/7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B4198D9-5135-4740-816B-0A452985A9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B3745A8-F570-47BC-9420-1577426415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00EC56AE-E915-4B45-AC76-6673C2281CA7}"/>
              </a:ext>
            </a:extLst>
          </p:cNvPr>
          <p:cNvSpPr/>
          <p:nvPr userDrawn="1"/>
        </p:nvSpPr>
        <p:spPr>
          <a:xfrm>
            <a:off x="0" y="6705600"/>
            <a:ext cx="9144000" cy="523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grpSp>
        <p:nvGrpSpPr>
          <p:cNvPr id="8" name="组合 5">
            <a:extLst>
              <a:ext uri="{FF2B5EF4-FFF2-40B4-BE49-F238E27FC236}">
                <a16:creationId xmlns:a16="http://schemas.microsoft.com/office/drawing/2014/main" xmlns="" id="{A37DC97E-7876-475B-9063-219A34880FDF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6436292" y="6214048"/>
            <a:ext cx="933223" cy="260696"/>
            <a:chOff x="515938" y="457200"/>
            <a:chExt cx="3243262" cy="863600"/>
          </a:xfrm>
        </p:grpSpPr>
        <p:pic>
          <p:nvPicPr>
            <p:cNvPr id="9" name="Picture 2" descr="C:\Users\gpfeng\Desktop\图片1.jpg">
              <a:extLst>
                <a:ext uri="{FF2B5EF4-FFF2-40B4-BE49-F238E27FC236}">
                  <a16:creationId xmlns:a16="http://schemas.microsoft.com/office/drawing/2014/main" xmlns="" id="{EEB2EE5D-2327-4B6A-9E81-98B3CF1E07F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938" y="457200"/>
              <a:ext cx="868362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10" descr="http://bbs.whu.edu.cn/wForum/bbscon.php?bid=38&amp;id=340316&amp;ap=320">
              <a:extLst>
                <a:ext uri="{FF2B5EF4-FFF2-40B4-BE49-F238E27FC236}">
                  <a16:creationId xmlns:a16="http://schemas.microsoft.com/office/drawing/2014/main" xmlns="" id="{253AEC28-FE90-4BF8-A428-DD2F04182EB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200" y="511175"/>
              <a:ext cx="2159000" cy="738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33CD1C68-1DA8-4285-80BE-A0BA899A22D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399" y="6269514"/>
            <a:ext cx="1235075" cy="165006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D9E5314C-2693-44F7-B1E2-4494B56C9EE6}"/>
              </a:ext>
            </a:extLst>
          </p:cNvPr>
          <p:cNvSpPr/>
          <p:nvPr userDrawn="1"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2">
              <a:lumMod val="50000"/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53724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772AD2C-9240-42DA-B62A-9E3E41A46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12C6B7B5-16C3-4707-AE35-B20906C00B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2FDA82B-B90B-4ECB-8D19-A33D84246E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2018/7/7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D3A8FAD-7855-417B-921B-FC0CAFC5F7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A59683C-F65A-4479-AE6D-27B2D6961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520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412A6F4-BEE7-4DBF-BD83-8F5ABECD27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09A77382-F075-4658-9CD0-1C82A374760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D140282F-07A7-4F4A-AF77-514CC4AB7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B42CF67E-63CA-4F62-96A7-B05C838B66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2018/7/7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AEDCF02-D0EE-4439-AB09-9F69E9C82E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50380B43-3645-4568-894A-B52A46FFA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8585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6DED86D-3EE1-4102-8B68-3664D7303F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425B867-A2A9-4685-A750-5BE298819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E23EF52-4DF6-4C3A-9375-99DF56889D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A30035D3-3D3F-4DAC-85D8-473104BE29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E3EB2B78-BB74-489C-A3E3-60BA8A16387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3B310181-5F9C-428B-A113-C7003CD90B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2018/7/7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AB2741B3-983F-4B7D-BED8-89B75C4881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43FDD168-319B-481B-BCE8-9AA3B2EEF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70189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25AE5AA-B9C6-4FA8-9CAD-E560E680B0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675E6767-0D20-4D76-AEAF-527889D95A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2018/7/7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BEA117BD-AEDF-4B8A-B7DB-7F0C38E475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589D9F47-3AD5-4C99-A4BC-26716DE55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36813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FF84EBC3-24CC-461A-B20A-F966816E38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2018/7/7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D25FF0C-4813-4466-ACB6-E6C2F3F528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948FEBF-D0DC-492E-8AA9-81E066974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35504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9FB5FC8-9780-48D5-BA62-2367F9BF36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AA51AE7-6708-4276-9588-72E2CE1B1F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1A52D0D1-1438-45AE-A500-E2920F7D00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CFA1117-1061-4C49-BF17-5D6EA2C00E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2018/7/7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A22B44E0-0BB6-4183-BA2E-D045D820F4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FF53F322-10AF-4E51-86F2-E8A16F38D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1100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2AFAC89-73CE-44F2-9096-F9A6F6E6E4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79BD2915-137A-474A-BBA9-7ABB0E7273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5A482C27-1767-4815-94BC-097C35D7A2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060322D3-0D91-4988-BFFD-C3C3B415E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2018/7/7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8CD954B-1D6D-4E06-9E97-6BC3B42433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664F6CD-5408-4E03-9815-A77CEF824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790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D5D5A7A6-73F4-4EB6-94EF-9E03F7040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29C9EF0D-DC33-4103-8B39-26575E3CC4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5B4AD22-47DD-4544-86C5-E208E71DD3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48E591-91E1-4862-A8D2-C9231495ED69}" type="datetimeFigureOut">
              <a:rPr lang="zh-CN" altLang="en-US" smtClean="0"/>
              <a:t>2018/7/7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73B3398-7F4D-4DF5-9461-F49F729E11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992BBA8-0DC9-4A26-9E0B-77826B65C7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471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642C0D22-38DA-4EC5-B8E9-BEFFDEBC99AF}"/>
              </a:ext>
            </a:extLst>
          </p:cNvPr>
          <p:cNvSpPr txBox="1"/>
          <p:nvPr/>
        </p:nvSpPr>
        <p:spPr>
          <a:xfrm>
            <a:off x="750441" y="2150872"/>
            <a:ext cx="7643118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CA" altLang="zh-CN" sz="2700" b="1" dirty="0"/>
              <a:t>JVET-K0388</a:t>
            </a:r>
          </a:p>
          <a:p>
            <a:pPr algn="ctr"/>
            <a:endParaRPr lang="en-CA" altLang="zh-CN" sz="2700" b="1" dirty="0"/>
          </a:p>
          <a:p>
            <a:pPr algn="ctr"/>
            <a:r>
              <a:rPr lang="en-CA" altLang="zh-CN" sz="2800" b="1" dirty="0"/>
              <a:t>CE2-related: Improvement on the implementation</a:t>
            </a:r>
          </a:p>
          <a:p>
            <a:pPr algn="ctr"/>
            <a:r>
              <a:rPr lang="en-CA" altLang="zh-CN" sz="2800" b="1" dirty="0"/>
              <a:t> of adaptive loop filter</a:t>
            </a:r>
            <a:endParaRPr lang="zh-CN" altLang="en-US" sz="28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912AB45D-7A0D-43E0-8B0E-C3690AA0DC6F}"/>
              </a:ext>
            </a:extLst>
          </p:cNvPr>
          <p:cNvSpPr txBox="1"/>
          <p:nvPr/>
        </p:nvSpPr>
        <p:spPr>
          <a:xfrm>
            <a:off x="2431111" y="4614803"/>
            <a:ext cx="47408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Yiming Li, Zhenzhong Chen (Wuhan University)</a:t>
            </a:r>
          </a:p>
          <a:p>
            <a:pPr algn="ctr"/>
            <a:endParaRPr lang="en-US" altLang="zh-C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Xiang Li, Shan Liu (Tencent)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652047FC-49F0-4A7D-A719-23836293FB7F}"/>
              </a:ext>
            </a:extLst>
          </p:cNvPr>
          <p:cNvSpPr/>
          <p:nvPr/>
        </p:nvSpPr>
        <p:spPr>
          <a:xfrm>
            <a:off x="0" y="6705600"/>
            <a:ext cx="9144000" cy="523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976F3E5E-D2AF-4100-8E99-449A21A142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2718"/>
            <a:ext cx="9144000" cy="763383"/>
          </a:xfrm>
          <a:prstGeom prst="rect">
            <a:avLst/>
          </a:prstGeom>
        </p:spPr>
      </p:pic>
      <p:grpSp>
        <p:nvGrpSpPr>
          <p:cNvPr id="16" name="组合 5">
            <a:extLst>
              <a:ext uri="{FF2B5EF4-FFF2-40B4-BE49-F238E27FC236}">
                <a16:creationId xmlns:a16="http://schemas.microsoft.com/office/drawing/2014/main" xmlns="" id="{D1995DEA-ABC0-4F8B-9934-D06F81DF402D}"/>
              </a:ext>
            </a:extLst>
          </p:cNvPr>
          <p:cNvGrpSpPr>
            <a:grpSpLocks/>
          </p:cNvGrpSpPr>
          <p:nvPr/>
        </p:nvGrpSpPr>
        <p:grpSpPr bwMode="auto">
          <a:xfrm>
            <a:off x="6436292" y="6214048"/>
            <a:ext cx="933223" cy="260696"/>
            <a:chOff x="515938" y="457200"/>
            <a:chExt cx="3243262" cy="863600"/>
          </a:xfrm>
        </p:grpSpPr>
        <p:pic>
          <p:nvPicPr>
            <p:cNvPr id="17" name="Picture 2" descr="C:\Users\gpfeng\Desktop\图片1.jpg">
              <a:extLst>
                <a:ext uri="{FF2B5EF4-FFF2-40B4-BE49-F238E27FC236}">
                  <a16:creationId xmlns:a16="http://schemas.microsoft.com/office/drawing/2014/main" xmlns="" id="{1C93D81D-783A-48BD-A586-7A466D05568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938" y="457200"/>
              <a:ext cx="868362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10" descr="http://bbs.whu.edu.cn/wForum/bbscon.php?bid=38&amp;id=340316&amp;ap=320">
              <a:extLst>
                <a:ext uri="{FF2B5EF4-FFF2-40B4-BE49-F238E27FC236}">
                  <a16:creationId xmlns:a16="http://schemas.microsoft.com/office/drawing/2014/main" xmlns="" id="{AFDC63C7-2FEB-43C1-942B-DE27162A0F8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200" y="511175"/>
              <a:ext cx="2159000" cy="738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8055C234-22C5-40B6-A038-6A1F18EC480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399" y="6269514"/>
            <a:ext cx="1235075" cy="16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6486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>
            <a:extLst>
              <a:ext uri="{FF2B5EF4-FFF2-40B4-BE49-F238E27FC236}">
                <a16:creationId xmlns:a16="http://schemas.microsoft.com/office/drawing/2014/main" xmlns="" id="{CF292C32-B88A-413B-90E4-6C2A109683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008" y="827259"/>
            <a:ext cx="6754543" cy="368424"/>
          </a:xfrm>
        </p:spPr>
        <p:txBody>
          <a:bodyPr>
            <a:normAutofit fontScale="90000"/>
          </a:bodyPr>
          <a:lstStyle/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Results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pic>
        <p:nvPicPr>
          <p:cNvPr id="22" name="图片 32">
            <a:extLst>
              <a:ext uri="{FF2B5EF4-FFF2-40B4-BE49-F238E27FC236}">
                <a16:creationId xmlns:a16="http://schemas.microsoft.com/office/drawing/2014/main" xmlns="" id="{4F967A9D-EE69-45F6-9B38-71E6106626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1" y="2569915"/>
            <a:ext cx="6203117" cy="2677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Rectangle 3">
            <a:extLst>
              <a:ext uri="{FF2B5EF4-FFF2-40B4-BE49-F238E27FC236}">
                <a16:creationId xmlns:a16="http://schemas.microsoft.com/office/drawing/2014/main" xmlns="" id="{17A3B871-E76C-47C2-A430-66CA3006A2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0201" y="2569915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 sz="1350"/>
          </a:p>
        </p:txBody>
      </p:sp>
      <p:sp>
        <p:nvSpPr>
          <p:cNvPr id="24" name="Rectangle 4">
            <a:extLst>
              <a:ext uri="{FF2B5EF4-FFF2-40B4-BE49-F238E27FC236}">
                <a16:creationId xmlns:a16="http://schemas.microsoft.com/office/drawing/2014/main" xmlns="" id="{8304A57A-9582-45D8-A7B9-2FACC5C298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0201" y="3812927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338147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>
            <a:extLst>
              <a:ext uri="{FF2B5EF4-FFF2-40B4-BE49-F238E27FC236}">
                <a16:creationId xmlns:a16="http://schemas.microsoft.com/office/drawing/2014/main" xmlns="" id="{CF292C32-B88A-413B-90E4-6C2A109683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008" y="827259"/>
            <a:ext cx="6754543" cy="368424"/>
          </a:xfrm>
        </p:spPr>
        <p:txBody>
          <a:bodyPr>
            <a:normAutofit fontScale="90000"/>
          </a:bodyPr>
          <a:lstStyle/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Conclusion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117A7404-311E-4487-9BFB-A5A0C06AD430}"/>
              </a:ext>
            </a:extLst>
          </p:cNvPr>
          <p:cNvSpPr txBox="1"/>
          <p:nvPr/>
        </p:nvSpPr>
        <p:spPr>
          <a:xfrm>
            <a:off x="313008" y="2522221"/>
            <a:ext cx="7897542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Tx/>
              <a:buAutoNum type="arabicPeriod"/>
            </a:pPr>
            <a:r>
              <a:rPr lang="en-US" altLang="zh-CN" sz="2200" dirty="0">
                <a:latin typeface="Calibri" panose="020F0502020204030204" pitchFamily="34" charset="0"/>
                <a:cs typeface="Calibri" panose="020F0502020204030204" pitchFamily="34" charset="0"/>
              </a:rPr>
              <a:t>Provide more information as suggested in Bug </a:t>
            </a:r>
            <a:r>
              <a:rPr lang="en-US" altLang="zh-CN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Trac</a:t>
            </a:r>
            <a:r>
              <a:rPr lang="en-US" altLang="zh-CN" sz="2200" dirty="0">
                <a:latin typeface="Calibri" panose="020F0502020204030204" pitchFamily="34" charset="0"/>
                <a:cs typeface="Calibri" panose="020F0502020204030204" pitchFamily="34" charset="0"/>
              </a:rPr>
              <a:t> Ticket #59.</a:t>
            </a:r>
            <a:endParaRPr lang="zh-CN" altLang="en-US" sz="2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just">
              <a:buAutoNum type="arabicPeriod"/>
            </a:pPr>
            <a:endParaRPr lang="en-US" altLang="zh-CN" sz="2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just">
              <a:buAutoNum type="arabicPeriod"/>
            </a:pPr>
            <a:r>
              <a:rPr lang="en-US" altLang="zh-CN" sz="2200" dirty="0">
                <a:latin typeface="Calibri" panose="020F0502020204030204" pitchFamily="34" charset="0"/>
                <a:cs typeface="Calibri" panose="020F0502020204030204" pitchFamily="34" charset="0"/>
              </a:rPr>
              <a:t>Suggest to fix the problem of </a:t>
            </a:r>
            <a:r>
              <a:rPr lang="en-US" altLang="zh-CN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Cholesky</a:t>
            </a:r>
            <a:r>
              <a:rPr lang="en-US" altLang="zh-CN" sz="2200" dirty="0">
                <a:latin typeface="Calibri" panose="020F0502020204030204" pitchFamily="34" charset="0"/>
                <a:cs typeface="Calibri" panose="020F0502020204030204" pitchFamily="34" charset="0"/>
              </a:rPr>
              <a:t> method by the proposed LDLT decomposition.</a:t>
            </a:r>
          </a:p>
          <a:p>
            <a:pPr marL="342900" indent="-342900" algn="just">
              <a:buAutoNum type="arabicPeriod"/>
            </a:pPr>
            <a:endParaRPr lang="en-US" altLang="zh-CN" sz="2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just">
              <a:buAutoNum type="arabicPeriod"/>
            </a:pPr>
            <a:r>
              <a:rPr lang="en-US" altLang="zh-CN" sz="2200" dirty="0">
                <a:latin typeface="Calibri" panose="020F0502020204030204" pitchFamily="34" charset="0"/>
                <a:cs typeface="Calibri" panose="020F0502020204030204" pitchFamily="34" charset="0"/>
              </a:rPr>
              <a:t>Suggest to fix the problem about “count++”, for avoiding potential problems.</a:t>
            </a:r>
            <a:endParaRPr lang="zh-CN" altLang="en-US" sz="2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3529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AC1AE53-EDBC-494D-B0DC-5E0F23D3BE5E}"/>
              </a:ext>
            </a:extLst>
          </p:cNvPr>
          <p:cNvSpPr txBox="1"/>
          <p:nvPr/>
        </p:nvSpPr>
        <p:spPr>
          <a:xfrm>
            <a:off x="3835676" y="3166596"/>
            <a:ext cx="16962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/>
              <a:t>Thanks!</a:t>
            </a:r>
            <a:endParaRPr lang="zh-CN" altLang="en-US" sz="3600" dirty="0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xmlns="" id="{DBA91A1D-44FF-4DE7-AF19-E7C693663B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0201" y="2569915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 sz="1350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xmlns="" id="{CAD2260E-B3F1-40BB-BA06-B0FCDD4985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0201" y="3812927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8415147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FF552E6C-796B-4752-A731-5A7FB12B61B5}"/>
              </a:ext>
            </a:extLst>
          </p:cNvPr>
          <p:cNvSpPr txBox="1"/>
          <p:nvPr/>
        </p:nvSpPr>
        <p:spPr>
          <a:xfrm>
            <a:off x="927813" y="2913076"/>
            <a:ext cx="700651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 dirty="0"/>
              <a:t>Propose the LDLT method to replace it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 dirty="0"/>
              <a:t>Provide more information of the bug mentioned in Bug </a:t>
            </a:r>
            <a:r>
              <a:rPr lang="en-US" altLang="zh-CN" sz="2400" dirty="0" err="1"/>
              <a:t>Trac</a:t>
            </a:r>
            <a:r>
              <a:rPr lang="en-US" altLang="zh-CN" sz="2400" dirty="0"/>
              <a:t> Ticket #59</a:t>
            </a:r>
          </a:p>
        </p:txBody>
      </p:sp>
      <p:sp>
        <p:nvSpPr>
          <p:cNvPr id="12" name="标题 1">
            <a:extLst>
              <a:ext uri="{FF2B5EF4-FFF2-40B4-BE49-F238E27FC236}">
                <a16:creationId xmlns:a16="http://schemas.microsoft.com/office/drawing/2014/main" xmlns="" id="{A89D9412-1454-431D-8DF5-BC2ADE88A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008" y="817734"/>
            <a:ext cx="6754543" cy="368424"/>
          </a:xfrm>
        </p:spPr>
        <p:txBody>
          <a:bodyPr>
            <a:normAutofit fontScale="90000"/>
          </a:bodyPr>
          <a:lstStyle/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Introduction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6D35E07-A4E4-4D97-A22F-300C29EFD567}"/>
              </a:ext>
            </a:extLst>
          </p:cNvPr>
          <p:cNvSpPr/>
          <p:nvPr/>
        </p:nvSpPr>
        <p:spPr>
          <a:xfrm>
            <a:off x="455960" y="2215068"/>
            <a:ext cx="75628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/>
              <a:t>According to the problem of </a:t>
            </a:r>
            <a:r>
              <a:rPr lang="en-US" altLang="zh-CN" sz="2000" b="1" dirty="0" err="1"/>
              <a:t>Cholesky</a:t>
            </a:r>
            <a:r>
              <a:rPr lang="en-US" altLang="zh-CN" sz="2000" b="1" dirty="0"/>
              <a:t> decomposition method</a:t>
            </a:r>
          </a:p>
        </p:txBody>
      </p:sp>
    </p:spTree>
    <p:extLst>
      <p:ext uri="{BB962C8B-B14F-4D97-AF65-F5344CB8AC3E}">
        <p14:creationId xmlns:p14="http://schemas.microsoft.com/office/powerpoint/2010/main" val="1371520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xmlns="" id="{FF552E6C-796B-4752-A731-5A7FB12B61B5}"/>
                  </a:ext>
                </a:extLst>
              </p:cNvPr>
              <p:cNvSpPr txBox="1"/>
              <p:nvPr/>
            </p:nvSpPr>
            <p:spPr>
              <a:xfrm>
                <a:off x="492594" y="2775193"/>
                <a:ext cx="275440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CA" altLang="zh-CN" sz="2000" dirty="0"/>
                  <a:t>The filter</a:t>
                </a:r>
                <a:r>
                  <a:rPr lang="zh-CN" altLang="en-US" sz="2000" dirty="0"/>
                  <a:t> </a:t>
                </a:r>
                <a14:m>
                  <m:oMath xmlns:m="http://schemas.openxmlformats.org/officeDocument/2006/math">
                    <m:r>
                      <a:rPr lang="en-US" altLang="zh-CN" sz="2000" i="1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zh-CN" altLang="en-US" sz="2000" dirty="0"/>
                  <a:t> </a:t>
                </a:r>
                <a:r>
                  <a:rPr lang="en-US" altLang="zh-CN" sz="2000" dirty="0"/>
                  <a:t>is solved by:</a:t>
                </a:r>
                <a:endParaRPr lang="zh-CN" altLang="en-US" sz="2000" dirty="0"/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F552E6C-796B-4752-A731-5A7FB12B61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2594" y="2775193"/>
                <a:ext cx="2754408" cy="400110"/>
              </a:xfrm>
              <a:prstGeom prst="rect">
                <a:avLst/>
              </a:prstGeom>
              <a:blipFill>
                <a:blip r:embed="rId3"/>
                <a:stretch>
                  <a:fillRect l="-2434" t="-7576" r="-1327" b="-257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xmlns="" id="{CC55C4FE-1F79-41C3-A6DF-371F428CF0BE}"/>
                  </a:ext>
                </a:extLst>
              </p:cNvPr>
              <p:cNvSpPr txBox="1"/>
              <p:nvPr/>
            </p:nvSpPr>
            <p:spPr>
              <a:xfrm>
                <a:off x="2792060" y="3373313"/>
                <a:ext cx="1681465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000" i="1"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US" altLang="zh-CN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m:rPr>
                        <m:sty m:val="p"/>
                      </m:rPr>
                      <a:rPr lang="en-US" altLang="zh-CN" sz="2000">
                        <a:latin typeface="Cambria Math" panose="02040503050406030204" pitchFamily="18" charset="0"/>
                      </a:rPr>
                      <m:t>c</m:t>
                    </m:r>
                  </m:oMath>
                </a14:m>
                <a:r>
                  <a:rPr lang="en-US" altLang="zh-CN" sz="2000" dirty="0"/>
                  <a:t>=v</a:t>
                </a:r>
                <a:endParaRPr lang="zh-CN" altLang="en-US" sz="2000" dirty="0"/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C55C4FE-1F79-41C3-A6DF-371F428CF0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92060" y="3373313"/>
                <a:ext cx="1681465" cy="307777"/>
              </a:xfrm>
              <a:prstGeom prst="rect">
                <a:avLst/>
              </a:prstGeom>
              <a:blipFill>
                <a:blip r:embed="rId4"/>
                <a:stretch>
                  <a:fillRect l="-5072" t="-25490" b="-490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FF552E6C-796B-4752-A731-5A7FB12B61B5}"/>
              </a:ext>
            </a:extLst>
          </p:cNvPr>
          <p:cNvSpPr txBox="1"/>
          <p:nvPr/>
        </p:nvSpPr>
        <p:spPr>
          <a:xfrm>
            <a:off x="492594" y="2184291"/>
            <a:ext cx="47548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/>
              <a:t>In ALF, the filter coefficient is wiener filter.</a:t>
            </a:r>
            <a:endParaRPr lang="zh-CN" altLang="en-US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xmlns="" id="{FF552E6C-796B-4752-A731-5A7FB12B61B5}"/>
                  </a:ext>
                </a:extLst>
              </p:cNvPr>
              <p:cNvSpPr txBox="1"/>
              <p:nvPr/>
            </p:nvSpPr>
            <p:spPr>
              <a:xfrm>
                <a:off x="492594" y="4258927"/>
                <a:ext cx="8538865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000" i="1"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r>
                  <a:rPr lang="zh-CN" altLang="en-US" sz="2000" dirty="0"/>
                  <a:t> </a:t>
                </a:r>
                <a:r>
                  <a:rPr lang="en-US" altLang="zh-CN" sz="2000" dirty="0"/>
                  <a:t>is the auto-correlation matrix of the to-be-filtered samples</a:t>
                </a:r>
              </a:p>
              <a:p>
                <a14:m>
                  <m:oMath xmlns:m="http://schemas.openxmlformats.org/officeDocument/2006/math">
                    <m:r>
                      <a:rPr lang="en-US" altLang="zh-CN" sz="2000" i="1">
                        <a:latin typeface="Cambria Math" panose="02040503050406030204" pitchFamily="18" charset="0"/>
                      </a:rPr>
                      <m:t>𝑣</m:t>
                    </m:r>
                  </m:oMath>
                </a14:m>
                <a:r>
                  <a:rPr lang="zh-CN" altLang="en-US" sz="2000" dirty="0"/>
                  <a:t> </a:t>
                </a:r>
                <a:r>
                  <a:rPr lang="en-US" altLang="zh-CN" sz="2000" dirty="0"/>
                  <a:t>is the cross-correlation matrix of the to-be-filtered samples and original samples</a:t>
                </a: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FF552E6C-796B-4752-A731-5A7FB12B61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2594" y="4258927"/>
                <a:ext cx="8538865" cy="1015663"/>
              </a:xfrm>
              <a:prstGeom prst="rect">
                <a:avLst/>
              </a:prstGeom>
              <a:blipFill>
                <a:blip r:embed="rId5"/>
                <a:stretch>
                  <a:fillRect l="-785" t="-3614" b="-102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标题 1">
            <a:extLst>
              <a:ext uri="{FF2B5EF4-FFF2-40B4-BE49-F238E27FC236}">
                <a16:creationId xmlns:a16="http://schemas.microsoft.com/office/drawing/2014/main" xmlns="" id="{A89D9412-1454-431D-8DF5-BC2ADE88A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008" y="817734"/>
            <a:ext cx="6754543" cy="368424"/>
          </a:xfrm>
        </p:spPr>
        <p:txBody>
          <a:bodyPr>
            <a:normAutofit fontScale="90000"/>
          </a:bodyPr>
          <a:lstStyle/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Background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</p:spTree>
    <p:extLst>
      <p:ext uri="{BB962C8B-B14F-4D97-AF65-F5344CB8AC3E}">
        <p14:creationId xmlns:p14="http://schemas.microsoft.com/office/powerpoint/2010/main" val="3748678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1"/>
          <p:cNvSpPr>
            <a:spLocks noGrp="1"/>
          </p:cNvSpPr>
          <p:nvPr>
            <p:ph type="title"/>
          </p:nvPr>
        </p:nvSpPr>
        <p:spPr>
          <a:xfrm>
            <a:off x="313008" y="1274934"/>
            <a:ext cx="6754543" cy="368424"/>
          </a:xfrm>
        </p:spPr>
        <p:txBody>
          <a:bodyPr>
            <a:normAutofit fontScale="90000"/>
          </a:bodyPr>
          <a:lstStyle/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Introduction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A8550F6C-E84E-4FC8-83DD-F40200746D02}"/>
              </a:ext>
            </a:extLst>
          </p:cNvPr>
          <p:cNvSpPr txBox="1"/>
          <p:nvPr/>
        </p:nvSpPr>
        <p:spPr>
          <a:xfrm>
            <a:off x="329872" y="2028120"/>
            <a:ext cx="10711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Problem:</a:t>
            </a:r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87DB7F5F-0648-4AE1-A733-4DFF8BE5E3FC}"/>
              </a:ext>
            </a:extLst>
          </p:cNvPr>
          <p:cNvSpPr txBox="1"/>
          <p:nvPr/>
        </p:nvSpPr>
        <p:spPr>
          <a:xfrm>
            <a:off x="424012" y="2690016"/>
            <a:ext cx="8481863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(1)   </a:t>
            </a:r>
            <a:r>
              <a:rPr lang="en-US" altLang="zh-CN" b="1" dirty="0" err="1"/>
              <a:t>Cholesky</a:t>
            </a:r>
            <a:r>
              <a:rPr lang="en-US" altLang="zh-CN" b="1" dirty="0"/>
              <a:t> method need to extract square roots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557213" lvl="1" indent="-214313">
              <a:buFont typeface="Arial" panose="020B0604020202020204" pitchFamily="34" charset="0"/>
              <a:buChar char="•"/>
            </a:pPr>
            <a:r>
              <a:rPr lang="en-US" altLang="zh-CN" dirty="0"/>
              <a:t>Have problems when the matrix is ill-conditioned</a:t>
            </a:r>
          </a:p>
          <a:p>
            <a:pPr marL="557213" lvl="1" indent="-214313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57175" indent="-257175">
              <a:buAutoNum type="arabicParenBoth" startAt="2"/>
            </a:pPr>
            <a:r>
              <a:rPr lang="en-US" altLang="zh-CN" b="1" dirty="0"/>
              <a:t>  Using the general algorithm, </a:t>
            </a:r>
            <a:r>
              <a:rPr lang="en-US" altLang="zh-CN" b="1" dirty="0" err="1"/>
              <a:t>Cholesky</a:t>
            </a:r>
            <a:r>
              <a:rPr lang="en-US" altLang="zh-CN" b="1" dirty="0"/>
              <a:t> method can only decompose positive definite matrix. Auto-correlation matrix is semi-positive definite.</a:t>
            </a:r>
          </a:p>
          <a:p>
            <a:pPr marL="257175" indent="-257175">
              <a:buAutoNum type="arabicParenBoth" startAt="2"/>
            </a:pPr>
            <a:endParaRPr lang="en-US" altLang="zh-CN" dirty="0"/>
          </a:p>
          <a:p>
            <a:pPr marL="557213" lvl="1" indent="-214313">
              <a:buFont typeface="Arial" panose="020B0604020202020204" pitchFamily="34" charset="0"/>
              <a:buChar char="•"/>
            </a:pPr>
            <a:r>
              <a:rPr lang="en-US" altLang="zh-CN" dirty="0"/>
              <a:t>Current implementation use </a:t>
            </a:r>
            <a:r>
              <a:rPr lang="en-US" altLang="zh-CN" dirty="0" err="1"/>
              <a:t>NewT</a:t>
            </a:r>
            <a:r>
              <a:rPr lang="en-US" altLang="zh-CN" dirty="0"/>
              <a:t> = T+</a:t>
            </a:r>
            <a:r>
              <a:rPr lang="zh-CN" altLang="zh-CN" dirty="0"/>
              <a:t> 0.0001 </a:t>
            </a:r>
            <a:r>
              <a:rPr lang="en-US" altLang="zh-CN" dirty="0"/>
              <a:t>* E, which enlarges the error</a:t>
            </a:r>
          </a:p>
          <a:p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xmlns="" id="{1FE8FF3C-201A-4C47-86FB-1B3207321F45}"/>
                  </a:ext>
                </a:extLst>
              </p:cNvPr>
              <p:cNvSpPr txBox="1"/>
              <p:nvPr/>
            </p:nvSpPr>
            <p:spPr>
              <a:xfrm>
                <a:off x="3618868" y="2074286"/>
                <a:ext cx="849796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US" altLang="zh-CN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m:rPr>
                        <m:sty m:val="p"/>
                      </m:rPr>
                      <a:rPr lang="en-US" altLang="zh-CN">
                        <a:latin typeface="Cambria Math" panose="02040503050406030204" pitchFamily="18" charset="0"/>
                      </a:rPr>
                      <m:t>c</m:t>
                    </m:r>
                  </m:oMath>
                </a14:m>
                <a:r>
                  <a:rPr lang="en-US" altLang="zh-CN" dirty="0"/>
                  <a:t>=v</a:t>
                </a:r>
                <a:endParaRPr lang="zh-CN" altLang="en-US" dirty="0"/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FE8FF3C-201A-4C47-86FB-1B3207321F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18868" y="2074286"/>
                <a:ext cx="849796" cy="276999"/>
              </a:xfrm>
              <a:prstGeom prst="rect">
                <a:avLst/>
              </a:prstGeom>
              <a:blipFill>
                <a:blip r:embed="rId3"/>
                <a:stretch>
                  <a:fillRect l="-10072" t="-28261" b="-50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xmlns="" id="{40C159F1-7CD7-46A9-9818-DBF15A799990}"/>
                  </a:ext>
                </a:extLst>
              </p:cNvPr>
              <p:cNvSpPr txBox="1"/>
              <p:nvPr/>
            </p:nvSpPr>
            <p:spPr>
              <a:xfrm>
                <a:off x="1470266" y="2028120"/>
                <a:ext cx="214860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To decompose 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dirty="0"/>
                  <a:t>in:</a:t>
                </a:r>
                <a:endParaRPr lang="zh-CN" altLang="en-US" dirty="0"/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0C159F1-7CD7-46A9-9818-DBF15A7999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0266" y="2028120"/>
                <a:ext cx="2148602" cy="369332"/>
              </a:xfrm>
              <a:prstGeom prst="rect">
                <a:avLst/>
              </a:prstGeom>
              <a:blipFill>
                <a:blip r:embed="rId4"/>
                <a:stretch>
                  <a:fillRect l="-2266" t="-10000" r="-1700" b="-26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E163A103-9BCA-470C-B348-0C72874309EB}"/>
              </a:ext>
            </a:extLst>
          </p:cNvPr>
          <p:cNvSpPr txBox="1"/>
          <p:nvPr/>
        </p:nvSpPr>
        <p:spPr>
          <a:xfrm>
            <a:off x="70926" y="5711457"/>
            <a:ext cx="9506461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* </a:t>
            </a:r>
            <a:r>
              <a:rPr lang="en-US" altLang="zh-CN" sz="1100" dirty="0"/>
              <a:t>For semipositive definite matrix, </a:t>
            </a:r>
            <a:r>
              <a:rPr lang="en-US" altLang="zh-CN" sz="1100" dirty="0" err="1"/>
              <a:t>Cholesky</a:t>
            </a:r>
            <a:r>
              <a:rPr lang="en-US" altLang="zh-CN" sz="1100" dirty="0"/>
              <a:t> method can also work with the resulted matrix L no unique. But the algorithm must be changed.</a:t>
            </a:r>
          </a:p>
          <a:p>
            <a:r>
              <a:rPr lang="en-US" altLang="zh-CN" sz="1100" dirty="0"/>
              <a:t>N. J. </a:t>
            </a:r>
            <a:r>
              <a:rPr lang="en-US" altLang="zh-CN" sz="1100" dirty="0" err="1"/>
              <a:t>Higham</a:t>
            </a:r>
            <a:r>
              <a:rPr lang="en-US" altLang="zh-CN" sz="1100" dirty="0"/>
              <a:t>, "</a:t>
            </a:r>
            <a:r>
              <a:rPr lang="en-US" altLang="zh-CN" sz="1100" dirty="0" err="1"/>
              <a:t>Cholesky</a:t>
            </a:r>
            <a:r>
              <a:rPr lang="en-US" altLang="zh-CN" sz="1100" dirty="0"/>
              <a:t> factorization." </a:t>
            </a:r>
            <a:r>
              <a:rPr lang="en-US" altLang="zh-CN" sz="1100" i="1" dirty="0"/>
              <a:t>Wiley Interdisciplinary Reviews: Computational Statistics</a:t>
            </a:r>
            <a:r>
              <a:rPr lang="en-US" altLang="zh-CN" sz="1100" dirty="0"/>
              <a:t> 1.2 (2009): 251-254.</a:t>
            </a:r>
            <a:endParaRPr lang="zh-CN" altLang="en-US" sz="1100" dirty="0"/>
          </a:p>
        </p:txBody>
      </p:sp>
      <p:sp>
        <p:nvSpPr>
          <p:cNvPr id="11" name="标题 1">
            <a:extLst>
              <a:ext uri="{FF2B5EF4-FFF2-40B4-BE49-F238E27FC236}">
                <a16:creationId xmlns:a16="http://schemas.microsoft.com/office/drawing/2014/main" xmlns="" id="{7E619B4D-8F23-473F-B500-D9D7FEC5AD4C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Problem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</p:spTree>
    <p:extLst>
      <p:ext uri="{BB962C8B-B14F-4D97-AF65-F5344CB8AC3E}">
        <p14:creationId xmlns:p14="http://schemas.microsoft.com/office/powerpoint/2010/main" val="2097522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1"/>
          <p:cNvSpPr>
            <a:spLocks noGrp="1"/>
          </p:cNvSpPr>
          <p:nvPr>
            <p:ph type="title"/>
          </p:nvPr>
        </p:nvSpPr>
        <p:spPr>
          <a:xfrm>
            <a:off x="313008" y="1274934"/>
            <a:ext cx="6754543" cy="368424"/>
          </a:xfrm>
        </p:spPr>
        <p:txBody>
          <a:bodyPr>
            <a:normAutofit fontScale="90000"/>
          </a:bodyPr>
          <a:lstStyle/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Introduction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">
                <a:extLst>
                  <a:ext uri="{FF2B5EF4-FFF2-40B4-BE49-F238E27FC236}">
                    <a16:creationId xmlns:a16="http://schemas.microsoft.com/office/drawing/2014/main" xmlns="" id="{1A0A5B88-EE10-4CF1-8F19-2F66EAAFFC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3045" y="2397005"/>
                <a:ext cx="7765367" cy="346312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68580" tIns="34290" rIns="68580" bIns="3429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just" defTabSz="685800"/>
                <a:r>
                  <a:rPr lang="en-US" altLang="zh-CN" sz="2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(</a:t>
                </a:r>
                <a:r>
                  <a:rPr lang="zh-CN" altLang="zh-CN" sz="2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1</a:t>
                </a:r>
                <a:r>
                  <a:rPr lang="en-US" altLang="zh-CN" sz="2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)</a:t>
                </a:r>
                <a:r>
                  <a:rPr lang="zh-CN" altLang="zh-CN" sz="2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. Obtain matrix: </a:t>
                </a:r>
                <a:r>
                  <a:rPr lang="en-US" altLang="zh-CN" sz="2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T</a:t>
                </a:r>
                <a:r>
                  <a:rPr lang="zh-CN" altLang="zh-CN" sz="2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, and </a:t>
                </a:r>
                <a:r>
                  <a:rPr lang="en-US" altLang="zh-CN" sz="2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decompose</a:t>
                </a:r>
                <a:r>
                  <a:rPr lang="zh-CN" altLang="zh-CN" sz="2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it by </a:t>
                </a:r>
                <a:r>
                  <a:rPr lang="en-US" altLang="zh-CN" sz="2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the </a:t>
                </a:r>
                <a:r>
                  <a:rPr lang="zh-CN" altLang="zh-CN" sz="2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Cholesky method.  If the calculation is successful, the solution is </a:t>
                </a:r>
                <a:r>
                  <a:rPr lang="zh-CN" altLang="en-US" sz="2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“</a:t>
                </a:r>
                <a14:m>
                  <m:oMath xmlns:m="http://schemas.openxmlformats.org/officeDocument/2006/math">
                    <m:r>
                      <a:rPr lang="en-US" altLang="zh-CN" sz="2000" i="1">
                        <a:latin typeface="Cambria Math" panose="02040503050406030204" pitchFamily="18" charset="0"/>
                      </a:rPr>
                      <m:t>𝐿</m:t>
                    </m:r>
                    <m:sSup>
                      <m:sSupPr>
                        <m:ctrlPr>
                          <a:rPr lang="en-US" altLang="zh-CN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p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</m:oMath>
                </a14:m>
                <a:r>
                  <a:rPr lang="zh-CN" altLang="zh-CN" sz="2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". And then GOTO process: 4.</a:t>
                </a:r>
                <a:endParaRPr lang="en-US" altLang="zh-CN" sz="20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algn="just" defTabSz="685800"/>
                <a:endParaRPr lang="zh-CN" altLang="zh-CN" sz="20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lvl="0" algn="just"/>
                <a:r>
                  <a:rPr lang="en-US" altLang="zh-CN" sz="2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(</a:t>
                </a:r>
                <a:r>
                  <a:rPr lang="zh-CN" altLang="zh-CN" sz="2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2</a:t>
                </a:r>
                <a:r>
                  <a:rPr lang="en-US" altLang="zh-CN" sz="2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)</a:t>
                </a:r>
                <a:r>
                  <a:rPr lang="zh-CN" altLang="zh-CN" sz="2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. If A is ill-conditioned</a:t>
                </a:r>
                <a:r>
                  <a:rPr lang="en-US" altLang="zh-CN" sz="2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or semipositive definite</a:t>
                </a:r>
                <a:r>
                  <a:rPr lang="zh-CN" altLang="zh-CN" sz="2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, and the calcualtion is failed in process </a:t>
                </a:r>
                <a:r>
                  <a:rPr lang="en-US" altLang="zh-CN" sz="2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(</a:t>
                </a:r>
                <a:r>
                  <a:rPr lang="zh-CN" altLang="zh-CN" sz="2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1</a:t>
                </a:r>
                <a:r>
                  <a:rPr lang="en-US" altLang="zh-CN" sz="2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)</a:t>
                </a:r>
                <a:r>
                  <a:rPr lang="zh-CN" altLang="zh-CN" sz="2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,</a:t>
                </a:r>
                <a:r>
                  <a:rPr lang="en-US" altLang="zh-CN" sz="2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zh-CN" altLang="zh-CN" sz="2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then it will construct a new metrix by </a:t>
                </a:r>
                <a:endParaRPr lang="en-US" altLang="zh-CN" sz="20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lvl="0" algn="just"/>
                <a:r>
                  <a:rPr lang="en-US" altLang="zh-CN" sz="2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                                       </a:t>
                </a:r>
                <a:r>
                  <a:rPr lang="en-US" altLang="zh-CN" sz="200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NewT</a:t>
                </a:r>
                <a:r>
                  <a:rPr lang="zh-CN" altLang="zh-CN" sz="2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= </a:t>
                </a:r>
                <a:r>
                  <a:rPr lang="en-US" altLang="zh-CN" sz="2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T</a:t>
                </a:r>
                <a:r>
                  <a:rPr lang="zh-CN" altLang="zh-CN" sz="2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+0.0001*E.</a:t>
                </a:r>
                <a:endParaRPr lang="en-US" altLang="zh-CN" sz="20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lvl="0" algn="just"/>
                <a:endParaRPr lang="zh-CN" altLang="zh-CN" sz="20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lvl="0" algn="just"/>
                <a:r>
                  <a:rPr lang="en-US" altLang="zh-CN" sz="2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(</a:t>
                </a:r>
                <a:r>
                  <a:rPr lang="zh-CN" altLang="zh-CN" sz="2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3</a:t>
                </a:r>
                <a:r>
                  <a:rPr lang="en-US" altLang="zh-CN" sz="2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)</a:t>
                </a:r>
                <a:r>
                  <a:rPr lang="zh-CN" altLang="zh-CN" sz="2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. </a:t>
                </a:r>
                <a:r>
                  <a:rPr lang="en-US" altLang="zh-CN" sz="2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Decompose</a:t>
                </a:r>
                <a:r>
                  <a:rPr lang="zh-CN" altLang="zh-CN" sz="2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the new matrix </a:t>
                </a:r>
                <a:r>
                  <a:rPr lang="en-US" altLang="zh-CN" sz="200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NewT</a:t>
                </a:r>
                <a:r>
                  <a:rPr lang="zh-CN" altLang="zh-CN" sz="2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by Cholesky method again, the solution is "</a:t>
                </a:r>
                <a:r>
                  <a:rPr lang="en-US" altLang="zh-CN" sz="2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altLang="zh-CN" sz="2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</m:acc>
                    <m:sSup>
                      <m:sSupPr>
                        <m:ctrlPr>
                          <a:rPr lang="en-US" altLang="zh-CN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acc>
                          <m:accPr>
                            <m:chr m:val="̂"/>
                            <m:ctrlPr>
                              <a:rPr lang="en-US" altLang="zh-CN" sz="2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altLang="zh-CN" sz="2000" i="1">
                                <a:latin typeface="Cambria Math" panose="02040503050406030204" pitchFamily="18" charset="0"/>
                              </a:rPr>
                              <m:t>𝐿</m:t>
                            </m:r>
                          </m:e>
                        </m:acc>
                      </m:e>
                      <m:sup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  <m:r>
                      <a:rPr lang="en-US" altLang="zh-CN" sz="20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zh-CN" altLang="zh-CN" sz="2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". </a:t>
                </a:r>
                <a:endParaRPr lang="en-US" altLang="zh-CN" sz="20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lvl="0" algn="just"/>
                <a:endParaRPr lang="zh-CN" altLang="zh-CN" sz="20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algn="just" defTabSz="685800"/>
                <a:r>
                  <a:rPr lang="en-US" altLang="zh-CN" sz="2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(</a:t>
                </a:r>
                <a:r>
                  <a:rPr lang="zh-CN" altLang="zh-CN" sz="2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4</a:t>
                </a:r>
                <a:r>
                  <a:rPr lang="en-US" altLang="zh-CN" sz="2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)</a:t>
                </a:r>
                <a:r>
                  <a:rPr lang="zh-CN" altLang="zh-CN" sz="2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. </a:t>
                </a:r>
                <a:r>
                  <a:rPr lang="en-US" altLang="zh-CN" sz="2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Following                                            to solve C</a:t>
                </a:r>
                <a:endParaRPr lang="zh-CN" altLang="zh-CN" sz="20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11" name="Rectangle 1">
                <a:extLst>
                  <a:ext uri="{FF2B5EF4-FFF2-40B4-BE49-F238E27FC236}">
                    <a16:creationId xmlns:a16="http://schemas.microsoft.com/office/drawing/2014/main" id="{1A0A5B88-EE10-4CF1-8F19-2F66EAAFFC9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33045" y="2397005"/>
                <a:ext cx="7765367" cy="3463128"/>
              </a:xfrm>
              <a:prstGeom prst="rect">
                <a:avLst/>
              </a:prstGeom>
              <a:blipFill>
                <a:blip r:embed="rId3"/>
                <a:stretch>
                  <a:fillRect l="-1099" t="-704" r="-1099" b="-2993"/>
                </a:stretch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F2DF6288-CD6B-47F9-9B38-66781834A1C7}"/>
              </a:ext>
            </a:extLst>
          </p:cNvPr>
          <p:cNvSpPr txBox="1"/>
          <p:nvPr/>
        </p:nvSpPr>
        <p:spPr>
          <a:xfrm>
            <a:off x="313008" y="1732134"/>
            <a:ext cx="24320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/>
              <a:t>Process in BMS 1.1:</a:t>
            </a:r>
            <a:endParaRPr lang="zh-CN" altLang="en-US" sz="20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xmlns="" id="{BF35D928-EE9B-4B95-903B-1CDC275CE12E}"/>
                  </a:ext>
                </a:extLst>
              </p:cNvPr>
              <p:cNvSpPr txBox="1"/>
              <p:nvPr/>
            </p:nvSpPr>
            <p:spPr>
              <a:xfrm>
                <a:off x="2124256" y="5526862"/>
                <a:ext cx="1232635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𝐿</m:t>
                    </m:r>
                    <m:sSup>
                      <m:sSupPr>
                        <m:ctrlP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𝐿</m:t>
                        </m:r>
                      </m:e>
                      <m:sup>
                        <m: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𝑇</m:t>
                        </m:r>
                      </m:sup>
                    </m:sSup>
                    <m:r>
                      <a:rPr lang="en-US" altLang="zh-CN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m:rPr>
                        <m:sty m:val="p"/>
                      </m:rPr>
                      <a:rPr lang="en-US" altLang="zh-CN">
                        <a:latin typeface="Cambria Math" panose="02040503050406030204" pitchFamily="18" charset="0"/>
                      </a:rPr>
                      <m:t>c</m:t>
                    </m:r>
                  </m:oMath>
                </a14:m>
                <a:r>
                  <a:rPr lang="en-US" altLang="zh-CN" dirty="0"/>
                  <a:t>=v</a:t>
                </a:r>
                <a:endParaRPr lang="zh-CN" altLang="en-US" dirty="0"/>
              </a:p>
            </p:txBody>
          </p:sp>
        </mc:Choice>
        <mc:Fallback xmlns="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BF35D928-EE9B-4B95-903B-1CDC275CE1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4256" y="5526862"/>
                <a:ext cx="1232635" cy="276999"/>
              </a:xfrm>
              <a:prstGeom prst="rect">
                <a:avLst/>
              </a:prstGeom>
              <a:blipFill>
                <a:blip r:embed="rId4"/>
                <a:stretch>
                  <a:fillRect l="-6404" t="-28889" b="-5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xmlns="" id="{C212E711-8F42-4DA7-B43E-2332C37D1F9E}"/>
                  </a:ext>
                </a:extLst>
              </p:cNvPr>
              <p:cNvSpPr txBox="1"/>
              <p:nvPr/>
            </p:nvSpPr>
            <p:spPr>
              <a:xfrm>
                <a:off x="3587460" y="5526862"/>
                <a:ext cx="1624185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𝐿</m:t>
                    </m:r>
                    <m:r>
                      <a:rPr lang="en-US" altLang="zh-CN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m:rPr>
                        <m:sty m:val="p"/>
                      </m:rPr>
                      <a:rPr lang="en-US" altLang="zh-CN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aux</m:t>
                    </m:r>
                  </m:oMath>
                </a14:m>
                <a:r>
                  <a:rPr lang="en-US" altLang="zh-CN" dirty="0"/>
                  <a:t>=v</a:t>
                </a:r>
                <a:endParaRPr lang="zh-CN" altLang="en-US" dirty="0"/>
              </a:p>
            </p:txBody>
          </p:sp>
        </mc:Choice>
        <mc:Fallback xmlns="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C212E711-8F42-4DA7-B43E-2332C37D1F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87460" y="5526862"/>
                <a:ext cx="1624185" cy="276999"/>
              </a:xfrm>
              <a:prstGeom prst="rect">
                <a:avLst/>
              </a:prstGeom>
              <a:blipFill>
                <a:blip r:embed="rId5"/>
                <a:stretch>
                  <a:fillRect l="-4869" t="-28889" b="-5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箭头: 右 4">
            <a:extLst>
              <a:ext uri="{FF2B5EF4-FFF2-40B4-BE49-F238E27FC236}">
                <a16:creationId xmlns:a16="http://schemas.microsoft.com/office/drawing/2014/main" xmlns="" id="{E19C7023-123F-4C70-91C2-76DF9885FF49}"/>
              </a:ext>
            </a:extLst>
          </p:cNvPr>
          <p:cNvSpPr/>
          <p:nvPr/>
        </p:nvSpPr>
        <p:spPr>
          <a:xfrm>
            <a:off x="3333208" y="5607652"/>
            <a:ext cx="194249" cy="16158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>
            <a:extLst>
              <a:ext uri="{FF2B5EF4-FFF2-40B4-BE49-F238E27FC236}">
                <a16:creationId xmlns:a16="http://schemas.microsoft.com/office/drawing/2014/main" xmlns="" id="{E96CD5A1-A60C-4CDF-A4CB-6DB9AF253167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Problem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</p:spTree>
    <p:extLst>
      <p:ext uri="{BB962C8B-B14F-4D97-AF65-F5344CB8AC3E}">
        <p14:creationId xmlns:p14="http://schemas.microsoft.com/office/powerpoint/2010/main" val="1128579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F2DF6288-CD6B-47F9-9B38-66781834A1C7}"/>
              </a:ext>
            </a:extLst>
          </p:cNvPr>
          <p:cNvSpPr txBox="1"/>
          <p:nvPr/>
        </p:nvSpPr>
        <p:spPr>
          <a:xfrm>
            <a:off x="313007" y="1515601"/>
            <a:ext cx="627928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</a:tabLst>
            </a:pPr>
            <a:r>
              <a:rPr lang="en-CA" altLang="zh-CN" sz="2000" b="1" dirty="0"/>
              <a:t>One of the failure case of the </a:t>
            </a:r>
            <a:r>
              <a:rPr lang="en-CA" altLang="zh-CN" sz="2000" b="1" dirty="0" err="1"/>
              <a:t>Cholesky</a:t>
            </a:r>
            <a:r>
              <a:rPr lang="en-CA" altLang="zh-CN" sz="2000" b="1" dirty="0"/>
              <a:t> factorization: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</a:tabLst>
            </a:pPr>
            <a:endParaRPr lang="en-CA" altLang="zh-CN" sz="2000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</a:tabLst>
            </a:pPr>
            <a:r>
              <a:rPr lang="en-CA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Original Matrix T (before T + 0.0001*E):</a:t>
            </a:r>
          </a:p>
        </p:txBody>
      </p:sp>
      <p:pic>
        <p:nvPicPr>
          <p:cNvPr id="16" name="图片 28">
            <a:extLst>
              <a:ext uri="{FF2B5EF4-FFF2-40B4-BE49-F238E27FC236}">
                <a16:creationId xmlns:a16="http://schemas.microsoft.com/office/drawing/2014/main" xmlns="" id="{874FEB6C-7710-4DF7-84E4-7F14113361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304" y="2642935"/>
            <a:ext cx="7909449" cy="697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DB040B4-8A70-468B-A82D-F4FBF351C939}"/>
              </a:ext>
            </a:extLst>
          </p:cNvPr>
          <p:cNvSpPr/>
          <p:nvPr/>
        </p:nvSpPr>
        <p:spPr>
          <a:xfrm>
            <a:off x="313007" y="3479822"/>
            <a:ext cx="206017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</a:tabLst>
            </a:pPr>
            <a:r>
              <a:rPr lang="en-CA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Original Matrix v:</a:t>
            </a:r>
          </a:p>
        </p:txBody>
      </p:sp>
      <p:pic>
        <p:nvPicPr>
          <p:cNvPr id="17" name="图片 29">
            <a:extLst>
              <a:ext uri="{FF2B5EF4-FFF2-40B4-BE49-F238E27FC236}">
                <a16:creationId xmlns:a16="http://schemas.microsoft.com/office/drawing/2014/main" xmlns="" id="{52245E79-1941-494B-B23B-6EAFA42E52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382" y="3479822"/>
            <a:ext cx="1064226" cy="75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BB6056A-8CE9-4730-8C1B-9835520A447D}"/>
              </a:ext>
            </a:extLst>
          </p:cNvPr>
          <p:cNvSpPr/>
          <p:nvPr/>
        </p:nvSpPr>
        <p:spPr>
          <a:xfrm>
            <a:off x="365509" y="4152414"/>
            <a:ext cx="38262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</a:tabLst>
            </a:pPr>
            <a:r>
              <a:rPr lang="en-CA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Solved Wiener filter c in JEM 7.1 is:</a:t>
            </a:r>
          </a:p>
        </p:txBody>
      </p:sp>
      <p:pic>
        <p:nvPicPr>
          <p:cNvPr id="18" name="图片 31">
            <a:extLst>
              <a:ext uri="{FF2B5EF4-FFF2-40B4-BE49-F238E27FC236}">
                <a16:creationId xmlns:a16="http://schemas.microsoft.com/office/drawing/2014/main" xmlns="" id="{1377DF55-9124-4841-82FA-ECA71E0842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304" y="4568724"/>
            <a:ext cx="1235185" cy="1724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7A0D7195-3B29-4D0F-A769-0CFF4F33785B}"/>
              </a:ext>
            </a:extLst>
          </p:cNvPr>
          <p:cNvSpPr/>
          <p:nvPr/>
        </p:nvSpPr>
        <p:spPr>
          <a:xfrm>
            <a:off x="4743488" y="4152414"/>
            <a:ext cx="396935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</a:tabLst>
            </a:pPr>
            <a:r>
              <a:rPr lang="en-CA" altLang="zh-CN" sz="2000" dirty="0">
                <a:latin typeface="Calibri" panose="020F0502020204030204" pitchFamily="34" charset="0"/>
                <a:cs typeface="Calibri" panose="020F0502020204030204" pitchFamily="34" charset="0"/>
              </a:rPr>
              <a:t>Solved Wiener filter c in BMS1.1 is: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7286908D-768D-415F-A522-9543AB2F2605}"/>
              </a:ext>
            </a:extLst>
          </p:cNvPr>
          <p:cNvSpPr txBox="1"/>
          <p:nvPr/>
        </p:nvSpPr>
        <p:spPr>
          <a:xfrm>
            <a:off x="6458536" y="4606489"/>
            <a:ext cx="51435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0.0</a:t>
            </a:r>
          </a:p>
          <a:p>
            <a:r>
              <a:rPr lang="en-US" altLang="zh-CN" sz="1400" dirty="0"/>
              <a:t>0.0</a:t>
            </a:r>
          </a:p>
          <a:p>
            <a:r>
              <a:rPr lang="en-US" altLang="zh-CN" sz="1400" dirty="0"/>
              <a:t>0.0</a:t>
            </a:r>
          </a:p>
          <a:p>
            <a:r>
              <a:rPr lang="en-US" altLang="zh-CN" sz="1400" dirty="0"/>
              <a:t>0.0</a:t>
            </a:r>
          </a:p>
          <a:p>
            <a:r>
              <a:rPr lang="en-US" altLang="zh-CN" sz="1400" dirty="0"/>
              <a:t>0.0</a:t>
            </a:r>
          </a:p>
          <a:p>
            <a:r>
              <a:rPr lang="en-US" altLang="zh-CN" sz="1400" dirty="0"/>
              <a:t>0.0</a:t>
            </a:r>
          </a:p>
          <a:p>
            <a:r>
              <a:rPr lang="en-US" altLang="zh-CN" sz="1400" dirty="0"/>
              <a:t>0.0</a:t>
            </a:r>
            <a:endParaRPr lang="zh-CN" altLang="en-US" sz="1400" dirty="0"/>
          </a:p>
        </p:txBody>
      </p:sp>
      <p:sp>
        <p:nvSpPr>
          <p:cNvPr id="15" name="标题 1">
            <a:extLst>
              <a:ext uri="{FF2B5EF4-FFF2-40B4-BE49-F238E27FC236}">
                <a16:creationId xmlns:a16="http://schemas.microsoft.com/office/drawing/2014/main" xmlns="" id="{84F72F68-96E3-4701-9C92-FA0972D750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008" y="827259"/>
            <a:ext cx="6754543" cy="368424"/>
          </a:xfrm>
        </p:spPr>
        <p:txBody>
          <a:bodyPr>
            <a:normAutofit fontScale="90000"/>
          </a:bodyPr>
          <a:lstStyle/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Problem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B1B107E5-1599-45E6-B51A-39691336519F}"/>
              </a:ext>
            </a:extLst>
          </p:cNvPr>
          <p:cNvSpPr/>
          <p:nvPr/>
        </p:nvSpPr>
        <p:spPr>
          <a:xfrm>
            <a:off x="2333370" y="5107615"/>
            <a:ext cx="316304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</a:tabLst>
            </a:pPr>
            <a:r>
              <a:rPr lang="en-CA" altLang="zh-CN" sz="2000" dirty="0">
                <a:solidFill>
                  <a:srgbClr val="FF0000"/>
                </a:solidFill>
              </a:rPr>
              <a:t>W</a:t>
            </a:r>
            <a:r>
              <a:rPr lang="en-US" altLang="zh-CN" sz="2000" dirty="0">
                <a:solidFill>
                  <a:srgbClr val="FF0000"/>
                </a:solidFill>
              </a:rPr>
              <a:t>ill cause the infinite loop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171450" algn="l"/>
                <a:tab pos="342900" algn="l"/>
                <a:tab pos="514350" algn="l"/>
                <a:tab pos="685800" algn="l"/>
                <a:tab pos="857250" algn="l"/>
                <a:tab pos="1028700" algn="l"/>
                <a:tab pos="1200150" algn="l"/>
                <a:tab pos="1371600" algn="l"/>
                <a:tab pos="1543050" algn="l"/>
                <a:tab pos="1714500" algn="l"/>
                <a:tab pos="1885950" algn="l"/>
                <a:tab pos="2057400" algn="l"/>
              </a:tabLst>
            </a:pPr>
            <a:r>
              <a:rPr lang="en-US" altLang="zh-CN" sz="2000" dirty="0">
                <a:solidFill>
                  <a:srgbClr val="FF0000"/>
                </a:solidFill>
              </a:rPr>
              <a:t>presented in ticket #59 </a:t>
            </a:r>
            <a:endParaRPr lang="en-CA" altLang="zh-CN" sz="2000" dirty="0">
              <a:solidFill>
                <a:srgbClr val="FF0000"/>
              </a:solidFill>
            </a:endParaRPr>
          </a:p>
        </p:txBody>
      </p:sp>
      <p:sp>
        <p:nvSpPr>
          <p:cNvPr id="13" name="箭头: 右 12">
            <a:extLst>
              <a:ext uri="{FF2B5EF4-FFF2-40B4-BE49-F238E27FC236}">
                <a16:creationId xmlns:a16="http://schemas.microsoft.com/office/drawing/2014/main" xmlns="" id="{9AB3CEE8-FCFD-40CA-ABCB-328E6F1B2E03}"/>
              </a:ext>
            </a:extLst>
          </p:cNvPr>
          <p:cNvSpPr/>
          <p:nvPr/>
        </p:nvSpPr>
        <p:spPr>
          <a:xfrm rot="10800000">
            <a:off x="1810031" y="5225116"/>
            <a:ext cx="287999" cy="36318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583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F2EDD69F-EC88-4410-BDCA-C1D408A139AB}"/>
              </a:ext>
            </a:extLst>
          </p:cNvPr>
          <p:cNvSpPr txBox="1"/>
          <p:nvPr/>
        </p:nvSpPr>
        <p:spPr>
          <a:xfrm>
            <a:off x="472513" y="1643702"/>
            <a:ext cx="51576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Using LDLT method to decompose matrix T</a:t>
            </a:r>
            <a:endParaRPr lang="zh-CN" altLang="en-US" sz="2000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4BB81990-C1BA-437E-9B89-25998FA25199}"/>
              </a:ext>
            </a:extLst>
          </p:cNvPr>
          <p:cNvSpPr txBox="1"/>
          <p:nvPr/>
        </p:nvSpPr>
        <p:spPr>
          <a:xfrm>
            <a:off x="472513" y="2341458"/>
            <a:ext cx="11646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/>
              <a:t>Benefits:</a:t>
            </a:r>
            <a:endParaRPr lang="zh-CN" altLang="en-US" sz="2000" b="1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7F0F63D-F8B8-4CAE-A0C8-F709CA4D94D1}"/>
              </a:ext>
            </a:extLst>
          </p:cNvPr>
          <p:cNvSpPr/>
          <p:nvPr/>
        </p:nvSpPr>
        <p:spPr>
          <a:xfrm>
            <a:off x="1094721" y="2768071"/>
            <a:ext cx="686514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arenBoth"/>
            </a:pPr>
            <a:r>
              <a:rPr lang="en-US" altLang="zh-CN" sz="2000" dirty="0"/>
              <a:t> LDLT method doesn't need to extract square roots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CN" sz="2000" b="1" dirty="0"/>
              <a:t>Avoid the failure case even the matrix is ill-conditioned</a:t>
            </a:r>
          </a:p>
          <a:p>
            <a:pPr lvl="1"/>
            <a:endParaRPr lang="en-US" altLang="zh-CN" sz="2000" dirty="0"/>
          </a:p>
          <a:p>
            <a:pPr marL="257175" indent="-257175">
              <a:buAutoNum type="arabicParenBoth" startAt="2"/>
            </a:pPr>
            <a:r>
              <a:rPr lang="en-US" altLang="zh-CN" sz="2000" dirty="0"/>
              <a:t>   Can be used to decompose semi-positive definite matrix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2000" b="1" dirty="0"/>
              <a:t>Avoid to use T+0.0001E </a:t>
            </a:r>
            <a:r>
              <a:rPr lang="en-US" altLang="zh-CN" sz="2000" b="1" dirty="0" smtClean="0"/>
              <a:t>which may build an </a:t>
            </a:r>
            <a:r>
              <a:rPr lang="en-US" altLang="zh-CN" sz="2000" b="1" dirty="0"/>
              <a:t>ill-conditioned matrix</a:t>
            </a:r>
          </a:p>
          <a:p>
            <a:pPr marL="257175" indent="-257175">
              <a:buAutoNum type="arabicParenBoth" startAt="2"/>
            </a:pPr>
            <a:endParaRPr lang="en-US" altLang="zh-CN" sz="2000" dirty="0"/>
          </a:p>
        </p:txBody>
      </p:sp>
      <p:sp>
        <p:nvSpPr>
          <p:cNvPr id="10" name="标题 1">
            <a:extLst>
              <a:ext uri="{FF2B5EF4-FFF2-40B4-BE49-F238E27FC236}">
                <a16:creationId xmlns:a16="http://schemas.microsoft.com/office/drawing/2014/main" xmlns="" id="{A4EE4D09-7D3C-4D80-B8E2-5CFD1BD660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008" y="827259"/>
            <a:ext cx="6754543" cy="368424"/>
          </a:xfrm>
        </p:spPr>
        <p:txBody>
          <a:bodyPr>
            <a:normAutofit fontScale="90000"/>
          </a:bodyPr>
          <a:lstStyle/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Solution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662B097-F5DF-43E5-AE46-921CEEAD72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513" y="5799887"/>
            <a:ext cx="4054781" cy="63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707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513E6958-2E0A-4A08-8ABD-0263070BE549}"/>
              </a:ext>
            </a:extLst>
          </p:cNvPr>
          <p:cNvSpPr txBox="1"/>
          <p:nvPr/>
        </p:nvSpPr>
        <p:spPr>
          <a:xfrm>
            <a:off x="329872" y="2028120"/>
            <a:ext cx="35365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/>
              <a:t>Process of Proposed method</a:t>
            </a:r>
            <a:endParaRPr lang="zh-CN" altLang="en-US" sz="20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">
                <a:extLst>
                  <a:ext uri="{FF2B5EF4-FFF2-40B4-BE49-F238E27FC236}">
                    <a16:creationId xmlns:a16="http://schemas.microsoft.com/office/drawing/2014/main" xmlns="" id="{01B30E23-6586-4655-8727-3854D596C2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8479" y="2888368"/>
                <a:ext cx="6874718" cy="160813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68580" tIns="34290" rIns="68580" bIns="3429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lvl="0"/>
                <a:r>
                  <a:rPr lang="en-US" altLang="zh-CN" sz="2000" dirty="0">
                    <a:latin typeface="+mn-lt"/>
                  </a:rPr>
                  <a:t>(</a:t>
                </a:r>
                <a:r>
                  <a:rPr lang="zh-CN" altLang="zh-CN" sz="2000" dirty="0">
                    <a:latin typeface="+mn-lt"/>
                  </a:rPr>
                  <a:t>1</a:t>
                </a:r>
                <a:r>
                  <a:rPr lang="en-US" altLang="zh-CN" sz="2000" dirty="0">
                    <a:latin typeface="+mn-lt"/>
                  </a:rPr>
                  <a:t>)</a:t>
                </a:r>
                <a:r>
                  <a:rPr lang="zh-CN" altLang="zh-CN" sz="2000" dirty="0">
                    <a:latin typeface="+mn-lt"/>
                  </a:rPr>
                  <a:t>. </a:t>
                </a:r>
                <a:r>
                  <a:rPr lang="en-US" altLang="zh-CN" sz="2000" dirty="0">
                    <a:latin typeface="+mn-lt"/>
                  </a:rPr>
                  <a:t>Obtain the auto-covariance matrix: T, and decompose it by the LDLT method.  If the calculation is successful, the solution is </a:t>
                </a:r>
                <a14:m>
                  <m:oMath xmlns:m="http://schemas.openxmlformats.org/officeDocument/2006/math">
                    <m:r>
                      <a:rPr lang="en-US" altLang="zh-CN" sz="2000" i="1">
                        <a:latin typeface="Cambria Math" panose="02040503050406030204" pitchFamily="18" charset="0"/>
                      </a:rPr>
                      <m:t>𝐿𝐷</m:t>
                    </m:r>
                    <m:sSup>
                      <m:sSupPr>
                        <m:ctrlPr>
                          <a:rPr lang="en-US" altLang="zh-CN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p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</m:oMath>
                </a14:m>
                <a:r>
                  <a:rPr lang="en-US" altLang="zh-CN" sz="2000" dirty="0">
                    <a:latin typeface="+mn-lt"/>
                  </a:rPr>
                  <a:t> </a:t>
                </a:r>
                <a:r>
                  <a:rPr lang="zh-CN" altLang="zh-CN" sz="2000" dirty="0">
                    <a:latin typeface="+mn-lt"/>
                  </a:rPr>
                  <a:t> </a:t>
                </a:r>
                <a:endParaRPr lang="en-US" altLang="zh-CN" sz="2000" dirty="0">
                  <a:latin typeface="+mn-lt"/>
                </a:endParaRPr>
              </a:p>
              <a:p>
                <a:pPr lvl="0"/>
                <a:endParaRPr lang="zh-CN" altLang="zh-CN" sz="2000" dirty="0">
                  <a:latin typeface="+mn-lt"/>
                </a:endParaRPr>
              </a:p>
              <a:p>
                <a:pPr lvl="0"/>
                <a:r>
                  <a:rPr lang="en-US" altLang="zh-CN" sz="2000" dirty="0">
                    <a:latin typeface="+mn-lt"/>
                  </a:rPr>
                  <a:t>(</a:t>
                </a:r>
                <a:r>
                  <a:rPr lang="zh-CN" altLang="zh-CN" sz="2000" dirty="0">
                    <a:latin typeface="+mn-lt"/>
                  </a:rPr>
                  <a:t>2</a:t>
                </a:r>
                <a:r>
                  <a:rPr lang="en-US" altLang="zh-CN" sz="2000" dirty="0">
                    <a:latin typeface="+mn-lt"/>
                  </a:rPr>
                  <a:t>)</a:t>
                </a:r>
                <a:r>
                  <a:rPr lang="zh-CN" altLang="zh-CN" sz="2000" dirty="0">
                    <a:latin typeface="+mn-lt"/>
                  </a:rPr>
                  <a:t>. </a:t>
                </a:r>
                <a:r>
                  <a:rPr lang="en-US" altLang="zh-CN" sz="2000" dirty="0">
                    <a:latin typeface="+mn-lt"/>
                  </a:rPr>
                  <a:t>Following                                            to solve C</a:t>
                </a:r>
                <a:r>
                  <a:rPr lang="zh-CN" altLang="zh-CN" sz="2000" dirty="0">
                    <a:latin typeface="+mn-lt"/>
                  </a:rPr>
                  <a:t>.</a:t>
                </a:r>
              </a:p>
            </p:txBody>
          </p:sp>
        </mc:Choice>
        <mc:Fallback xmlns="">
          <p:sp>
            <p:nvSpPr>
              <p:cNvPr id="13" name="Rectangle 1">
                <a:extLst>
                  <a:ext uri="{FF2B5EF4-FFF2-40B4-BE49-F238E27FC236}">
                    <a16:creationId xmlns:a16="http://schemas.microsoft.com/office/drawing/2014/main" id="{01B30E23-6586-4655-8727-3854D596C28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18479" y="2888368"/>
                <a:ext cx="6874718" cy="1608133"/>
              </a:xfrm>
              <a:prstGeom prst="rect">
                <a:avLst/>
              </a:prstGeom>
              <a:blipFill>
                <a:blip r:embed="rId3"/>
                <a:stretch>
                  <a:fillRect l="-1241" t="-2273" b="-6818"/>
                </a:stretch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xmlns="" id="{A5416C37-F087-4A77-8223-6720253489A2}"/>
                  </a:ext>
                </a:extLst>
              </p:cNvPr>
              <p:cNvSpPr txBox="1"/>
              <p:nvPr/>
            </p:nvSpPr>
            <p:spPr>
              <a:xfrm>
                <a:off x="2769653" y="4183490"/>
                <a:ext cx="1387547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000" i="1">
                        <a:latin typeface="Cambria Math" panose="02040503050406030204" pitchFamily="18" charset="0"/>
                      </a:rPr>
                      <m:t>𝐿𝐷</m:t>
                    </m:r>
                    <m:sSup>
                      <m:sSupPr>
                        <m:ctrlPr>
                          <a:rPr lang="en-US" altLang="zh-CN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p>
                        <m:r>
                          <a:rPr lang="en-US" altLang="zh-CN" sz="2000" i="1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</m:oMath>
                </a14:m>
                <a:r>
                  <a:rPr lang="en-US" altLang="zh-CN" sz="2000" dirty="0"/>
                  <a:t> </a:t>
                </a:r>
                <a14:m>
                  <m:oMath xmlns:m="http://schemas.openxmlformats.org/officeDocument/2006/math">
                    <m:r>
                      <a:rPr lang="en-US" altLang="zh-CN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m:rPr>
                        <m:sty m:val="p"/>
                      </m:rPr>
                      <a:rPr lang="en-US" altLang="zh-CN" sz="2000">
                        <a:latin typeface="Cambria Math" panose="02040503050406030204" pitchFamily="18" charset="0"/>
                      </a:rPr>
                      <m:t>c</m:t>
                    </m:r>
                  </m:oMath>
                </a14:m>
                <a:r>
                  <a:rPr lang="en-US" altLang="zh-CN" sz="2000" dirty="0"/>
                  <a:t>=v</a:t>
                </a:r>
                <a:endParaRPr lang="zh-CN" altLang="en-US" sz="2000" dirty="0"/>
              </a:p>
            </p:txBody>
          </p:sp>
        </mc:Choice>
        <mc:Fallback xmlns="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A5416C37-F087-4A77-8223-6720253489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69653" y="4183490"/>
                <a:ext cx="1387547" cy="307777"/>
              </a:xfrm>
              <a:prstGeom prst="rect">
                <a:avLst/>
              </a:prstGeom>
              <a:blipFill>
                <a:blip r:embed="rId4"/>
                <a:stretch>
                  <a:fillRect l="-6140" t="-25490" b="-490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xmlns="" id="{4C1D6787-6185-4D37-B9CC-21A424DA8F05}"/>
                  </a:ext>
                </a:extLst>
              </p:cNvPr>
              <p:cNvSpPr txBox="1"/>
              <p:nvPr/>
            </p:nvSpPr>
            <p:spPr>
              <a:xfrm>
                <a:off x="4541770" y="4143457"/>
                <a:ext cx="1493291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𝐿</m:t>
                    </m:r>
                    <m:r>
                      <a:rPr lang="en-US" altLang="zh-CN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m:rPr>
                        <m:sty m:val="p"/>
                      </m:rPr>
                      <a:rPr lang="en-US" altLang="zh-CN" sz="20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aux</m:t>
                    </m:r>
                  </m:oMath>
                </a14:m>
                <a:r>
                  <a:rPr lang="en-US" altLang="zh-CN" sz="2000" dirty="0"/>
                  <a:t>=v</a:t>
                </a:r>
                <a:endParaRPr lang="zh-CN" altLang="en-US" sz="2000" dirty="0"/>
              </a:p>
            </p:txBody>
          </p:sp>
        </mc:Choice>
        <mc:Fallback xmlns="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4C1D6787-6185-4D37-B9CC-21A424DA8F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1770" y="4143457"/>
                <a:ext cx="1493291" cy="307777"/>
              </a:xfrm>
              <a:prstGeom prst="rect">
                <a:avLst/>
              </a:prstGeom>
              <a:blipFill>
                <a:blip r:embed="rId5"/>
                <a:stretch>
                  <a:fillRect l="-5714" t="-26000" b="-50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箭头: 右 15">
            <a:extLst>
              <a:ext uri="{FF2B5EF4-FFF2-40B4-BE49-F238E27FC236}">
                <a16:creationId xmlns:a16="http://schemas.microsoft.com/office/drawing/2014/main" xmlns="" id="{77CFA322-AE5E-49F3-A941-7568776858D0}"/>
              </a:ext>
            </a:extLst>
          </p:cNvPr>
          <p:cNvSpPr/>
          <p:nvPr/>
        </p:nvSpPr>
        <p:spPr>
          <a:xfrm>
            <a:off x="4117337" y="4216553"/>
            <a:ext cx="178594" cy="16158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2" name="标题 1">
            <a:extLst>
              <a:ext uri="{FF2B5EF4-FFF2-40B4-BE49-F238E27FC236}">
                <a16:creationId xmlns:a16="http://schemas.microsoft.com/office/drawing/2014/main" xmlns="" id="{B777F3BD-B591-46FF-9C74-2AE1CD89A8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008" y="827259"/>
            <a:ext cx="6754543" cy="368424"/>
          </a:xfrm>
        </p:spPr>
        <p:txBody>
          <a:bodyPr>
            <a:normAutofit fontScale="90000"/>
          </a:bodyPr>
          <a:lstStyle/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Solution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</p:spTree>
    <p:extLst>
      <p:ext uri="{BB962C8B-B14F-4D97-AF65-F5344CB8AC3E}">
        <p14:creationId xmlns:p14="http://schemas.microsoft.com/office/powerpoint/2010/main" val="880468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>
            <a:extLst>
              <a:ext uri="{FF2B5EF4-FFF2-40B4-BE49-F238E27FC236}">
                <a16:creationId xmlns:a16="http://schemas.microsoft.com/office/drawing/2014/main" xmlns="" id="{CF292C32-B88A-413B-90E4-6C2A109683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008" y="827259"/>
            <a:ext cx="6754543" cy="368424"/>
          </a:xfrm>
        </p:spPr>
        <p:txBody>
          <a:bodyPr>
            <a:normAutofit fontScale="90000"/>
          </a:bodyPr>
          <a:lstStyle/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Results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pic>
        <p:nvPicPr>
          <p:cNvPr id="21" name="图片 1">
            <a:extLst>
              <a:ext uri="{FF2B5EF4-FFF2-40B4-BE49-F238E27FC236}">
                <a16:creationId xmlns:a16="http://schemas.microsoft.com/office/drawing/2014/main" xmlns="" id="{8992B930-9DC3-41C5-9FA2-2155C8A4D0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577" y="2564779"/>
            <a:ext cx="6107973" cy="2625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Rectangle 3">
            <a:extLst>
              <a:ext uri="{FF2B5EF4-FFF2-40B4-BE49-F238E27FC236}">
                <a16:creationId xmlns:a16="http://schemas.microsoft.com/office/drawing/2014/main" xmlns="" id="{17A3B871-E76C-47C2-A430-66CA3006A2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0201" y="2569915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 sz="1350"/>
          </a:p>
        </p:txBody>
      </p:sp>
      <p:sp>
        <p:nvSpPr>
          <p:cNvPr id="24" name="Rectangle 4">
            <a:extLst>
              <a:ext uri="{FF2B5EF4-FFF2-40B4-BE49-F238E27FC236}">
                <a16:creationId xmlns:a16="http://schemas.microsoft.com/office/drawing/2014/main" xmlns="" id="{8304A57A-9582-45D8-A7B9-2FACC5C298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0201" y="3812927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522919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284</TotalTime>
  <Words>408</Words>
  <Application>Microsoft Office PowerPoint</Application>
  <PresentationFormat>全屏显示(4:3)</PresentationFormat>
  <Paragraphs>96</Paragraphs>
  <Slides>12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Open Sans Light</vt:lpstr>
      <vt:lpstr>等线</vt:lpstr>
      <vt:lpstr>等线 Light</vt:lpstr>
      <vt:lpstr>宋体</vt:lpstr>
      <vt:lpstr>微软雅黑 Light</vt:lpstr>
      <vt:lpstr>Arial</vt:lpstr>
      <vt:lpstr>Calibri</vt:lpstr>
      <vt:lpstr>Cambria Math</vt:lpstr>
      <vt:lpstr>Microsoft Sans Serif</vt:lpstr>
      <vt:lpstr>Times New Roman</vt:lpstr>
      <vt:lpstr>Office 主题​​</vt:lpstr>
      <vt:lpstr>PowerPoint 演示文稿</vt:lpstr>
      <vt:lpstr>Introduction</vt:lpstr>
      <vt:lpstr>Background</vt:lpstr>
      <vt:lpstr>Introduction</vt:lpstr>
      <vt:lpstr>Introduction</vt:lpstr>
      <vt:lpstr>Problem</vt:lpstr>
      <vt:lpstr>Solution</vt:lpstr>
      <vt:lpstr>Solution</vt:lpstr>
      <vt:lpstr>Results</vt:lpstr>
      <vt:lpstr>Results</vt:lpstr>
      <vt:lpstr>Conclusion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 Yiming</dc:creator>
  <cp:lastModifiedBy>Li Yiming</cp:lastModifiedBy>
  <cp:revision>32</cp:revision>
  <dcterms:created xsi:type="dcterms:W3CDTF">2018-07-05T11:57:51Z</dcterms:created>
  <dcterms:modified xsi:type="dcterms:W3CDTF">2018-07-07T01:27:53Z</dcterms:modified>
</cp:coreProperties>
</file>