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5"/>
  </p:notesMasterIdLst>
  <p:handoutMasterIdLst>
    <p:handoutMasterId r:id="rId6"/>
  </p:handoutMasterIdLst>
  <p:sldIdLst>
    <p:sldId id="941" r:id="rId2"/>
    <p:sldId id="954" r:id="rId3"/>
    <p:sldId id="957" r:id="rId4"/>
  </p:sldIdLst>
  <p:sldSz cx="12192000" cy="6858000"/>
  <p:notesSz cx="6858000" cy="9144000"/>
  <p:custDataLst>
    <p:tags r:id="rId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5840" autoAdjust="0"/>
  </p:normalViewPr>
  <p:slideViewPr>
    <p:cSldViewPr snapToGrid="0">
      <p:cViewPr varScale="1">
        <p:scale>
          <a:sx n="114" d="100"/>
          <a:sy n="114" d="100"/>
        </p:scale>
        <p:origin x="414" y="108"/>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tags" Target="tags/tag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theme" Target="theme/theme1.xml"/><Relationship Id="rId5" Type="http://schemas.openxmlformats.org/officeDocument/2006/relationships/notesMaster" Target="notesMasters/notesMaster1.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93000"/>
              </a:lnSpc>
              <a:spcBef>
                <a:spcPts val="0"/>
              </a:spcBef>
              <a:spcAft>
                <a:spcPts val="0"/>
              </a:spcAft>
              <a:buClrTx/>
              <a:buSzTx/>
              <a:buFontTx/>
              <a:buNone/>
              <a:tabLst/>
              <a:defRPr/>
            </a:pPr>
            <a:fld id="{785BB0B3-964C-4CDE-9D3D-0BF955B8C425}" type="slidenum">
              <a:rPr kumimoji="0" lang="en-US" sz="800" b="0" i="0" u="none" strike="noStrike" kern="1200" cap="none" spc="0" normalizeH="0" baseline="0" noProof="0" smtClean="0">
                <a:ln>
                  <a:noFill/>
                </a:ln>
                <a:solidFill>
                  <a:prstClr val="black">
                    <a:lumMod val="50000"/>
                    <a:lumOff val="50000"/>
                  </a:prstClr>
                </a:solidFill>
                <a:effectLst/>
                <a:uLnTx/>
                <a:uFillTx/>
                <a:latin typeface="Microsoft Sans Serif" panose="020B0604020202020204" pitchFamily="34" charset="0"/>
                <a:ea typeface="+mn-ea"/>
                <a:cs typeface="Microsoft Sans Serif" panose="020B0604020202020204" pitchFamily="34" charset="0"/>
              </a:rPr>
              <a:pPr marL="0" marR="0" lvl="0" indent="0" algn="r" defTabSz="914400" rtl="0" eaLnBrk="1" fontAlgn="auto" latinLnBrk="0" hangingPunct="1">
                <a:lnSpc>
                  <a:spcPct val="93000"/>
                </a:lnSpc>
                <a:spcBef>
                  <a:spcPts val="0"/>
                </a:spcBef>
                <a:spcAft>
                  <a:spcPts val="0"/>
                </a:spcAft>
                <a:buClrTx/>
                <a:buSzTx/>
                <a:buFontTx/>
                <a:buNone/>
                <a:tabLst/>
                <a:defRPr/>
              </a:pPr>
              <a:t>2</a:t>
            </a:fld>
            <a:endParaRPr kumimoji="0" lang="en-US" sz="800" b="0" i="0" u="none" strike="noStrike" kern="1200" cap="none" spc="0" normalizeH="0" baseline="0" noProof="0" dirty="0">
              <a:ln>
                <a:noFill/>
              </a:ln>
              <a:solidFill>
                <a:prstClr val="black">
                  <a:lumMod val="50000"/>
                  <a:lumOff val="50000"/>
                </a:prstClr>
              </a:solidFill>
              <a:effectLst/>
              <a:uLnTx/>
              <a:uFillTx/>
              <a:latin typeface="Microsoft Sans Serif" panose="020B0604020202020204" pitchFamily="34" charset="0"/>
              <a:ea typeface="+mn-ea"/>
              <a:cs typeface="Microsoft Sans Serif" panose="020B0604020202020204" pitchFamily="34" charset="0"/>
            </a:endParaRPr>
          </a:p>
        </p:txBody>
      </p:sp>
    </p:spTree>
    <p:extLst>
      <p:ext uri="{BB962C8B-B14F-4D97-AF65-F5344CB8AC3E}">
        <p14:creationId xmlns:p14="http://schemas.microsoft.com/office/powerpoint/2010/main" val="17664634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Source Placeholder 3">
            <a:extLst>
              <a:ext uri="{FF2B5EF4-FFF2-40B4-BE49-F238E27FC236}">
                <a16:creationId xmlns:a16="http://schemas.microsoft.com/office/drawing/2014/main" id="{40D35F6E-3204-4FFD-B5ED-941E86000507}"/>
              </a:ext>
            </a:extLst>
          </p:cNvPr>
          <p:cNvSpPr>
            <a:spLocks noGrp="1"/>
          </p:cNvSpPr>
          <p:nvPr>
            <p:ph type="body" sz="quarter" idx="10" hasCustomPrompt="1"/>
          </p:nvPr>
        </p:nvSpPr>
        <p:spPr>
          <a:xfrm>
            <a:off x="494189" y="6484545"/>
            <a:ext cx="10223500" cy="189802"/>
          </a:xfrm>
        </p:spPr>
        <p:txBody>
          <a:bodyPr anchor="b"/>
          <a:lstStyle>
            <a:lvl1pPr marL="0" indent="0">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919437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 id="2147484154" r:id="rId4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ED530DB-9217-43AA-BD8A-550DBC16B9F1}"/>
              </a:ext>
            </a:extLst>
          </p:cNvPr>
          <p:cNvSpPr txBox="1"/>
          <p:nvPr/>
        </p:nvSpPr>
        <p:spPr>
          <a:xfrm>
            <a:off x="525545" y="2807291"/>
            <a:ext cx="11140910" cy="1243417"/>
          </a:xfrm>
          <a:prstGeom prst="rect">
            <a:avLst/>
          </a:prstGeom>
          <a:noFill/>
          <a:ln>
            <a:noFill/>
          </a:ln>
        </p:spPr>
        <p:txBody>
          <a:bodyPr wrap="square" lIns="137160" tIns="91440" rIns="0" bIns="91440" rtlCol="0" anchor="ctr">
            <a:spAutoFit/>
          </a:bodyPr>
          <a:lstStyle/>
          <a:p>
            <a:pPr marL="0" lvl="7" algn="ctr">
              <a:lnSpc>
                <a:spcPct val="86000"/>
              </a:lnSpc>
              <a:spcBef>
                <a:spcPts val="1800"/>
              </a:spcBef>
              <a:buSzPct val="100000"/>
              <a:buFont typeface="Microsoft Sans Serif" panose="020B0604020202020204" pitchFamily="34" charset="0"/>
              <a:buChar char="​"/>
            </a:pPr>
            <a:r>
              <a:rPr lang="en-US" sz="4000" dirty="0">
                <a:solidFill>
                  <a:srgbClr val="000000">
                    <a:lumMod val="85000"/>
                    <a:lumOff val="15000"/>
                  </a:srgbClr>
                </a:solidFill>
              </a:rPr>
              <a:t>CE2-related: Two-dimensional ALF classification</a:t>
            </a:r>
          </a:p>
          <a:p>
            <a:pPr marL="0" lvl="7" algn="ctr">
              <a:lnSpc>
                <a:spcPct val="86000"/>
              </a:lnSpc>
              <a:spcBef>
                <a:spcPts val="1800"/>
              </a:spcBef>
              <a:buSzPct val="100000"/>
              <a:buFont typeface="Microsoft Sans Serif" panose="020B0604020202020204" pitchFamily="34" charset="0"/>
              <a:buChar char="​"/>
            </a:pPr>
            <a:r>
              <a:rPr lang="en-US" sz="2100" dirty="0">
                <a:solidFill>
                  <a:srgbClr val="000000">
                    <a:lumMod val="85000"/>
                    <a:lumOff val="15000"/>
                  </a:srgbClr>
                </a:solidFill>
              </a:rPr>
              <a:t>JVET-K0373</a:t>
            </a:r>
          </a:p>
        </p:txBody>
      </p:sp>
    </p:spTree>
    <p:extLst>
      <p:ext uri="{BB962C8B-B14F-4D97-AF65-F5344CB8AC3E}">
        <p14:creationId xmlns:p14="http://schemas.microsoft.com/office/powerpoint/2010/main" val="3178039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2D classification</a:t>
            </a:r>
          </a:p>
        </p:txBody>
      </p:sp>
      <p:sp>
        <p:nvSpPr>
          <p:cNvPr id="5" name="Content Placeholder 4"/>
          <p:cNvSpPr>
            <a:spLocks noGrp="1"/>
          </p:cNvSpPr>
          <p:nvPr>
            <p:ph sz="quarter" idx="12"/>
          </p:nvPr>
        </p:nvSpPr>
        <p:spPr>
          <a:xfrm>
            <a:off x="475488" y="1514475"/>
            <a:ext cx="11210544" cy="4831461"/>
          </a:xfrm>
        </p:spPr>
        <p:txBody>
          <a:bodyPr/>
          <a:lstStyle/>
          <a:p>
            <a:pPr lvl="6"/>
            <a:r>
              <a:rPr lang="en-US" dirty="0">
                <a:solidFill>
                  <a:srgbClr val="000000">
                    <a:lumMod val="85000"/>
                    <a:lumOff val="15000"/>
                  </a:srgbClr>
                </a:solidFill>
              </a:rPr>
              <a:t>BMS classification:</a:t>
            </a:r>
          </a:p>
          <a:p>
            <a:pPr lvl="0"/>
            <a:r>
              <a:rPr lang="en-US" dirty="0">
                <a:solidFill>
                  <a:srgbClr val="000000">
                    <a:lumMod val="85000"/>
                    <a:lumOff val="15000"/>
                  </a:srgbClr>
                </a:solidFill>
              </a:rPr>
              <a:t>Calculate Laplacian based activity and direction</a:t>
            </a:r>
          </a:p>
          <a:p>
            <a:pPr lvl="0"/>
            <a:r>
              <a:rPr lang="en-US" dirty="0">
                <a:solidFill>
                  <a:srgbClr val="000000">
                    <a:lumMod val="85000"/>
                    <a:lumOff val="15000"/>
                  </a:srgbClr>
                </a:solidFill>
              </a:rPr>
              <a:t>Derive </a:t>
            </a:r>
            <a:r>
              <a:rPr lang="en-US" i="1" dirty="0">
                <a:solidFill>
                  <a:srgbClr val="000000">
                    <a:lumMod val="85000"/>
                    <a:lumOff val="15000"/>
                  </a:srgbClr>
                </a:solidFill>
              </a:rPr>
              <a:t>K</a:t>
            </a:r>
            <a:r>
              <a:rPr lang="en-US" dirty="0">
                <a:solidFill>
                  <a:srgbClr val="000000">
                    <a:lumMod val="85000"/>
                    <a:lumOff val="15000"/>
                  </a:srgbClr>
                </a:solidFill>
              </a:rPr>
              <a:t> classes based on activity and direction with fixed mapping</a:t>
            </a:r>
          </a:p>
          <a:p>
            <a:pPr lvl="0"/>
            <a:endParaRPr lang="en-US" dirty="0">
              <a:solidFill>
                <a:srgbClr val="000000">
                  <a:lumMod val="85000"/>
                  <a:lumOff val="15000"/>
                </a:srgbClr>
              </a:solidFill>
            </a:endParaRPr>
          </a:p>
          <a:p>
            <a:pPr marL="0" lvl="0" indent="0">
              <a:buNone/>
            </a:pPr>
            <a:r>
              <a:rPr lang="en-US" dirty="0">
                <a:solidFill>
                  <a:srgbClr val="000000">
                    <a:lumMod val="85000"/>
                    <a:lumOff val="15000"/>
                  </a:srgbClr>
                </a:solidFill>
              </a:rPr>
              <a:t>Proposed scheme:</a:t>
            </a:r>
          </a:p>
          <a:p>
            <a:r>
              <a:rPr lang="en-US" dirty="0">
                <a:solidFill>
                  <a:srgbClr val="000000">
                    <a:lumMod val="85000"/>
                    <a:lumOff val="15000"/>
                  </a:srgbClr>
                </a:solidFill>
              </a:rPr>
              <a:t>Calculate Laplacian based activity and direction</a:t>
            </a:r>
          </a:p>
          <a:p>
            <a:pPr lvl="0"/>
            <a:r>
              <a:rPr lang="en-US" dirty="0">
                <a:solidFill>
                  <a:srgbClr val="000000">
                    <a:lumMod val="85000"/>
                    <a:lumOff val="15000"/>
                  </a:srgbClr>
                </a:solidFill>
              </a:rPr>
              <a:t>Derive </a:t>
            </a:r>
            <a:r>
              <a:rPr lang="en-US" i="1" dirty="0">
                <a:solidFill>
                  <a:srgbClr val="000000">
                    <a:lumMod val="85000"/>
                    <a:lumOff val="15000"/>
                  </a:srgbClr>
                </a:solidFill>
              </a:rPr>
              <a:t>M</a:t>
            </a:r>
            <a:r>
              <a:rPr lang="en-US" dirty="0">
                <a:solidFill>
                  <a:srgbClr val="000000">
                    <a:lumMod val="85000"/>
                    <a:lumOff val="15000"/>
                  </a:srgbClr>
                </a:solidFill>
              </a:rPr>
              <a:t> activity classes and </a:t>
            </a:r>
            <a:r>
              <a:rPr lang="en-US" i="1" dirty="0">
                <a:solidFill>
                  <a:srgbClr val="000000">
                    <a:lumMod val="85000"/>
                    <a:lumOff val="15000"/>
                  </a:srgbClr>
                </a:solidFill>
              </a:rPr>
              <a:t>N </a:t>
            </a:r>
            <a:r>
              <a:rPr lang="en-US" dirty="0">
                <a:solidFill>
                  <a:srgbClr val="000000">
                    <a:lumMod val="85000"/>
                    <a:lumOff val="15000"/>
                  </a:srgbClr>
                </a:solidFill>
              </a:rPr>
              <a:t>direction classes</a:t>
            </a:r>
          </a:p>
          <a:p>
            <a:pPr lvl="1"/>
            <a:r>
              <a:rPr lang="en-US" dirty="0">
                <a:solidFill>
                  <a:srgbClr val="000000">
                    <a:lumMod val="85000"/>
                    <a:lumOff val="15000"/>
                  </a:srgbClr>
                </a:solidFill>
              </a:rPr>
              <a:t>Successive activity and direction classes can be merged</a:t>
            </a:r>
          </a:p>
          <a:p>
            <a:pPr lvl="1"/>
            <a:r>
              <a:rPr lang="en-US" dirty="0">
                <a:solidFill>
                  <a:srgbClr val="000000">
                    <a:lumMod val="85000"/>
                    <a:lumOff val="15000"/>
                  </a:srgbClr>
                </a:solidFill>
              </a:rPr>
              <a:t>Vector containing 0s and 1s is signaled to indicate merging information</a:t>
            </a:r>
          </a:p>
          <a:p>
            <a:r>
              <a:rPr lang="en-US" dirty="0">
                <a:solidFill>
                  <a:srgbClr val="000000">
                    <a:lumMod val="85000"/>
                    <a:lumOff val="15000"/>
                  </a:srgbClr>
                </a:solidFill>
              </a:rPr>
              <a:t>As a result, </a:t>
            </a:r>
            <a:r>
              <a:rPr lang="en-US" i="1" dirty="0">
                <a:solidFill>
                  <a:srgbClr val="000000">
                    <a:lumMod val="85000"/>
                    <a:lumOff val="15000"/>
                  </a:srgbClr>
                </a:solidFill>
              </a:rPr>
              <a:t>K = M*N </a:t>
            </a:r>
            <a:r>
              <a:rPr lang="en-US" dirty="0">
                <a:solidFill>
                  <a:srgbClr val="000000">
                    <a:lumMod val="85000"/>
                    <a:lumOff val="15000"/>
                  </a:srgbClr>
                </a:solidFill>
              </a:rPr>
              <a:t>classes are derived</a:t>
            </a:r>
          </a:p>
        </p:txBody>
      </p:sp>
    </p:spTree>
    <p:extLst>
      <p:ext uri="{BB962C8B-B14F-4D97-AF65-F5344CB8AC3E}">
        <p14:creationId xmlns:p14="http://schemas.microsoft.com/office/powerpoint/2010/main" val="2218830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858E5B2-6A94-41D2-AB7E-3A95B919B443}"/>
              </a:ext>
            </a:extLst>
          </p:cNvPr>
          <p:cNvSpPr>
            <a:spLocks noGrp="1"/>
          </p:cNvSpPr>
          <p:nvPr>
            <p:ph type="title"/>
          </p:nvPr>
        </p:nvSpPr>
        <p:spPr/>
        <p:txBody>
          <a:bodyPr/>
          <a:lstStyle/>
          <a:p>
            <a:r>
              <a:rPr lang="en-US" dirty="0"/>
              <a:t>2D classification results for VTM configuration</a:t>
            </a:r>
          </a:p>
        </p:txBody>
      </p:sp>
      <p:graphicFrame>
        <p:nvGraphicFramePr>
          <p:cNvPr id="14" name="Content Placeholder 13">
            <a:extLst>
              <a:ext uri="{FF2B5EF4-FFF2-40B4-BE49-F238E27FC236}">
                <a16:creationId xmlns:a16="http://schemas.microsoft.com/office/drawing/2014/main" id="{1026FC2C-8B1B-474D-9DC9-B14470E9A7D1}"/>
              </a:ext>
            </a:extLst>
          </p:cNvPr>
          <p:cNvGraphicFramePr>
            <a:graphicFrameLocks noGrp="1"/>
          </p:cNvGraphicFramePr>
          <p:nvPr>
            <p:ph sz="quarter" idx="12"/>
            <p:extLst>
              <p:ext uri="{D42A27DB-BD31-4B8C-83A1-F6EECF244321}">
                <p14:modId xmlns:p14="http://schemas.microsoft.com/office/powerpoint/2010/main" val="4053716483"/>
              </p:ext>
            </p:extLst>
          </p:nvPr>
        </p:nvGraphicFramePr>
        <p:xfrm>
          <a:off x="295274" y="1344769"/>
          <a:ext cx="11706223" cy="2050973"/>
        </p:xfrm>
        <a:graphic>
          <a:graphicData uri="http://schemas.openxmlformats.org/drawingml/2006/table">
            <a:tbl>
              <a:tblPr firstRow="1" firstCol="1" bandRow="1">
                <a:tableStyleId>{BC89EF96-8CEA-46FF-86C4-4CE0E7609802}</a:tableStyleId>
              </a:tblPr>
              <a:tblGrid>
                <a:gridCol w="3130264">
                  <a:extLst>
                    <a:ext uri="{9D8B030D-6E8A-4147-A177-3AD203B41FA5}">
                      <a16:colId xmlns:a16="http://schemas.microsoft.com/office/drawing/2014/main" val="356287175"/>
                    </a:ext>
                  </a:extLst>
                </a:gridCol>
                <a:gridCol w="711801">
                  <a:extLst>
                    <a:ext uri="{9D8B030D-6E8A-4147-A177-3AD203B41FA5}">
                      <a16:colId xmlns:a16="http://schemas.microsoft.com/office/drawing/2014/main" val="2419117808"/>
                    </a:ext>
                  </a:extLst>
                </a:gridCol>
                <a:gridCol w="711801">
                  <a:extLst>
                    <a:ext uri="{9D8B030D-6E8A-4147-A177-3AD203B41FA5}">
                      <a16:colId xmlns:a16="http://schemas.microsoft.com/office/drawing/2014/main" val="3383002934"/>
                    </a:ext>
                  </a:extLst>
                </a:gridCol>
                <a:gridCol w="711801">
                  <a:extLst>
                    <a:ext uri="{9D8B030D-6E8A-4147-A177-3AD203B41FA5}">
                      <a16:colId xmlns:a16="http://schemas.microsoft.com/office/drawing/2014/main" val="2919680161"/>
                    </a:ext>
                  </a:extLst>
                </a:gridCol>
                <a:gridCol w="754438">
                  <a:extLst>
                    <a:ext uri="{9D8B030D-6E8A-4147-A177-3AD203B41FA5}">
                      <a16:colId xmlns:a16="http://schemas.microsoft.com/office/drawing/2014/main" val="96744886"/>
                    </a:ext>
                  </a:extLst>
                </a:gridCol>
                <a:gridCol w="755622">
                  <a:extLst>
                    <a:ext uri="{9D8B030D-6E8A-4147-A177-3AD203B41FA5}">
                      <a16:colId xmlns:a16="http://schemas.microsoft.com/office/drawing/2014/main" val="3249202798"/>
                    </a:ext>
                  </a:extLst>
                </a:gridCol>
                <a:gridCol w="755622">
                  <a:extLst>
                    <a:ext uri="{9D8B030D-6E8A-4147-A177-3AD203B41FA5}">
                      <a16:colId xmlns:a16="http://schemas.microsoft.com/office/drawing/2014/main" val="392799844"/>
                    </a:ext>
                  </a:extLst>
                </a:gridCol>
                <a:gridCol w="772202">
                  <a:extLst>
                    <a:ext uri="{9D8B030D-6E8A-4147-A177-3AD203B41FA5}">
                      <a16:colId xmlns:a16="http://schemas.microsoft.com/office/drawing/2014/main" val="3580040509"/>
                    </a:ext>
                  </a:extLst>
                </a:gridCol>
                <a:gridCol w="771020">
                  <a:extLst>
                    <a:ext uri="{9D8B030D-6E8A-4147-A177-3AD203B41FA5}">
                      <a16:colId xmlns:a16="http://schemas.microsoft.com/office/drawing/2014/main" val="3647051976"/>
                    </a:ext>
                  </a:extLst>
                </a:gridCol>
                <a:gridCol w="771020">
                  <a:extLst>
                    <a:ext uri="{9D8B030D-6E8A-4147-A177-3AD203B41FA5}">
                      <a16:colId xmlns:a16="http://schemas.microsoft.com/office/drawing/2014/main" val="2838516053"/>
                    </a:ext>
                  </a:extLst>
                </a:gridCol>
                <a:gridCol w="901300">
                  <a:extLst>
                    <a:ext uri="{9D8B030D-6E8A-4147-A177-3AD203B41FA5}">
                      <a16:colId xmlns:a16="http://schemas.microsoft.com/office/drawing/2014/main" val="3466447557"/>
                    </a:ext>
                  </a:extLst>
                </a:gridCol>
                <a:gridCol w="959332">
                  <a:extLst>
                    <a:ext uri="{9D8B030D-6E8A-4147-A177-3AD203B41FA5}">
                      <a16:colId xmlns:a16="http://schemas.microsoft.com/office/drawing/2014/main" val="2538120531"/>
                    </a:ext>
                  </a:extLst>
                </a:gridCol>
              </a:tblGrid>
              <a:tr h="274481">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JVET-K0373 tests</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gridSpan="3">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AI (Y, U, V)</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endParaRPr lang="en-US"/>
                    </a:p>
                  </a:txBody>
                  <a:tcPr/>
                </a:tc>
                <a:tc hMerge="1">
                  <a:txBody>
                    <a:bodyPr/>
                    <a:lstStyle/>
                    <a:p>
                      <a:endParaRPr lang="en-US"/>
                    </a:p>
                  </a:txBody>
                  <a:tcPr/>
                </a:tc>
                <a:tc gridSpan="3">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RA (Y, U, V)</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endParaRPr lang="en-US"/>
                    </a:p>
                  </a:txBody>
                  <a:tcPr/>
                </a:tc>
                <a:tc hMerge="1">
                  <a:txBody>
                    <a:bodyPr/>
                    <a:lstStyle/>
                    <a:p>
                      <a:endParaRPr lang="en-US"/>
                    </a:p>
                  </a:txBody>
                  <a:tcPr/>
                </a:tc>
                <a:tc gridSpan="3">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LB (Y, U, V)</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endParaRPr lang="en-US"/>
                    </a:p>
                  </a:txBody>
                  <a:tcPr/>
                </a:tc>
                <a:tc h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RA </a:t>
                      </a:r>
                      <a:r>
                        <a:rPr lang="en-CA" sz="1400" dirty="0" err="1">
                          <a:effectLst/>
                          <a:latin typeface="Arial" panose="020B0604020202020204" pitchFamily="34" charset="0"/>
                          <a:cs typeface="Arial" panose="020B0604020202020204" pitchFamily="34" charset="0"/>
                        </a:rPr>
                        <a:t>Enc</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RA Dec</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48580248"/>
                  </a:ext>
                </a:extLst>
              </a:tr>
              <a:tr h="444123">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kern="1200" dirty="0">
                          <a:solidFill>
                            <a:schemeClr val="tx1"/>
                          </a:solidFill>
                          <a:effectLst/>
                          <a:latin typeface="Arial" panose="020B0604020202020204" pitchFamily="34" charset="0"/>
                          <a:ea typeface="+mn-ea"/>
                          <a:cs typeface="Arial" panose="020B0604020202020204" pitchFamily="34" charset="0"/>
                        </a:rPr>
                        <a:t>2. Max filter 7x7, classifier 2x2</a:t>
                      </a:r>
                      <a:endParaRPr lang="en-US" sz="1200" b="1"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3.19</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4.17</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4.70</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5.23</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3.12</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2.61</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4.52</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2.71</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2.75</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105%</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152%</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extLst>
                  <a:ext uri="{0D108BD9-81ED-4DB2-BD59-A6C34878D82A}">
                    <a16:rowId xmlns:a16="http://schemas.microsoft.com/office/drawing/2014/main" val="1722943741"/>
                  </a:ext>
                </a:extLst>
              </a:tr>
              <a:tr h="444123">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kern="1200" dirty="0">
                          <a:solidFill>
                            <a:schemeClr val="tx1"/>
                          </a:solidFill>
                          <a:effectLst/>
                          <a:latin typeface="Arial" panose="020B0604020202020204" pitchFamily="34" charset="0"/>
                          <a:ea typeface="+mn-ea"/>
                          <a:cs typeface="Arial" panose="020B0604020202020204" pitchFamily="34" charset="0"/>
                        </a:rPr>
                        <a:t>4. Max filter 7x7, classifier 4x4</a:t>
                      </a:r>
                      <a:endParaRPr lang="en-US" sz="1200" b="1"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3.08</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4.17</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4.70</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5.12</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3.19</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2.63</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4.43</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2.72</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2.66</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104%</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132%</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extLst>
                  <a:ext uri="{0D108BD9-81ED-4DB2-BD59-A6C34878D82A}">
                    <a16:rowId xmlns:a16="http://schemas.microsoft.com/office/drawing/2014/main" val="3086725920"/>
                  </a:ext>
                </a:extLst>
              </a:tr>
              <a:tr h="444123">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kern="1200" dirty="0">
                          <a:solidFill>
                            <a:schemeClr val="tx1"/>
                          </a:solidFill>
                          <a:effectLst/>
                          <a:latin typeface="Arial" panose="020B0604020202020204" pitchFamily="34" charset="0"/>
                          <a:ea typeface="+mn-ea"/>
                          <a:cs typeface="Arial" panose="020B0604020202020204" pitchFamily="34" charset="0"/>
                        </a:rPr>
                        <a:t>6. Max filter 9x9, classifier 2x2</a:t>
                      </a:r>
                      <a:endParaRPr lang="en-US" sz="1200" b="1"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3.38</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4.46</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4.99</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5.48</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3.64</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3.11</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4.82</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3.62</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3.60</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110%</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167%</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extLst>
                  <a:ext uri="{0D108BD9-81ED-4DB2-BD59-A6C34878D82A}">
                    <a16:rowId xmlns:a16="http://schemas.microsoft.com/office/drawing/2014/main" val="632710548"/>
                  </a:ext>
                </a:extLst>
              </a:tr>
              <a:tr h="444123">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kern="1200" dirty="0">
                          <a:solidFill>
                            <a:schemeClr val="tx1"/>
                          </a:solidFill>
                          <a:effectLst/>
                          <a:latin typeface="Arial" panose="020B0604020202020204" pitchFamily="34" charset="0"/>
                          <a:ea typeface="+mn-ea"/>
                          <a:cs typeface="Arial" panose="020B0604020202020204" pitchFamily="34" charset="0"/>
                        </a:rPr>
                        <a:t>8. Max filter 9x9, classifier 4x4</a:t>
                      </a:r>
                      <a:endParaRPr lang="en-US" sz="1200" b="1"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3.27</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4.46</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4.98</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5.38</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3.59</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3.06</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4.66</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3.59</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3.73</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110%</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153%</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extLst>
                  <a:ext uri="{0D108BD9-81ED-4DB2-BD59-A6C34878D82A}">
                    <a16:rowId xmlns:a16="http://schemas.microsoft.com/office/drawing/2014/main" val="1881616898"/>
                  </a:ext>
                </a:extLst>
              </a:tr>
            </a:tbl>
          </a:graphicData>
        </a:graphic>
      </p:graphicFrame>
      <p:graphicFrame>
        <p:nvGraphicFramePr>
          <p:cNvPr id="6" name="Content Placeholder 13">
            <a:extLst>
              <a:ext uri="{FF2B5EF4-FFF2-40B4-BE49-F238E27FC236}">
                <a16:creationId xmlns:a16="http://schemas.microsoft.com/office/drawing/2014/main" id="{FBAC56B4-89B8-4766-BF94-A20F1502032B}"/>
              </a:ext>
            </a:extLst>
          </p:cNvPr>
          <p:cNvGraphicFramePr>
            <a:graphicFrameLocks/>
          </p:cNvGraphicFramePr>
          <p:nvPr>
            <p:extLst>
              <p:ext uri="{D42A27DB-BD31-4B8C-83A1-F6EECF244321}">
                <p14:modId xmlns:p14="http://schemas.microsoft.com/office/powerpoint/2010/main" val="3978097004"/>
              </p:ext>
            </p:extLst>
          </p:nvPr>
        </p:nvGraphicFramePr>
        <p:xfrm>
          <a:off x="295274" y="3735907"/>
          <a:ext cx="11706223" cy="2050973"/>
        </p:xfrm>
        <a:graphic>
          <a:graphicData uri="http://schemas.openxmlformats.org/drawingml/2006/table">
            <a:tbl>
              <a:tblPr firstRow="1" firstCol="1" bandRow="1">
                <a:tableStyleId>{BC89EF96-8CEA-46FF-86C4-4CE0E7609802}</a:tableStyleId>
              </a:tblPr>
              <a:tblGrid>
                <a:gridCol w="3130264">
                  <a:extLst>
                    <a:ext uri="{9D8B030D-6E8A-4147-A177-3AD203B41FA5}">
                      <a16:colId xmlns:a16="http://schemas.microsoft.com/office/drawing/2014/main" val="356287175"/>
                    </a:ext>
                  </a:extLst>
                </a:gridCol>
                <a:gridCol w="711801">
                  <a:extLst>
                    <a:ext uri="{9D8B030D-6E8A-4147-A177-3AD203B41FA5}">
                      <a16:colId xmlns:a16="http://schemas.microsoft.com/office/drawing/2014/main" val="2419117808"/>
                    </a:ext>
                  </a:extLst>
                </a:gridCol>
                <a:gridCol w="711801">
                  <a:extLst>
                    <a:ext uri="{9D8B030D-6E8A-4147-A177-3AD203B41FA5}">
                      <a16:colId xmlns:a16="http://schemas.microsoft.com/office/drawing/2014/main" val="3383002934"/>
                    </a:ext>
                  </a:extLst>
                </a:gridCol>
                <a:gridCol w="711801">
                  <a:extLst>
                    <a:ext uri="{9D8B030D-6E8A-4147-A177-3AD203B41FA5}">
                      <a16:colId xmlns:a16="http://schemas.microsoft.com/office/drawing/2014/main" val="2919680161"/>
                    </a:ext>
                  </a:extLst>
                </a:gridCol>
                <a:gridCol w="754438">
                  <a:extLst>
                    <a:ext uri="{9D8B030D-6E8A-4147-A177-3AD203B41FA5}">
                      <a16:colId xmlns:a16="http://schemas.microsoft.com/office/drawing/2014/main" val="96744886"/>
                    </a:ext>
                  </a:extLst>
                </a:gridCol>
                <a:gridCol w="755622">
                  <a:extLst>
                    <a:ext uri="{9D8B030D-6E8A-4147-A177-3AD203B41FA5}">
                      <a16:colId xmlns:a16="http://schemas.microsoft.com/office/drawing/2014/main" val="3249202798"/>
                    </a:ext>
                  </a:extLst>
                </a:gridCol>
                <a:gridCol w="755622">
                  <a:extLst>
                    <a:ext uri="{9D8B030D-6E8A-4147-A177-3AD203B41FA5}">
                      <a16:colId xmlns:a16="http://schemas.microsoft.com/office/drawing/2014/main" val="392799844"/>
                    </a:ext>
                  </a:extLst>
                </a:gridCol>
                <a:gridCol w="772202">
                  <a:extLst>
                    <a:ext uri="{9D8B030D-6E8A-4147-A177-3AD203B41FA5}">
                      <a16:colId xmlns:a16="http://schemas.microsoft.com/office/drawing/2014/main" val="3580040509"/>
                    </a:ext>
                  </a:extLst>
                </a:gridCol>
                <a:gridCol w="771020">
                  <a:extLst>
                    <a:ext uri="{9D8B030D-6E8A-4147-A177-3AD203B41FA5}">
                      <a16:colId xmlns:a16="http://schemas.microsoft.com/office/drawing/2014/main" val="3647051976"/>
                    </a:ext>
                  </a:extLst>
                </a:gridCol>
                <a:gridCol w="771020">
                  <a:extLst>
                    <a:ext uri="{9D8B030D-6E8A-4147-A177-3AD203B41FA5}">
                      <a16:colId xmlns:a16="http://schemas.microsoft.com/office/drawing/2014/main" val="2838516053"/>
                    </a:ext>
                  </a:extLst>
                </a:gridCol>
                <a:gridCol w="901300">
                  <a:extLst>
                    <a:ext uri="{9D8B030D-6E8A-4147-A177-3AD203B41FA5}">
                      <a16:colId xmlns:a16="http://schemas.microsoft.com/office/drawing/2014/main" val="3466447557"/>
                    </a:ext>
                  </a:extLst>
                </a:gridCol>
                <a:gridCol w="959332">
                  <a:extLst>
                    <a:ext uri="{9D8B030D-6E8A-4147-A177-3AD203B41FA5}">
                      <a16:colId xmlns:a16="http://schemas.microsoft.com/office/drawing/2014/main" val="2538120531"/>
                    </a:ext>
                  </a:extLst>
                </a:gridCol>
              </a:tblGrid>
              <a:tr h="274481">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JVET-K0372 tests</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gridSpan="3">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AI (Y, U, V)</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endParaRPr lang="en-US"/>
                    </a:p>
                  </a:txBody>
                  <a:tcPr/>
                </a:tc>
                <a:tc hMerge="1">
                  <a:txBody>
                    <a:bodyPr/>
                    <a:lstStyle/>
                    <a:p>
                      <a:endParaRPr lang="en-US"/>
                    </a:p>
                  </a:txBody>
                  <a:tcPr/>
                </a:tc>
                <a:tc gridSpan="3">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RA (Y, U, V)</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endParaRPr lang="en-US"/>
                    </a:p>
                  </a:txBody>
                  <a:tcPr/>
                </a:tc>
                <a:tc hMerge="1">
                  <a:txBody>
                    <a:bodyPr/>
                    <a:lstStyle/>
                    <a:p>
                      <a:endParaRPr lang="en-US"/>
                    </a:p>
                  </a:txBody>
                  <a:tcPr/>
                </a:tc>
                <a:tc gridSpan="3">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LB (Y, U, V)</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endParaRPr lang="en-US"/>
                    </a:p>
                  </a:txBody>
                  <a:tcPr/>
                </a:tc>
                <a:tc h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Arial" panose="020B0604020202020204" pitchFamily="34" charset="0"/>
                          <a:cs typeface="Arial" panose="020B0604020202020204" pitchFamily="34" charset="0"/>
                        </a:rPr>
                        <a:t>RA </a:t>
                      </a:r>
                      <a:r>
                        <a:rPr lang="en-CA" sz="1400" dirty="0" err="1">
                          <a:effectLst/>
                          <a:latin typeface="Arial" panose="020B0604020202020204" pitchFamily="34" charset="0"/>
                          <a:cs typeface="Arial" panose="020B0604020202020204" pitchFamily="34" charset="0"/>
                        </a:rPr>
                        <a:t>Enc</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Arial" panose="020B0604020202020204" pitchFamily="34" charset="0"/>
                          <a:cs typeface="Arial" panose="020B0604020202020204" pitchFamily="34" charset="0"/>
                        </a:rPr>
                        <a:t>RA Dec</a:t>
                      </a:r>
                      <a:endParaRPr lang="en-US"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48580248"/>
                  </a:ext>
                </a:extLst>
              </a:tr>
              <a:tr h="444123">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kern="1200" dirty="0">
                          <a:solidFill>
                            <a:schemeClr val="tx1"/>
                          </a:solidFill>
                          <a:effectLst/>
                          <a:latin typeface="Arial" panose="020B0604020202020204" pitchFamily="34" charset="0"/>
                          <a:ea typeface="+mn-ea"/>
                          <a:cs typeface="Arial" panose="020B0604020202020204" pitchFamily="34" charset="0"/>
                        </a:rPr>
                        <a:t>1. Max filter 7x7, classifier 2x2</a:t>
                      </a:r>
                      <a:endParaRPr lang="en-US" sz="1200" b="1"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3.09</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4.20</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4.73</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5.11</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3.15</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2.65</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4.34</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2.74</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2.67</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105%</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135%</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extLst>
                  <a:ext uri="{0D108BD9-81ED-4DB2-BD59-A6C34878D82A}">
                    <a16:rowId xmlns:a16="http://schemas.microsoft.com/office/drawing/2014/main" val="837745508"/>
                  </a:ext>
                </a:extLst>
              </a:tr>
              <a:tr h="444123">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kern="1200">
                          <a:solidFill>
                            <a:schemeClr val="tx1"/>
                          </a:solidFill>
                          <a:effectLst/>
                          <a:latin typeface="Arial" panose="020B0604020202020204" pitchFamily="34" charset="0"/>
                          <a:ea typeface="+mn-ea"/>
                          <a:cs typeface="Arial" panose="020B0604020202020204" pitchFamily="34" charset="0"/>
                        </a:rPr>
                        <a:t>2. Max filter 7x7, classifier 4x4</a:t>
                      </a:r>
                      <a:endParaRPr lang="en-US" sz="1200" b="1"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2.98</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4.20</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4.73</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4.99</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3.15</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2.65</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4.22</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2.55</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2.65</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104%</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122%</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extLst>
                  <a:ext uri="{0D108BD9-81ED-4DB2-BD59-A6C34878D82A}">
                    <a16:rowId xmlns:a16="http://schemas.microsoft.com/office/drawing/2014/main" val="1722943741"/>
                  </a:ext>
                </a:extLst>
              </a:tr>
              <a:tr h="444123">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kern="1200">
                          <a:solidFill>
                            <a:schemeClr val="tx1"/>
                          </a:solidFill>
                          <a:effectLst/>
                          <a:latin typeface="Arial" panose="020B0604020202020204" pitchFamily="34" charset="0"/>
                          <a:ea typeface="+mn-ea"/>
                          <a:cs typeface="Arial" panose="020B0604020202020204" pitchFamily="34" charset="0"/>
                        </a:rPr>
                        <a:t>3. Max filter 9x9, classifier 2x2</a:t>
                      </a:r>
                      <a:endParaRPr lang="en-US" sz="1200" b="1"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3.26</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4.49</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5.01</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5.34</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3.60</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3.09</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4.63</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3.60</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3.47</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107%</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144%</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extLst>
                  <a:ext uri="{0D108BD9-81ED-4DB2-BD59-A6C34878D82A}">
                    <a16:rowId xmlns:a16="http://schemas.microsoft.com/office/drawing/2014/main" val="3335596700"/>
                  </a:ext>
                </a:extLst>
              </a:tr>
              <a:tr h="444123">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kern="1200" dirty="0">
                          <a:solidFill>
                            <a:schemeClr val="tx1"/>
                          </a:solidFill>
                          <a:effectLst/>
                          <a:latin typeface="Arial" panose="020B0604020202020204" pitchFamily="34" charset="0"/>
                          <a:ea typeface="+mn-ea"/>
                          <a:cs typeface="Arial" panose="020B0604020202020204" pitchFamily="34" charset="0"/>
                        </a:rPr>
                        <a:t>4. Max filter 9x9, classifier 4x4</a:t>
                      </a:r>
                      <a:endParaRPr lang="en-US" sz="1200" b="1"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3.15</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4.49</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5.01</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solidFill>
                            <a:schemeClr val="tx1"/>
                          </a:solidFill>
                          <a:effectLst/>
                          <a:latin typeface="Arial" panose="020B0604020202020204" pitchFamily="34" charset="0"/>
                          <a:ea typeface="+mn-ea"/>
                          <a:cs typeface="Arial" panose="020B0604020202020204" pitchFamily="34" charset="0"/>
                        </a:rPr>
                        <a:t>5.23</a:t>
                      </a:r>
                      <a:endParaRPr lang="en-US" sz="1400" kern="120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3.61</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3.11</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4.53</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3.50</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3.61</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107%</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solidFill>
                            <a:schemeClr val="tx1"/>
                          </a:solidFill>
                          <a:effectLst/>
                          <a:latin typeface="Arial" panose="020B0604020202020204" pitchFamily="34" charset="0"/>
                          <a:ea typeface="+mn-ea"/>
                          <a:cs typeface="Arial" panose="020B0604020202020204" pitchFamily="34" charset="0"/>
                        </a:rPr>
                        <a:t>130%</a:t>
                      </a:r>
                      <a:endParaRPr lang="en-U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extLst>
                  <a:ext uri="{0D108BD9-81ED-4DB2-BD59-A6C34878D82A}">
                    <a16:rowId xmlns:a16="http://schemas.microsoft.com/office/drawing/2014/main" val="3086725920"/>
                  </a:ext>
                </a:extLst>
              </a:tr>
            </a:tbl>
          </a:graphicData>
        </a:graphic>
      </p:graphicFrame>
      <p:sp>
        <p:nvSpPr>
          <p:cNvPr id="7" name="TextBox 6">
            <a:extLst>
              <a:ext uri="{FF2B5EF4-FFF2-40B4-BE49-F238E27FC236}">
                <a16:creationId xmlns:a16="http://schemas.microsoft.com/office/drawing/2014/main" id="{54F2FDA8-CBDB-40E4-9A2B-A2E5D24EB010}"/>
              </a:ext>
            </a:extLst>
          </p:cNvPr>
          <p:cNvSpPr txBox="1"/>
          <p:nvPr/>
        </p:nvSpPr>
        <p:spPr>
          <a:xfrm>
            <a:off x="295274" y="6127045"/>
            <a:ext cx="10934701" cy="447815"/>
          </a:xfrm>
          <a:prstGeom prst="rect">
            <a:avLst/>
          </a:prstGeom>
          <a:noFill/>
          <a:ln>
            <a:noFill/>
          </a:ln>
        </p:spPr>
        <p:txBody>
          <a:bodyPr wrap="square" lIns="137160" tIns="91440" rIns="0" bIns="91440" rtlCol="0">
            <a:spAutoFit/>
          </a:bodyPr>
          <a:lstStyle/>
          <a:p>
            <a:pPr algn="l">
              <a:lnSpc>
                <a:spcPct val="95000"/>
              </a:lnSpc>
              <a:spcBef>
                <a:spcPts val="1200"/>
              </a:spcBef>
            </a:pPr>
            <a:r>
              <a:rPr lang="en-US" dirty="0">
                <a:solidFill>
                  <a:srgbClr val="000000">
                    <a:lumMod val="85000"/>
                    <a:lumOff val="15000"/>
                  </a:srgbClr>
                </a:solidFill>
              </a:rPr>
              <a:t>~0.1% in AI/RA and ~0.2 in LB </a:t>
            </a:r>
            <a:r>
              <a:rPr lang="en-US" dirty="0" err="1">
                <a:solidFill>
                  <a:srgbClr val="000000">
                    <a:lumMod val="85000"/>
                    <a:lumOff val="15000"/>
                  </a:srgbClr>
                </a:solidFill>
              </a:rPr>
              <a:t>luma</a:t>
            </a:r>
            <a:r>
              <a:rPr lang="en-US" dirty="0">
                <a:solidFill>
                  <a:srgbClr val="000000">
                    <a:lumMod val="85000"/>
                    <a:lumOff val="15000"/>
                  </a:srgbClr>
                </a:solidFill>
              </a:rPr>
              <a:t> gain is achieved with more flexible classification</a:t>
            </a:r>
          </a:p>
        </p:txBody>
      </p:sp>
    </p:spTree>
    <p:extLst>
      <p:ext uri="{BB962C8B-B14F-4D97-AF65-F5344CB8AC3E}">
        <p14:creationId xmlns:p14="http://schemas.microsoft.com/office/powerpoint/2010/main" val="1635935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1495</TotalTime>
  <Words>331</Words>
  <Application>Microsoft Office PowerPoint</Application>
  <PresentationFormat>Widescreen</PresentationFormat>
  <Paragraphs>124</Paragraphs>
  <Slides>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Century Gothic</vt:lpstr>
      <vt:lpstr>Microsoft Sans Serif</vt:lpstr>
      <vt:lpstr>Times New Roman</vt:lpstr>
      <vt:lpstr>Qualcomm</vt:lpstr>
      <vt:lpstr>PowerPoint Presentation</vt:lpstr>
      <vt:lpstr>2D classification</vt:lpstr>
      <vt:lpstr>2D classification results for VTM configuration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Vadim Seregin</dc:creator>
  <cp:lastModifiedBy>Vadim Seregin</cp:lastModifiedBy>
  <cp:revision>44</cp:revision>
  <dcterms:created xsi:type="dcterms:W3CDTF">2018-07-09T03:00:48Z</dcterms:created>
  <dcterms:modified xsi:type="dcterms:W3CDTF">2018-07-16T16:37:38Z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