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2"/>
  </p:notesMasterIdLst>
  <p:handoutMasterIdLst>
    <p:handoutMasterId r:id="rId13"/>
  </p:handoutMasterIdLst>
  <p:sldIdLst>
    <p:sldId id="941" r:id="rId2"/>
    <p:sldId id="944" r:id="rId3"/>
    <p:sldId id="948" r:id="rId4"/>
    <p:sldId id="947" r:id="rId5"/>
    <p:sldId id="950" r:id="rId6"/>
    <p:sldId id="956" r:id="rId7"/>
    <p:sldId id="952" r:id="rId8"/>
    <p:sldId id="960" r:id="rId9"/>
    <p:sldId id="961" r:id="rId10"/>
    <p:sldId id="949" r:id="rId11"/>
  </p:sldIdLst>
  <p:sldSz cx="12192000" cy="6858000"/>
  <p:notesSz cx="6858000" cy="9144000"/>
  <p:custDataLst>
    <p:tags r:id="rId1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050"/>
    <a:srgbClr val="190000"/>
    <a:srgbClr val="F816D8"/>
    <a:srgbClr val="DDDFE5"/>
    <a:srgbClr val="F2F2F2"/>
    <a:srgbClr val="6AB19B"/>
    <a:srgbClr val="E04F4F"/>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5840" autoAdjust="0"/>
  </p:normalViewPr>
  <p:slideViewPr>
    <p:cSldViewPr snapToGrid="0">
      <p:cViewPr varScale="1">
        <p:scale>
          <a:sx n="114" d="100"/>
          <a:sy n="114" d="100"/>
        </p:scale>
        <p:origin x="414" y="108"/>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mod="1">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93000"/>
              </a:lnSpc>
              <a:spcBef>
                <a:spcPts val="0"/>
              </a:spcBef>
              <a:spcAft>
                <a:spcPts val="0"/>
              </a:spcAft>
              <a:buClrTx/>
              <a:buSzTx/>
              <a:buFontTx/>
              <a:buNone/>
              <a:tabLst/>
              <a:defRPr/>
            </a:pPr>
            <a:fld id="{785BB0B3-964C-4CDE-9D3D-0BF955B8C425}" type="slidenum">
              <a:rPr kumimoji="0" lang="en-US" sz="800" b="0" i="0" u="none" strike="noStrike" kern="1200" cap="none" spc="0" normalizeH="0" baseline="0" noProof="0" smtClean="0">
                <a:ln>
                  <a:noFill/>
                </a:ln>
                <a:solidFill>
                  <a:prstClr val="black">
                    <a:lumMod val="50000"/>
                    <a:lumOff val="50000"/>
                  </a:prstClr>
                </a:solidFill>
                <a:effectLst/>
                <a:uLnTx/>
                <a:uFillTx/>
                <a:latin typeface="Microsoft Sans Serif" panose="020B0604020202020204" pitchFamily="34" charset="0"/>
                <a:ea typeface="+mn-ea"/>
                <a:cs typeface="Microsoft Sans Serif" panose="020B0604020202020204" pitchFamily="34" charset="0"/>
              </a:rPr>
              <a:pPr marL="0" marR="0" lvl="0" indent="0" algn="r" defTabSz="914400" rtl="0" eaLnBrk="1" fontAlgn="auto" latinLnBrk="0" hangingPunct="1">
                <a:lnSpc>
                  <a:spcPct val="93000"/>
                </a:lnSpc>
                <a:spcBef>
                  <a:spcPts val="0"/>
                </a:spcBef>
                <a:spcAft>
                  <a:spcPts val="0"/>
                </a:spcAft>
                <a:buClrTx/>
                <a:buSzTx/>
                <a:buFontTx/>
                <a:buNone/>
                <a:tabLst/>
                <a:defRPr/>
              </a:pPr>
              <a:t>2</a:t>
            </a:fld>
            <a:endParaRPr kumimoji="0" lang="en-US" sz="800" b="0" i="0" u="none" strike="noStrike" kern="1200" cap="none" spc="0" normalizeH="0" baseline="0" noProof="0" dirty="0">
              <a:ln>
                <a:noFill/>
              </a:ln>
              <a:solidFill>
                <a:prstClr val="black">
                  <a:lumMod val="50000"/>
                  <a:lumOff val="50000"/>
                </a:prstClr>
              </a:solidFill>
              <a:effectLst/>
              <a:uLnTx/>
              <a:uFillTx/>
              <a:latin typeface="Microsoft Sans Serif" panose="020B0604020202020204" pitchFamily="34" charset="0"/>
              <a:ea typeface="+mn-ea"/>
              <a:cs typeface="Microsoft Sans Serif" panose="020B0604020202020204" pitchFamily="34" charset="0"/>
            </a:endParaRPr>
          </a:p>
        </p:txBody>
      </p:sp>
    </p:spTree>
    <p:extLst>
      <p:ext uri="{BB962C8B-B14F-4D97-AF65-F5344CB8AC3E}">
        <p14:creationId xmlns:p14="http://schemas.microsoft.com/office/powerpoint/2010/main" val="27330801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93000"/>
              </a:lnSpc>
              <a:spcBef>
                <a:spcPts val="0"/>
              </a:spcBef>
              <a:spcAft>
                <a:spcPts val="0"/>
              </a:spcAft>
              <a:buClrTx/>
              <a:buSzTx/>
              <a:buFontTx/>
              <a:buNone/>
              <a:tabLst/>
              <a:defRPr/>
            </a:pPr>
            <a:fld id="{785BB0B3-964C-4CDE-9D3D-0BF955B8C425}" type="slidenum">
              <a:rPr kumimoji="0" lang="en-US" sz="800" b="0" i="0" u="none" strike="noStrike" kern="1200" cap="none" spc="0" normalizeH="0" baseline="0" noProof="0" smtClean="0">
                <a:ln>
                  <a:noFill/>
                </a:ln>
                <a:solidFill>
                  <a:prstClr val="black">
                    <a:lumMod val="50000"/>
                    <a:lumOff val="50000"/>
                  </a:prstClr>
                </a:solidFill>
                <a:effectLst/>
                <a:uLnTx/>
                <a:uFillTx/>
                <a:latin typeface="Microsoft Sans Serif" panose="020B0604020202020204" pitchFamily="34" charset="0"/>
                <a:ea typeface="+mn-ea"/>
                <a:cs typeface="Microsoft Sans Serif" panose="020B0604020202020204" pitchFamily="34" charset="0"/>
              </a:rPr>
              <a:pPr marL="0" marR="0" lvl="0" indent="0" algn="r" defTabSz="914400" rtl="0" eaLnBrk="1" fontAlgn="auto" latinLnBrk="0" hangingPunct="1">
                <a:lnSpc>
                  <a:spcPct val="93000"/>
                </a:lnSpc>
                <a:spcBef>
                  <a:spcPts val="0"/>
                </a:spcBef>
                <a:spcAft>
                  <a:spcPts val="0"/>
                </a:spcAft>
                <a:buClrTx/>
                <a:buSzTx/>
                <a:buFontTx/>
                <a:buNone/>
                <a:tabLst/>
                <a:defRPr/>
              </a:pPr>
              <a:t>3</a:t>
            </a:fld>
            <a:endParaRPr kumimoji="0" lang="en-US" sz="800" b="0" i="0" u="none" strike="noStrike" kern="1200" cap="none" spc="0" normalizeH="0" baseline="0" noProof="0" dirty="0">
              <a:ln>
                <a:noFill/>
              </a:ln>
              <a:solidFill>
                <a:prstClr val="black">
                  <a:lumMod val="50000"/>
                  <a:lumOff val="50000"/>
                </a:prstClr>
              </a:solidFill>
              <a:effectLst/>
              <a:uLnTx/>
              <a:uFillTx/>
              <a:latin typeface="Microsoft Sans Serif" panose="020B0604020202020204" pitchFamily="34" charset="0"/>
              <a:ea typeface="+mn-ea"/>
              <a:cs typeface="Microsoft Sans Serif" panose="020B0604020202020204" pitchFamily="34" charset="0"/>
            </a:endParaRPr>
          </a:p>
        </p:txBody>
      </p:sp>
    </p:spTree>
    <p:extLst>
      <p:ext uri="{BB962C8B-B14F-4D97-AF65-F5344CB8AC3E}">
        <p14:creationId xmlns:p14="http://schemas.microsoft.com/office/powerpoint/2010/main" val="40642332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93000"/>
              </a:lnSpc>
              <a:spcBef>
                <a:spcPts val="0"/>
              </a:spcBef>
              <a:spcAft>
                <a:spcPts val="0"/>
              </a:spcAft>
              <a:buClrTx/>
              <a:buSzTx/>
              <a:buFontTx/>
              <a:buNone/>
              <a:tabLst/>
              <a:defRPr/>
            </a:pPr>
            <a:fld id="{785BB0B3-964C-4CDE-9D3D-0BF955B8C425}" type="slidenum">
              <a:rPr kumimoji="0" lang="en-US" sz="800" b="0" i="0" u="none" strike="noStrike" kern="1200" cap="none" spc="0" normalizeH="0" baseline="0" noProof="0" smtClean="0">
                <a:ln>
                  <a:noFill/>
                </a:ln>
                <a:solidFill>
                  <a:prstClr val="black">
                    <a:lumMod val="50000"/>
                    <a:lumOff val="50000"/>
                  </a:prstClr>
                </a:solidFill>
                <a:effectLst/>
                <a:uLnTx/>
                <a:uFillTx/>
                <a:latin typeface="Microsoft Sans Serif" panose="020B0604020202020204" pitchFamily="34" charset="0"/>
                <a:ea typeface="+mn-ea"/>
                <a:cs typeface="Microsoft Sans Serif" panose="020B0604020202020204" pitchFamily="34" charset="0"/>
              </a:rPr>
              <a:pPr marL="0" marR="0" lvl="0" indent="0" algn="r" defTabSz="914400" rtl="0" eaLnBrk="1" fontAlgn="auto" latinLnBrk="0" hangingPunct="1">
                <a:lnSpc>
                  <a:spcPct val="93000"/>
                </a:lnSpc>
                <a:spcBef>
                  <a:spcPts val="0"/>
                </a:spcBef>
                <a:spcAft>
                  <a:spcPts val="0"/>
                </a:spcAft>
                <a:buClrTx/>
                <a:buSzTx/>
                <a:buFontTx/>
                <a:buNone/>
                <a:tabLst/>
                <a:defRPr/>
              </a:pPr>
              <a:t>6</a:t>
            </a:fld>
            <a:endParaRPr kumimoji="0" lang="en-US" sz="800" b="0" i="0" u="none" strike="noStrike" kern="1200" cap="none" spc="0" normalizeH="0" baseline="0" noProof="0" dirty="0">
              <a:ln>
                <a:noFill/>
              </a:ln>
              <a:solidFill>
                <a:prstClr val="black">
                  <a:lumMod val="50000"/>
                  <a:lumOff val="50000"/>
                </a:prstClr>
              </a:solidFill>
              <a:effectLst/>
              <a:uLnTx/>
              <a:uFillTx/>
              <a:latin typeface="Microsoft Sans Serif" panose="020B0604020202020204" pitchFamily="34" charset="0"/>
              <a:ea typeface="+mn-ea"/>
              <a:cs typeface="Microsoft Sans Serif" panose="020B0604020202020204" pitchFamily="34" charset="0"/>
            </a:endParaRPr>
          </a:p>
        </p:txBody>
      </p:sp>
    </p:spTree>
    <p:extLst>
      <p:ext uri="{BB962C8B-B14F-4D97-AF65-F5344CB8AC3E}">
        <p14:creationId xmlns:p14="http://schemas.microsoft.com/office/powerpoint/2010/main" val="25900048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93000"/>
              </a:lnSpc>
              <a:spcBef>
                <a:spcPts val="0"/>
              </a:spcBef>
              <a:spcAft>
                <a:spcPts val="0"/>
              </a:spcAft>
              <a:buClrTx/>
              <a:buSzTx/>
              <a:buFontTx/>
              <a:buNone/>
              <a:tabLst/>
              <a:defRPr/>
            </a:pPr>
            <a:fld id="{785BB0B3-964C-4CDE-9D3D-0BF955B8C425}" type="slidenum">
              <a:rPr kumimoji="0" lang="en-US" sz="800" b="0" i="0" u="none" strike="noStrike" kern="1200" cap="none" spc="0" normalizeH="0" baseline="0" noProof="0" smtClean="0">
                <a:ln>
                  <a:noFill/>
                </a:ln>
                <a:solidFill>
                  <a:prstClr val="black">
                    <a:lumMod val="50000"/>
                    <a:lumOff val="50000"/>
                  </a:prstClr>
                </a:solidFill>
                <a:effectLst/>
                <a:uLnTx/>
                <a:uFillTx/>
                <a:latin typeface="Microsoft Sans Serif" panose="020B0604020202020204" pitchFamily="34" charset="0"/>
                <a:ea typeface="+mn-ea"/>
                <a:cs typeface="Microsoft Sans Serif" panose="020B0604020202020204" pitchFamily="34" charset="0"/>
              </a:rPr>
              <a:pPr marL="0" marR="0" lvl="0" indent="0" algn="r" defTabSz="914400" rtl="0" eaLnBrk="1" fontAlgn="auto" latinLnBrk="0" hangingPunct="1">
                <a:lnSpc>
                  <a:spcPct val="93000"/>
                </a:lnSpc>
                <a:spcBef>
                  <a:spcPts val="0"/>
                </a:spcBef>
                <a:spcAft>
                  <a:spcPts val="0"/>
                </a:spcAft>
                <a:buClrTx/>
                <a:buSzTx/>
                <a:buFontTx/>
                <a:buNone/>
                <a:tabLst/>
                <a:defRPr/>
              </a:pPr>
              <a:t>7</a:t>
            </a:fld>
            <a:endParaRPr kumimoji="0" lang="en-US" sz="800" b="0" i="0" u="none" strike="noStrike" kern="1200" cap="none" spc="0" normalizeH="0" baseline="0" noProof="0" dirty="0">
              <a:ln>
                <a:noFill/>
              </a:ln>
              <a:solidFill>
                <a:prstClr val="black">
                  <a:lumMod val="50000"/>
                  <a:lumOff val="50000"/>
                </a:prstClr>
              </a:solidFill>
              <a:effectLst/>
              <a:uLnTx/>
              <a:uFillTx/>
              <a:latin typeface="Microsoft Sans Serif" panose="020B0604020202020204" pitchFamily="34" charset="0"/>
              <a:ea typeface="+mn-ea"/>
              <a:cs typeface="Microsoft Sans Serif" panose="020B0604020202020204" pitchFamily="34" charset="0"/>
            </a:endParaRPr>
          </a:p>
        </p:txBody>
      </p:sp>
    </p:spTree>
    <p:extLst>
      <p:ext uri="{BB962C8B-B14F-4D97-AF65-F5344CB8AC3E}">
        <p14:creationId xmlns:p14="http://schemas.microsoft.com/office/powerpoint/2010/main" val="644730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93000"/>
              </a:lnSpc>
              <a:spcBef>
                <a:spcPts val="0"/>
              </a:spcBef>
              <a:spcAft>
                <a:spcPts val="0"/>
              </a:spcAft>
              <a:buClrTx/>
              <a:buSzTx/>
              <a:buFontTx/>
              <a:buNone/>
              <a:tabLst/>
              <a:defRPr/>
            </a:pPr>
            <a:fld id="{785BB0B3-964C-4CDE-9D3D-0BF955B8C425}" type="slidenum">
              <a:rPr kumimoji="0" lang="en-US" sz="800" b="0" i="0" u="none" strike="noStrike" kern="1200" cap="none" spc="0" normalizeH="0" baseline="0" noProof="0" smtClean="0">
                <a:ln>
                  <a:noFill/>
                </a:ln>
                <a:solidFill>
                  <a:prstClr val="black">
                    <a:lumMod val="50000"/>
                    <a:lumOff val="50000"/>
                  </a:prstClr>
                </a:solidFill>
                <a:effectLst/>
                <a:uLnTx/>
                <a:uFillTx/>
                <a:latin typeface="Microsoft Sans Serif" panose="020B0604020202020204" pitchFamily="34" charset="0"/>
                <a:ea typeface="+mn-ea"/>
                <a:cs typeface="Microsoft Sans Serif" panose="020B0604020202020204" pitchFamily="34" charset="0"/>
              </a:rPr>
              <a:pPr marL="0" marR="0" lvl="0" indent="0" algn="r" defTabSz="914400" rtl="0" eaLnBrk="1" fontAlgn="auto" latinLnBrk="0" hangingPunct="1">
                <a:lnSpc>
                  <a:spcPct val="93000"/>
                </a:lnSpc>
                <a:spcBef>
                  <a:spcPts val="0"/>
                </a:spcBef>
                <a:spcAft>
                  <a:spcPts val="0"/>
                </a:spcAft>
                <a:buClrTx/>
                <a:buSzTx/>
                <a:buFontTx/>
                <a:buNone/>
                <a:tabLst/>
                <a:defRPr/>
              </a:pPr>
              <a:t>8</a:t>
            </a:fld>
            <a:endParaRPr kumimoji="0" lang="en-US" sz="800" b="0" i="0" u="none" strike="noStrike" kern="1200" cap="none" spc="0" normalizeH="0" baseline="0" noProof="0" dirty="0">
              <a:ln>
                <a:noFill/>
              </a:ln>
              <a:solidFill>
                <a:prstClr val="black">
                  <a:lumMod val="50000"/>
                  <a:lumOff val="50000"/>
                </a:prstClr>
              </a:solidFill>
              <a:effectLst/>
              <a:uLnTx/>
              <a:uFillTx/>
              <a:latin typeface="Microsoft Sans Serif" panose="020B0604020202020204" pitchFamily="34" charset="0"/>
              <a:ea typeface="+mn-ea"/>
              <a:cs typeface="Microsoft Sans Serif" panose="020B0604020202020204" pitchFamily="34" charset="0"/>
            </a:endParaRPr>
          </a:p>
        </p:txBody>
      </p:sp>
    </p:spTree>
    <p:extLst>
      <p:ext uri="{BB962C8B-B14F-4D97-AF65-F5344CB8AC3E}">
        <p14:creationId xmlns:p14="http://schemas.microsoft.com/office/powerpoint/2010/main" val="7110108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93000"/>
              </a:lnSpc>
              <a:spcBef>
                <a:spcPts val="0"/>
              </a:spcBef>
              <a:spcAft>
                <a:spcPts val="0"/>
              </a:spcAft>
              <a:buClrTx/>
              <a:buSzTx/>
              <a:buFontTx/>
              <a:buNone/>
              <a:tabLst/>
              <a:defRPr/>
            </a:pPr>
            <a:fld id="{785BB0B3-964C-4CDE-9D3D-0BF955B8C425}" type="slidenum">
              <a:rPr kumimoji="0" lang="en-US" sz="800" b="0" i="0" u="none" strike="noStrike" kern="1200" cap="none" spc="0" normalizeH="0" baseline="0" noProof="0" smtClean="0">
                <a:ln>
                  <a:noFill/>
                </a:ln>
                <a:solidFill>
                  <a:prstClr val="black">
                    <a:lumMod val="50000"/>
                    <a:lumOff val="50000"/>
                  </a:prstClr>
                </a:solidFill>
                <a:effectLst/>
                <a:uLnTx/>
                <a:uFillTx/>
                <a:latin typeface="Microsoft Sans Serif" panose="020B0604020202020204" pitchFamily="34" charset="0"/>
                <a:ea typeface="+mn-ea"/>
                <a:cs typeface="Microsoft Sans Serif" panose="020B0604020202020204" pitchFamily="34" charset="0"/>
              </a:rPr>
              <a:pPr marL="0" marR="0" lvl="0" indent="0" algn="r" defTabSz="914400" rtl="0" eaLnBrk="1" fontAlgn="auto" latinLnBrk="0" hangingPunct="1">
                <a:lnSpc>
                  <a:spcPct val="93000"/>
                </a:lnSpc>
                <a:spcBef>
                  <a:spcPts val="0"/>
                </a:spcBef>
                <a:spcAft>
                  <a:spcPts val="0"/>
                </a:spcAft>
                <a:buClrTx/>
                <a:buSzTx/>
                <a:buFontTx/>
                <a:buNone/>
                <a:tabLst/>
                <a:defRPr/>
              </a:pPr>
              <a:t>9</a:t>
            </a:fld>
            <a:endParaRPr kumimoji="0" lang="en-US" sz="800" b="0" i="0" u="none" strike="noStrike" kern="1200" cap="none" spc="0" normalizeH="0" baseline="0" noProof="0" dirty="0">
              <a:ln>
                <a:noFill/>
              </a:ln>
              <a:solidFill>
                <a:prstClr val="black">
                  <a:lumMod val="50000"/>
                  <a:lumOff val="50000"/>
                </a:prstClr>
              </a:solidFill>
              <a:effectLst/>
              <a:uLnTx/>
              <a:uFillTx/>
              <a:latin typeface="Microsoft Sans Serif" panose="020B0604020202020204" pitchFamily="34" charset="0"/>
              <a:ea typeface="+mn-ea"/>
              <a:cs typeface="Microsoft Sans Serif" panose="020B0604020202020204" pitchFamily="34" charset="0"/>
            </a:endParaRPr>
          </a:p>
        </p:txBody>
      </p:sp>
    </p:spTree>
    <p:extLst>
      <p:ext uri="{BB962C8B-B14F-4D97-AF65-F5344CB8AC3E}">
        <p14:creationId xmlns:p14="http://schemas.microsoft.com/office/powerpoint/2010/main" val="13652291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93000"/>
              </a:lnSpc>
              <a:spcBef>
                <a:spcPts val="0"/>
              </a:spcBef>
              <a:spcAft>
                <a:spcPts val="0"/>
              </a:spcAft>
              <a:buClrTx/>
              <a:buSzTx/>
              <a:buFontTx/>
              <a:buNone/>
              <a:tabLst/>
              <a:defRPr/>
            </a:pPr>
            <a:fld id="{785BB0B3-964C-4CDE-9D3D-0BF955B8C425}" type="slidenum">
              <a:rPr kumimoji="0" lang="en-US" sz="800" b="0" i="0" u="none" strike="noStrike" kern="1200" cap="none" spc="0" normalizeH="0" baseline="0" noProof="0" smtClean="0">
                <a:ln>
                  <a:noFill/>
                </a:ln>
                <a:solidFill>
                  <a:prstClr val="black">
                    <a:lumMod val="50000"/>
                    <a:lumOff val="50000"/>
                  </a:prstClr>
                </a:solidFill>
                <a:effectLst/>
                <a:uLnTx/>
                <a:uFillTx/>
                <a:latin typeface="Microsoft Sans Serif" panose="020B0604020202020204" pitchFamily="34" charset="0"/>
                <a:ea typeface="+mn-ea"/>
                <a:cs typeface="Microsoft Sans Serif" panose="020B0604020202020204" pitchFamily="34" charset="0"/>
              </a:rPr>
              <a:pPr marL="0" marR="0" lvl="0" indent="0" algn="r" defTabSz="914400" rtl="0" eaLnBrk="1" fontAlgn="auto" latinLnBrk="0" hangingPunct="1">
                <a:lnSpc>
                  <a:spcPct val="93000"/>
                </a:lnSpc>
                <a:spcBef>
                  <a:spcPts val="0"/>
                </a:spcBef>
                <a:spcAft>
                  <a:spcPts val="0"/>
                </a:spcAft>
                <a:buClrTx/>
                <a:buSzTx/>
                <a:buFontTx/>
                <a:buNone/>
                <a:tabLst/>
                <a:defRPr/>
              </a:pPr>
              <a:t>10</a:t>
            </a:fld>
            <a:endParaRPr kumimoji="0" lang="en-US" sz="800" b="0" i="0" u="none" strike="noStrike" kern="1200" cap="none" spc="0" normalizeH="0" baseline="0" noProof="0" dirty="0">
              <a:ln>
                <a:noFill/>
              </a:ln>
              <a:solidFill>
                <a:prstClr val="black">
                  <a:lumMod val="50000"/>
                  <a:lumOff val="50000"/>
                </a:prstClr>
              </a:solidFill>
              <a:effectLst/>
              <a:uLnTx/>
              <a:uFillTx/>
              <a:latin typeface="Microsoft Sans Serif" panose="020B0604020202020204" pitchFamily="34" charset="0"/>
              <a:ea typeface="+mn-ea"/>
              <a:cs typeface="Microsoft Sans Serif" panose="020B0604020202020204" pitchFamily="34" charset="0"/>
            </a:endParaRPr>
          </a:p>
        </p:txBody>
      </p:sp>
    </p:spTree>
    <p:extLst>
      <p:ext uri="{BB962C8B-B14F-4D97-AF65-F5344CB8AC3E}">
        <p14:creationId xmlns:p14="http://schemas.microsoft.com/office/powerpoint/2010/main" val="3652647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Source Placeholder 3">
            <a:extLst>
              <a:ext uri="{FF2B5EF4-FFF2-40B4-BE49-F238E27FC236}">
                <a16:creationId xmlns:a16="http://schemas.microsoft.com/office/drawing/2014/main" id="{40D35F6E-3204-4FFD-B5ED-941E86000507}"/>
              </a:ext>
            </a:extLst>
          </p:cNvPr>
          <p:cNvSpPr>
            <a:spLocks noGrp="1"/>
          </p:cNvSpPr>
          <p:nvPr>
            <p:ph type="body" sz="quarter" idx="10" hasCustomPrompt="1"/>
          </p:nvPr>
        </p:nvSpPr>
        <p:spPr>
          <a:xfrm>
            <a:off x="494189" y="6484545"/>
            <a:ext cx="10223500" cy="189802"/>
          </a:xfrm>
        </p:spPr>
        <p:txBody>
          <a:bodyPr anchor="b"/>
          <a:lstStyle>
            <a:lvl1pPr marL="0" indent="0">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Tree>
    <p:extLst>
      <p:ext uri="{BB962C8B-B14F-4D97-AF65-F5344CB8AC3E}">
        <p14:creationId xmlns:p14="http://schemas.microsoft.com/office/powerpoint/2010/main" val="9194376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 id="2147484154" r:id="rId4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image" Target="../media/image2.emf"/><Relationship Id="rId7" Type="http://schemas.openxmlformats.org/officeDocument/2006/relationships/image" Target="../media/image6.emf"/><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5.emf"/><Relationship Id="rId5" Type="http://schemas.openxmlformats.org/officeDocument/2006/relationships/image" Target="../media/image4.emf"/><Relationship Id="rId4" Type="http://schemas.openxmlformats.org/officeDocument/2006/relationships/image" Target="../media/image3.emf"/><Relationship Id="rId9" Type="http://schemas.openxmlformats.org/officeDocument/2006/relationships/image" Target="../media/image8.e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ED530DB-9217-43AA-BD8A-550DBC16B9F1}"/>
              </a:ext>
            </a:extLst>
          </p:cNvPr>
          <p:cNvSpPr txBox="1"/>
          <p:nvPr/>
        </p:nvSpPr>
        <p:spPr>
          <a:xfrm>
            <a:off x="525545" y="2822134"/>
            <a:ext cx="11140910" cy="1213730"/>
          </a:xfrm>
          <a:prstGeom prst="rect">
            <a:avLst/>
          </a:prstGeom>
          <a:noFill/>
          <a:ln>
            <a:noFill/>
          </a:ln>
        </p:spPr>
        <p:txBody>
          <a:bodyPr wrap="square" lIns="137160" tIns="91440" rIns="0" bIns="91440" rtlCol="0" anchor="ctr">
            <a:spAutoFit/>
          </a:bodyPr>
          <a:lstStyle/>
          <a:p>
            <a:pPr marL="0" lvl="7" algn="ctr">
              <a:lnSpc>
                <a:spcPct val="86000"/>
              </a:lnSpc>
              <a:spcBef>
                <a:spcPts val="1800"/>
              </a:spcBef>
              <a:buSzPct val="100000"/>
              <a:buFont typeface="Microsoft Sans Serif" panose="020B0604020202020204" pitchFamily="34" charset="0"/>
              <a:buChar char="​"/>
            </a:pPr>
            <a:r>
              <a:rPr lang="en-US" sz="4000" dirty="0">
                <a:solidFill>
                  <a:srgbClr val="000000">
                    <a:lumMod val="85000"/>
                    <a:lumOff val="15000"/>
                  </a:srgbClr>
                </a:solidFill>
              </a:rPr>
              <a:t>CE2.4.1.4: Reduced filter shape size for ALF</a:t>
            </a:r>
          </a:p>
          <a:p>
            <a:pPr marL="0" lvl="6" algn="ctr">
              <a:lnSpc>
                <a:spcPct val="107000"/>
              </a:lnSpc>
              <a:spcBef>
                <a:spcPts val="1200"/>
              </a:spcBef>
              <a:buFont typeface="Microsoft Sans Serif" panose="020B0604020202020204" pitchFamily="34" charset="0"/>
              <a:buChar char="​"/>
            </a:pPr>
            <a:r>
              <a:rPr lang="en-US" sz="2100" dirty="0">
                <a:solidFill>
                  <a:srgbClr val="000000">
                    <a:lumMod val="85000"/>
                    <a:lumOff val="15000"/>
                  </a:srgbClr>
                </a:solidFill>
              </a:rPr>
              <a:t>JVET-K0371, JVET-K0372</a:t>
            </a:r>
          </a:p>
        </p:txBody>
      </p:sp>
    </p:spTree>
    <p:extLst>
      <p:ext uri="{BB962C8B-B14F-4D97-AF65-F5344CB8AC3E}">
        <p14:creationId xmlns:p14="http://schemas.microsoft.com/office/powerpoint/2010/main" val="3178039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Recommendation</a:t>
            </a:r>
          </a:p>
        </p:txBody>
      </p:sp>
      <p:sp>
        <p:nvSpPr>
          <p:cNvPr id="5" name="Content Placeholder 4"/>
          <p:cNvSpPr>
            <a:spLocks noGrp="1"/>
          </p:cNvSpPr>
          <p:nvPr>
            <p:ph sz="quarter" idx="12"/>
          </p:nvPr>
        </p:nvSpPr>
        <p:spPr/>
        <p:txBody>
          <a:bodyPr/>
          <a:lstStyle/>
          <a:p>
            <a:pPr lvl="0"/>
            <a:r>
              <a:rPr lang="en-US" dirty="0">
                <a:solidFill>
                  <a:srgbClr val="000000">
                    <a:lumMod val="85000"/>
                    <a:lumOff val="15000"/>
                  </a:srgbClr>
                </a:solidFill>
              </a:rPr>
              <a:t>Use ALF classification 4x4</a:t>
            </a:r>
          </a:p>
          <a:p>
            <a:pPr lvl="0"/>
            <a:r>
              <a:rPr lang="en-US" dirty="0">
                <a:solidFill>
                  <a:srgbClr val="000000">
                    <a:lumMod val="85000"/>
                    <a:lumOff val="15000"/>
                  </a:srgbClr>
                </a:solidFill>
              </a:rPr>
              <a:t>Align ALF filter shapes for </a:t>
            </a:r>
            <a:r>
              <a:rPr lang="en-US" dirty="0" err="1">
                <a:solidFill>
                  <a:srgbClr val="000000">
                    <a:lumMod val="85000"/>
                    <a:lumOff val="15000"/>
                  </a:srgbClr>
                </a:solidFill>
              </a:rPr>
              <a:t>luma</a:t>
            </a:r>
            <a:r>
              <a:rPr lang="en-US" dirty="0">
                <a:solidFill>
                  <a:srgbClr val="000000">
                    <a:lumMod val="85000"/>
                    <a:lumOff val="15000"/>
                  </a:srgbClr>
                </a:solidFill>
              </a:rPr>
              <a:t> and chroma</a:t>
            </a:r>
          </a:p>
          <a:p>
            <a:pPr lvl="0"/>
            <a:r>
              <a:rPr lang="en-US" dirty="0">
                <a:solidFill>
                  <a:srgbClr val="000000">
                    <a:lumMod val="85000"/>
                    <a:lumOff val="15000"/>
                  </a:srgbClr>
                </a:solidFill>
              </a:rPr>
              <a:t>Reduce number of fixed filters</a:t>
            </a:r>
          </a:p>
          <a:p>
            <a:pPr lvl="0"/>
            <a:r>
              <a:rPr lang="en-US" dirty="0">
                <a:solidFill>
                  <a:srgbClr val="000000">
                    <a:lumMod val="85000"/>
                    <a:lumOff val="15000"/>
                  </a:srgbClr>
                </a:solidFill>
              </a:rPr>
              <a:t>Add TC offset -6 for AI and -2 for other configurations in the next CTC</a:t>
            </a:r>
          </a:p>
        </p:txBody>
      </p:sp>
    </p:spTree>
    <p:extLst>
      <p:ext uri="{BB962C8B-B14F-4D97-AF65-F5344CB8AC3E}">
        <p14:creationId xmlns:p14="http://schemas.microsoft.com/office/powerpoint/2010/main" val="893471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72173" y="575576"/>
            <a:ext cx="11210239" cy="429028"/>
          </a:xfrm>
        </p:spPr>
        <p:txBody>
          <a:bodyPr/>
          <a:lstStyle/>
          <a:p>
            <a:r>
              <a:rPr lang="en-US" dirty="0"/>
              <a:t>ALF shapes</a:t>
            </a:r>
          </a:p>
        </p:txBody>
      </p:sp>
      <p:pic>
        <p:nvPicPr>
          <p:cNvPr id="6" name="Picture 5">
            <a:extLst>
              <a:ext uri="{FF2B5EF4-FFF2-40B4-BE49-F238E27FC236}">
                <a16:creationId xmlns:a16="http://schemas.microsoft.com/office/drawing/2014/main" id="{16E75AC2-FC68-4944-811C-0AA11D0E1104}"/>
              </a:ext>
            </a:extLst>
          </p:cNvPr>
          <p:cNvPicPr>
            <a:picLocks noChangeAspect="1"/>
          </p:cNvPicPr>
          <p:nvPr/>
        </p:nvPicPr>
        <p:blipFill>
          <a:blip r:embed="rId3"/>
          <a:stretch>
            <a:fillRect/>
          </a:stretch>
        </p:blipFill>
        <p:spPr>
          <a:xfrm>
            <a:off x="1085025" y="1389602"/>
            <a:ext cx="2566632" cy="2552000"/>
          </a:xfrm>
          <a:prstGeom prst="rect">
            <a:avLst/>
          </a:prstGeom>
        </p:spPr>
      </p:pic>
      <p:pic>
        <p:nvPicPr>
          <p:cNvPr id="7" name="Picture 6">
            <a:extLst>
              <a:ext uri="{FF2B5EF4-FFF2-40B4-BE49-F238E27FC236}">
                <a16:creationId xmlns:a16="http://schemas.microsoft.com/office/drawing/2014/main" id="{C2B821B6-128A-4B2F-B2A3-EB463B7391D0}"/>
              </a:ext>
            </a:extLst>
          </p:cNvPr>
          <p:cNvPicPr>
            <a:picLocks noChangeAspect="1"/>
          </p:cNvPicPr>
          <p:nvPr/>
        </p:nvPicPr>
        <p:blipFill>
          <a:blip r:embed="rId4"/>
          <a:stretch>
            <a:fillRect/>
          </a:stretch>
        </p:blipFill>
        <p:spPr>
          <a:xfrm>
            <a:off x="1652813" y="4700821"/>
            <a:ext cx="1431056" cy="1426800"/>
          </a:xfrm>
          <a:prstGeom prst="rect">
            <a:avLst/>
          </a:prstGeom>
        </p:spPr>
      </p:pic>
      <p:pic>
        <p:nvPicPr>
          <p:cNvPr id="8" name="Picture 7">
            <a:extLst>
              <a:ext uri="{FF2B5EF4-FFF2-40B4-BE49-F238E27FC236}">
                <a16:creationId xmlns:a16="http://schemas.microsoft.com/office/drawing/2014/main" id="{BAA611CB-9A44-40AD-AB08-32F3F2FD2456}"/>
              </a:ext>
            </a:extLst>
          </p:cNvPr>
          <p:cNvPicPr>
            <a:picLocks noChangeAspect="1"/>
          </p:cNvPicPr>
          <p:nvPr/>
        </p:nvPicPr>
        <p:blipFill>
          <a:blip r:embed="rId5"/>
          <a:stretch>
            <a:fillRect/>
          </a:stretch>
        </p:blipFill>
        <p:spPr>
          <a:xfrm>
            <a:off x="5038982" y="1644461"/>
            <a:ext cx="1998844" cy="2001000"/>
          </a:xfrm>
          <a:prstGeom prst="rect">
            <a:avLst/>
          </a:prstGeom>
        </p:spPr>
      </p:pic>
      <p:pic>
        <p:nvPicPr>
          <p:cNvPr id="9" name="Picture 8">
            <a:extLst>
              <a:ext uri="{FF2B5EF4-FFF2-40B4-BE49-F238E27FC236}">
                <a16:creationId xmlns:a16="http://schemas.microsoft.com/office/drawing/2014/main" id="{59892895-E395-4E35-9052-9B9C5B565CF2}"/>
              </a:ext>
            </a:extLst>
          </p:cNvPr>
          <p:cNvPicPr>
            <a:picLocks noChangeAspect="1"/>
          </p:cNvPicPr>
          <p:nvPr/>
        </p:nvPicPr>
        <p:blipFill>
          <a:blip r:embed="rId6"/>
          <a:stretch>
            <a:fillRect/>
          </a:stretch>
        </p:blipFill>
        <p:spPr>
          <a:xfrm>
            <a:off x="4318447" y="4519233"/>
            <a:ext cx="1431056" cy="1426800"/>
          </a:xfrm>
          <a:prstGeom prst="rect">
            <a:avLst/>
          </a:prstGeom>
        </p:spPr>
      </p:pic>
      <p:pic>
        <p:nvPicPr>
          <p:cNvPr id="10" name="Picture 9">
            <a:extLst>
              <a:ext uri="{FF2B5EF4-FFF2-40B4-BE49-F238E27FC236}">
                <a16:creationId xmlns:a16="http://schemas.microsoft.com/office/drawing/2014/main" id="{2C1D7E31-2D09-4188-96BD-B42C12A6B387}"/>
              </a:ext>
            </a:extLst>
          </p:cNvPr>
          <p:cNvPicPr>
            <a:picLocks noChangeAspect="1"/>
          </p:cNvPicPr>
          <p:nvPr/>
        </p:nvPicPr>
        <p:blipFill>
          <a:blip r:embed="rId7"/>
          <a:stretch>
            <a:fillRect/>
          </a:stretch>
        </p:blipFill>
        <p:spPr>
          <a:xfrm>
            <a:off x="5896457" y="4232133"/>
            <a:ext cx="1998844" cy="2001000"/>
          </a:xfrm>
          <a:prstGeom prst="rect">
            <a:avLst/>
          </a:prstGeom>
        </p:spPr>
      </p:pic>
      <p:pic>
        <p:nvPicPr>
          <p:cNvPr id="11" name="Picture 10">
            <a:extLst>
              <a:ext uri="{FF2B5EF4-FFF2-40B4-BE49-F238E27FC236}">
                <a16:creationId xmlns:a16="http://schemas.microsoft.com/office/drawing/2014/main" id="{0CD5B6A9-1CA6-45D7-A320-9D79CF8F437C}"/>
              </a:ext>
            </a:extLst>
          </p:cNvPr>
          <p:cNvPicPr>
            <a:picLocks noChangeAspect="1"/>
          </p:cNvPicPr>
          <p:nvPr/>
        </p:nvPicPr>
        <p:blipFill>
          <a:blip r:embed="rId8"/>
          <a:stretch>
            <a:fillRect/>
          </a:stretch>
        </p:blipFill>
        <p:spPr>
          <a:xfrm>
            <a:off x="8503839" y="1308812"/>
            <a:ext cx="2566632" cy="2552000"/>
          </a:xfrm>
          <a:prstGeom prst="rect">
            <a:avLst/>
          </a:prstGeom>
        </p:spPr>
      </p:pic>
      <p:pic>
        <p:nvPicPr>
          <p:cNvPr id="12" name="Picture 11">
            <a:extLst>
              <a:ext uri="{FF2B5EF4-FFF2-40B4-BE49-F238E27FC236}">
                <a16:creationId xmlns:a16="http://schemas.microsoft.com/office/drawing/2014/main" id="{42CBE281-D189-4C46-BEB2-6802E993A771}"/>
              </a:ext>
            </a:extLst>
          </p:cNvPr>
          <p:cNvPicPr>
            <a:picLocks noChangeAspect="1"/>
          </p:cNvPicPr>
          <p:nvPr/>
        </p:nvPicPr>
        <p:blipFill>
          <a:blip r:embed="rId9"/>
          <a:stretch>
            <a:fillRect/>
          </a:stretch>
        </p:blipFill>
        <p:spPr>
          <a:xfrm>
            <a:off x="8787733" y="4232133"/>
            <a:ext cx="1998844" cy="2001000"/>
          </a:xfrm>
          <a:prstGeom prst="rect">
            <a:avLst/>
          </a:prstGeom>
        </p:spPr>
      </p:pic>
      <p:sp>
        <p:nvSpPr>
          <p:cNvPr id="14" name="Rectangle: Rounded Corners 13">
            <a:extLst>
              <a:ext uri="{FF2B5EF4-FFF2-40B4-BE49-F238E27FC236}">
                <a16:creationId xmlns:a16="http://schemas.microsoft.com/office/drawing/2014/main" id="{D7D18974-71EF-4869-BA8D-A92D044E8628}"/>
              </a:ext>
            </a:extLst>
          </p:cNvPr>
          <p:cNvSpPr/>
          <p:nvPr/>
        </p:nvSpPr>
        <p:spPr>
          <a:xfrm>
            <a:off x="740620" y="1157681"/>
            <a:ext cx="3284599" cy="5570290"/>
          </a:xfrm>
          <a:prstGeom prst="roundRect">
            <a:avLst/>
          </a:prstGeom>
          <a:noFill/>
          <a:ln w="127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6" name="Rectangle: Rounded Corners 15">
            <a:extLst>
              <a:ext uri="{FF2B5EF4-FFF2-40B4-BE49-F238E27FC236}">
                <a16:creationId xmlns:a16="http://schemas.microsoft.com/office/drawing/2014/main" id="{B0E30F90-24B4-4657-B36D-2A607E6C345C}"/>
              </a:ext>
            </a:extLst>
          </p:cNvPr>
          <p:cNvSpPr/>
          <p:nvPr/>
        </p:nvSpPr>
        <p:spPr>
          <a:xfrm>
            <a:off x="4139080" y="1188918"/>
            <a:ext cx="3897573" cy="5539053"/>
          </a:xfrm>
          <a:prstGeom prst="roundRect">
            <a:avLst/>
          </a:prstGeom>
          <a:noFill/>
          <a:ln w="127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7" name="Rectangle: Rounded Corners 16">
            <a:extLst>
              <a:ext uri="{FF2B5EF4-FFF2-40B4-BE49-F238E27FC236}">
                <a16:creationId xmlns:a16="http://schemas.microsoft.com/office/drawing/2014/main" id="{AC222083-EDB5-4D79-B669-035B0579D007}"/>
              </a:ext>
            </a:extLst>
          </p:cNvPr>
          <p:cNvSpPr/>
          <p:nvPr/>
        </p:nvSpPr>
        <p:spPr>
          <a:xfrm>
            <a:off x="8192778" y="1157681"/>
            <a:ext cx="3284599" cy="5570290"/>
          </a:xfrm>
          <a:prstGeom prst="roundRect">
            <a:avLst/>
          </a:prstGeom>
          <a:noFill/>
          <a:ln w="127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8" name="TextBox 17">
            <a:extLst>
              <a:ext uri="{FF2B5EF4-FFF2-40B4-BE49-F238E27FC236}">
                <a16:creationId xmlns:a16="http://schemas.microsoft.com/office/drawing/2014/main" id="{E7804DEE-AC2C-4485-A1C5-05611314CF92}"/>
              </a:ext>
            </a:extLst>
          </p:cNvPr>
          <p:cNvSpPr txBox="1"/>
          <p:nvPr/>
        </p:nvSpPr>
        <p:spPr>
          <a:xfrm>
            <a:off x="1953151" y="6280698"/>
            <a:ext cx="713763" cy="418576"/>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a:solidFill>
                  <a:schemeClr val="tx1"/>
                </a:solidFill>
              </a:rPr>
              <a:t>BMS</a:t>
            </a:r>
          </a:p>
        </p:txBody>
      </p:sp>
      <p:sp>
        <p:nvSpPr>
          <p:cNvPr id="19" name="TextBox 18">
            <a:extLst>
              <a:ext uri="{FF2B5EF4-FFF2-40B4-BE49-F238E27FC236}">
                <a16:creationId xmlns:a16="http://schemas.microsoft.com/office/drawing/2014/main" id="{ED78323A-20BF-4970-AB49-184B6B5439F0}"/>
              </a:ext>
            </a:extLst>
          </p:cNvPr>
          <p:cNvSpPr txBox="1"/>
          <p:nvPr/>
        </p:nvSpPr>
        <p:spPr>
          <a:xfrm>
            <a:off x="4750694" y="6309395"/>
            <a:ext cx="2575420" cy="418576"/>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a:t>CE2-4.1.4 (JVET-K0371)</a:t>
            </a:r>
            <a:endParaRPr lang="en-US" sz="1600" dirty="0">
              <a:solidFill>
                <a:schemeClr val="tx1"/>
              </a:solidFill>
            </a:endParaRPr>
          </a:p>
        </p:txBody>
      </p:sp>
      <p:sp>
        <p:nvSpPr>
          <p:cNvPr id="20" name="TextBox 19">
            <a:extLst>
              <a:ext uri="{FF2B5EF4-FFF2-40B4-BE49-F238E27FC236}">
                <a16:creationId xmlns:a16="http://schemas.microsoft.com/office/drawing/2014/main" id="{2216CB98-646B-40CC-A3A2-3B41B7619CC3}"/>
              </a:ext>
            </a:extLst>
          </p:cNvPr>
          <p:cNvSpPr txBox="1"/>
          <p:nvPr/>
        </p:nvSpPr>
        <p:spPr>
          <a:xfrm>
            <a:off x="9072126" y="6309395"/>
            <a:ext cx="1430058" cy="418576"/>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a:t>JVET-K0372</a:t>
            </a:r>
          </a:p>
        </p:txBody>
      </p:sp>
      <p:sp>
        <p:nvSpPr>
          <p:cNvPr id="21" name="TextBox 20">
            <a:extLst>
              <a:ext uri="{FF2B5EF4-FFF2-40B4-BE49-F238E27FC236}">
                <a16:creationId xmlns:a16="http://schemas.microsoft.com/office/drawing/2014/main" id="{06DFCC49-DF4A-428F-8D4B-D6A04A20CFB7}"/>
              </a:ext>
            </a:extLst>
          </p:cNvPr>
          <p:cNvSpPr txBox="1"/>
          <p:nvPr/>
        </p:nvSpPr>
        <p:spPr>
          <a:xfrm>
            <a:off x="2898096" y="1345247"/>
            <a:ext cx="713763" cy="418576"/>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err="1">
                <a:solidFill>
                  <a:schemeClr val="tx1"/>
                </a:solidFill>
              </a:rPr>
              <a:t>luma</a:t>
            </a:r>
            <a:endParaRPr lang="en-US" sz="1600" dirty="0">
              <a:solidFill>
                <a:schemeClr val="tx1"/>
              </a:solidFill>
            </a:endParaRPr>
          </a:p>
        </p:txBody>
      </p:sp>
      <p:sp>
        <p:nvSpPr>
          <p:cNvPr id="22" name="TextBox 21">
            <a:extLst>
              <a:ext uri="{FF2B5EF4-FFF2-40B4-BE49-F238E27FC236}">
                <a16:creationId xmlns:a16="http://schemas.microsoft.com/office/drawing/2014/main" id="{AD5F6218-0035-4D12-BEAF-ADD204057F08}"/>
              </a:ext>
            </a:extLst>
          </p:cNvPr>
          <p:cNvSpPr txBox="1"/>
          <p:nvPr/>
        </p:nvSpPr>
        <p:spPr>
          <a:xfrm>
            <a:off x="2898095" y="4632873"/>
            <a:ext cx="930955" cy="418576"/>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a:solidFill>
                  <a:schemeClr val="tx1"/>
                </a:solidFill>
              </a:rPr>
              <a:t>chroma</a:t>
            </a:r>
          </a:p>
        </p:txBody>
      </p:sp>
      <p:sp>
        <p:nvSpPr>
          <p:cNvPr id="24" name="TextBox 23">
            <a:extLst>
              <a:ext uri="{FF2B5EF4-FFF2-40B4-BE49-F238E27FC236}">
                <a16:creationId xmlns:a16="http://schemas.microsoft.com/office/drawing/2014/main" id="{904FA1FF-6B09-4D22-971B-D30231D20C15}"/>
              </a:ext>
            </a:extLst>
          </p:cNvPr>
          <p:cNvSpPr txBox="1"/>
          <p:nvPr/>
        </p:nvSpPr>
        <p:spPr>
          <a:xfrm>
            <a:off x="6680944" y="1568199"/>
            <a:ext cx="713763" cy="418576"/>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err="1">
                <a:solidFill>
                  <a:schemeClr val="tx1"/>
                </a:solidFill>
              </a:rPr>
              <a:t>luma</a:t>
            </a:r>
            <a:endParaRPr lang="en-US" sz="1600" dirty="0">
              <a:solidFill>
                <a:schemeClr val="tx1"/>
              </a:solidFill>
            </a:endParaRPr>
          </a:p>
        </p:txBody>
      </p:sp>
      <p:sp>
        <p:nvSpPr>
          <p:cNvPr id="26" name="TextBox 25">
            <a:extLst>
              <a:ext uri="{FF2B5EF4-FFF2-40B4-BE49-F238E27FC236}">
                <a16:creationId xmlns:a16="http://schemas.microsoft.com/office/drawing/2014/main" id="{BE6223F0-5173-42ED-93F5-15C4FFDF385A}"/>
              </a:ext>
            </a:extLst>
          </p:cNvPr>
          <p:cNvSpPr txBox="1"/>
          <p:nvPr/>
        </p:nvSpPr>
        <p:spPr>
          <a:xfrm>
            <a:off x="5374049" y="4271814"/>
            <a:ext cx="930955" cy="418576"/>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a:solidFill>
                  <a:schemeClr val="tx1"/>
                </a:solidFill>
              </a:rPr>
              <a:t>chroma</a:t>
            </a:r>
          </a:p>
        </p:txBody>
      </p:sp>
      <p:sp>
        <p:nvSpPr>
          <p:cNvPr id="27" name="TextBox 26">
            <a:extLst>
              <a:ext uri="{FF2B5EF4-FFF2-40B4-BE49-F238E27FC236}">
                <a16:creationId xmlns:a16="http://schemas.microsoft.com/office/drawing/2014/main" id="{15431E83-D135-4A0F-B765-81C4338900C9}"/>
              </a:ext>
            </a:extLst>
          </p:cNvPr>
          <p:cNvSpPr txBox="1"/>
          <p:nvPr/>
        </p:nvSpPr>
        <p:spPr>
          <a:xfrm>
            <a:off x="9910574" y="1155735"/>
            <a:ext cx="1566803" cy="418576"/>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err="1">
                <a:solidFill>
                  <a:schemeClr val="tx1"/>
                </a:solidFill>
              </a:rPr>
              <a:t>luma</a:t>
            </a:r>
            <a:r>
              <a:rPr lang="en-US" sz="1600" dirty="0">
                <a:solidFill>
                  <a:schemeClr val="tx1"/>
                </a:solidFill>
              </a:rPr>
              <a:t>/chroma</a:t>
            </a:r>
          </a:p>
        </p:txBody>
      </p:sp>
      <p:sp>
        <p:nvSpPr>
          <p:cNvPr id="30" name="TextBox 29">
            <a:extLst>
              <a:ext uri="{FF2B5EF4-FFF2-40B4-BE49-F238E27FC236}">
                <a16:creationId xmlns:a16="http://schemas.microsoft.com/office/drawing/2014/main" id="{18C325AB-CF30-42F9-8055-02D05FF3CD0F}"/>
              </a:ext>
            </a:extLst>
          </p:cNvPr>
          <p:cNvSpPr txBox="1"/>
          <p:nvPr/>
        </p:nvSpPr>
        <p:spPr>
          <a:xfrm>
            <a:off x="10003175" y="4062526"/>
            <a:ext cx="1566803" cy="418576"/>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err="1">
                <a:solidFill>
                  <a:schemeClr val="tx1"/>
                </a:solidFill>
              </a:rPr>
              <a:t>luma</a:t>
            </a:r>
            <a:r>
              <a:rPr lang="en-US" sz="1600" dirty="0">
                <a:solidFill>
                  <a:schemeClr val="tx1"/>
                </a:solidFill>
              </a:rPr>
              <a:t>/chroma</a:t>
            </a:r>
          </a:p>
        </p:txBody>
      </p:sp>
    </p:spTree>
    <p:extLst>
      <p:ext uri="{BB962C8B-B14F-4D97-AF65-F5344CB8AC3E}">
        <p14:creationId xmlns:p14="http://schemas.microsoft.com/office/powerpoint/2010/main" val="1319807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72173" y="575576"/>
            <a:ext cx="11210239" cy="429028"/>
          </a:xfrm>
        </p:spPr>
        <p:txBody>
          <a:bodyPr/>
          <a:lstStyle/>
          <a:p>
            <a:r>
              <a:rPr lang="en-US" dirty="0" err="1"/>
              <a:t>Signalled</a:t>
            </a:r>
            <a:r>
              <a:rPr lang="en-US" dirty="0"/>
              <a:t> ALF shapes</a:t>
            </a:r>
          </a:p>
        </p:txBody>
      </p:sp>
      <p:sp>
        <p:nvSpPr>
          <p:cNvPr id="3" name="Content Placeholder 2">
            <a:extLst>
              <a:ext uri="{FF2B5EF4-FFF2-40B4-BE49-F238E27FC236}">
                <a16:creationId xmlns:a16="http://schemas.microsoft.com/office/drawing/2014/main" id="{4E8D8F2D-93A5-415A-BEA7-260B38DCDA13}"/>
              </a:ext>
            </a:extLst>
          </p:cNvPr>
          <p:cNvSpPr>
            <a:spLocks noGrp="1"/>
          </p:cNvSpPr>
          <p:nvPr>
            <p:ph sz="quarter" idx="12"/>
          </p:nvPr>
        </p:nvSpPr>
        <p:spPr>
          <a:xfrm>
            <a:off x="475640" y="1604962"/>
            <a:ext cx="5601652" cy="4657725"/>
          </a:xfrm>
        </p:spPr>
        <p:txBody>
          <a:bodyPr/>
          <a:lstStyle/>
          <a:p>
            <a:r>
              <a:rPr lang="en-US" dirty="0"/>
              <a:t>BMS</a:t>
            </a:r>
          </a:p>
          <a:p>
            <a:pPr lvl="1"/>
            <a:r>
              <a:rPr lang="en-US" dirty="0"/>
              <a:t>Classification 2x2</a:t>
            </a:r>
          </a:p>
          <a:p>
            <a:pPr lvl="1"/>
            <a:r>
              <a:rPr lang="en-US" dirty="0"/>
              <a:t>Number of fixed filters is 400</a:t>
            </a:r>
          </a:p>
          <a:p>
            <a:pPr lvl="1"/>
            <a:r>
              <a:rPr lang="en-US" dirty="0" err="1"/>
              <a:t>Luma</a:t>
            </a:r>
            <a:r>
              <a:rPr lang="en-US" dirty="0"/>
              <a:t>: 5x5, 7x7, or 9x9, filtering is 9x9</a:t>
            </a:r>
          </a:p>
          <a:p>
            <a:pPr lvl="1"/>
            <a:r>
              <a:rPr lang="en-US" dirty="0"/>
              <a:t>Chroma: 5x5, filtering is 5x5</a:t>
            </a:r>
          </a:p>
          <a:p>
            <a:pPr lvl="1"/>
            <a:endParaRPr lang="en-US" dirty="0"/>
          </a:p>
        </p:txBody>
      </p:sp>
      <p:sp>
        <p:nvSpPr>
          <p:cNvPr id="6" name="Content Placeholder 2">
            <a:extLst>
              <a:ext uri="{FF2B5EF4-FFF2-40B4-BE49-F238E27FC236}">
                <a16:creationId xmlns:a16="http://schemas.microsoft.com/office/drawing/2014/main" id="{3034C9BB-6545-499B-A7BC-0723F656F14A}"/>
              </a:ext>
            </a:extLst>
          </p:cNvPr>
          <p:cNvSpPr txBox="1">
            <a:spLocks/>
          </p:cNvSpPr>
          <p:nvPr/>
        </p:nvSpPr>
        <p:spPr>
          <a:xfrm>
            <a:off x="6391465" y="919162"/>
            <a:ext cx="5605272" cy="5614988"/>
          </a:xfrm>
          <a:prstGeom prst="rect">
            <a:avLst/>
          </a:prstGeom>
        </p:spPr>
        <p:txBody>
          <a:bodyPr vert="horz" lIns="0" tIns="0" rIns="0" bIns="0" rtlCol="0">
            <a:noAutofit/>
          </a:bodyPr>
          <a:lst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r>
              <a:rPr lang="en-US" dirty="0"/>
              <a:t>CE2-4.1.4 (JVET-K0371)</a:t>
            </a:r>
          </a:p>
          <a:p>
            <a:pPr lvl="1"/>
            <a:r>
              <a:rPr lang="en-US" dirty="0"/>
              <a:t>Classification 2x2 or 4x4</a:t>
            </a:r>
          </a:p>
          <a:p>
            <a:pPr lvl="1"/>
            <a:r>
              <a:rPr lang="en-US" dirty="0"/>
              <a:t>Number of fixed filters is 128</a:t>
            </a:r>
          </a:p>
          <a:p>
            <a:pPr lvl="1"/>
            <a:r>
              <a:rPr lang="en-US" dirty="0"/>
              <a:t>Max filter size is 9x9</a:t>
            </a:r>
          </a:p>
          <a:p>
            <a:pPr lvl="2"/>
            <a:r>
              <a:rPr lang="en-US" dirty="0" err="1"/>
              <a:t>Luma</a:t>
            </a:r>
            <a:r>
              <a:rPr lang="en-US" dirty="0"/>
              <a:t>: 5x5, 7x7 or 9x9, filtering is 9x9</a:t>
            </a:r>
          </a:p>
          <a:p>
            <a:pPr lvl="2"/>
            <a:r>
              <a:rPr lang="en-US" dirty="0"/>
              <a:t>Chroma: 5x5, filtering 5x5; or 7x7, filtering 7x7</a:t>
            </a:r>
          </a:p>
          <a:p>
            <a:pPr lvl="1"/>
            <a:r>
              <a:rPr lang="en-US" dirty="0"/>
              <a:t>Max filter size is 7x7</a:t>
            </a:r>
          </a:p>
          <a:p>
            <a:pPr lvl="2"/>
            <a:r>
              <a:rPr lang="en-US" dirty="0" err="1"/>
              <a:t>Luma</a:t>
            </a:r>
            <a:r>
              <a:rPr lang="en-US" dirty="0"/>
              <a:t>: 5x5 or 7x7, filtering is 7x7</a:t>
            </a:r>
          </a:p>
          <a:p>
            <a:pPr lvl="2"/>
            <a:r>
              <a:rPr lang="en-US" dirty="0"/>
              <a:t>Chroma: 5x5, filtering 5x5; or 7x7, filtering 7x7</a:t>
            </a:r>
          </a:p>
          <a:p>
            <a:pPr marL="347663" lvl="2" indent="0">
              <a:buNone/>
            </a:pPr>
            <a:endParaRPr lang="en-US" dirty="0"/>
          </a:p>
          <a:p>
            <a:r>
              <a:rPr lang="en-US" dirty="0"/>
              <a:t>JVET-K0372</a:t>
            </a:r>
          </a:p>
          <a:p>
            <a:pPr lvl="1"/>
            <a:r>
              <a:rPr lang="en-US" dirty="0"/>
              <a:t>Classification 2x2 or 4x4</a:t>
            </a:r>
          </a:p>
          <a:p>
            <a:pPr lvl="1"/>
            <a:r>
              <a:rPr lang="en-US" dirty="0"/>
              <a:t>Number of fixed filters is 128</a:t>
            </a:r>
          </a:p>
          <a:p>
            <a:pPr lvl="1"/>
            <a:r>
              <a:rPr lang="en-US" dirty="0"/>
              <a:t>Max filter size is 9x9</a:t>
            </a:r>
          </a:p>
          <a:p>
            <a:pPr lvl="2"/>
            <a:r>
              <a:rPr lang="en-US" dirty="0" err="1"/>
              <a:t>Luma</a:t>
            </a:r>
            <a:r>
              <a:rPr lang="en-US" dirty="0"/>
              <a:t>/chroma: 5x5, 7x7 or 9x9, filtering 9x9</a:t>
            </a:r>
          </a:p>
          <a:p>
            <a:pPr lvl="1"/>
            <a:r>
              <a:rPr lang="en-US" dirty="0"/>
              <a:t>Max filter size is 7x7</a:t>
            </a:r>
          </a:p>
          <a:p>
            <a:pPr lvl="2"/>
            <a:r>
              <a:rPr lang="en-US" dirty="0" err="1"/>
              <a:t>Luma</a:t>
            </a:r>
            <a:r>
              <a:rPr lang="en-US" dirty="0"/>
              <a:t>/chroma: 5x5 or 7x7, filtering 7x7</a:t>
            </a:r>
          </a:p>
          <a:p>
            <a:pPr marL="347663" lvl="2" indent="0">
              <a:buFont typeface="Microsoft Sans Serif" panose="020B0604020202020204" pitchFamily="34" charset="0"/>
              <a:buNone/>
            </a:pPr>
            <a:endParaRPr lang="en-US" dirty="0"/>
          </a:p>
          <a:p>
            <a:pPr lvl="1"/>
            <a:endParaRPr lang="en-US" dirty="0"/>
          </a:p>
        </p:txBody>
      </p:sp>
    </p:spTree>
    <p:extLst>
      <p:ext uri="{BB962C8B-B14F-4D97-AF65-F5344CB8AC3E}">
        <p14:creationId xmlns:p14="http://schemas.microsoft.com/office/powerpoint/2010/main" val="2072121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B858E5B2-6A94-41D2-AB7E-3A95B919B443}"/>
              </a:ext>
            </a:extLst>
          </p:cNvPr>
          <p:cNvSpPr>
            <a:spLocks noGrp="1"/>
          </p:cNvSpPr>
          <p:nvPr>
            <p:ph type="title"/>
          </p:nvPr>
        </p:nvSpPr>
        <p:spPr/>
        <p:txBody>
          <a:bodyPr/>
          <a:lstStyle/>
          <a:p>
            <a:r>
              <a:rPr lang="en-US" dirty="0"/>
              <a:t>Results for VTM configuration</a:t>
            </a:r>
          </a:p>
        </p:txBody>
      </p:sp>
      <p:graphicFrame>
        <p:nvGraphicFramePr>
          <p:cNvPr id="14" name="Content Placeholder 13">
            <a:extLst>
              <a:ext uri="{FF2B5EF4-FFF2-40B4-BE49-F238E27FC236}">
                <a16:creationId xmlns:a16="http://schemas.microsoft.com/office/drawing/2014/main" id="{1026FC2C-8B1B-474D-9DC9-B14470E9A7D1}"/>
              </a:ext>
            </a:extLst>
          </p:cNvPr>
          <p:cNvGraphicFramePr>
            <a:graphicFrameLocks noGrp="1"/>
          </p:cNvGraphicFramePr>
          <p:nvPr>
            <p:ph sz="quarter" idx="12"/>
            <p:extLst>
              <p:ext uri="{D42A27DB-BD31-4B8C-83A1-F6EECF244321}">
                <p14:modId xmlns:p14="http://schemas.microsoft.com/office/powerpoint/2010/main" val="4048081149"/>
              </p:ext>
            </p:extLst>
          </p:nvPr>
        </p:nvGraphicFramePr>
        <p:xfrm>
          <a:off x="295274" y="1192369"/>
          <a:ext cx="11706223" cy="3827465"/>
        </p:xfrm>
        <a:graphic>
          <a:graphicData uri="http://schemas.openxmlformats.org/drawingml/2006/table">
            <a:tbl>
              <a:tblPr firstRow="1" firstCol="1" bandRow="1">
                <a:tableStyleId>{BC89EF96-8CEA-46FF-86C4-4CE0E7609802}</a:tableStyleId>
              </a:tblPr>
              <a:tblGrid>
                <a:gridCol w="3130264">
                  <a:extLst>
                    <a:ext uri="{9D8B030D-6E8A-4147-A177-3AD203B41FA5}">
                      <a16:colId xmlns:a16="http://schemas.microsoft.com/office/drawing/2014/main" val="356287175"/>
                    </a:ext>
                  </a:extLst>
                </a:gridCol>
                <a:gridCol w="711801">
                  <a:extLst>
                    <a:ext uri="{9D8B030D-6E8A-4147-A177-3AD203B41FA5}">
                      <a16:colId xmlns:a16="http://schemas.microsoft.com/office/drawing/2014/main" val="2419117808"/>
                    </a:ext>
                  </a:extLst>
                </a:gridCol>
                <a:gridCol w="711801">
                  <a:extLst>
                    <a:ext uri="{9D8B030D-6E8A-4147-A177-3AD203B41FA5}">
                      <a16:colId xmlns:a16="http://schemas.microsoft.com/office/drawing/2014/main" val="3383002934"/>
                    </a:ext>
                  </a:extLst>
                </a:gridCol>
                <a:gridCol w="711801">
                  <a:extLst>
                    <a:ext uri="{9D8B030D-6E8A-4147-A177-3AD203B41FA5}">
                      <a16:colId xmlns:a16="http://schemas.microsoft.com/office/drawing/2014/main" val="2919680161"/>
                    </a:ext>
                  </a:extLst>
                </a:gridCol>
                <a:gridCol w="754438">
                  <a:extLst>
                    <a:ext uri="{9D8B030D-6E8A-4147-A177-3AD203B41FA5}">
                      <a16:colId xmlns:a16="http://schemas.microsoft.com/office/drawing/2014/main" val="96744886"/>
                    </a:ext>
                  </a:extLst>
                </a:gridCol>
                <a:gridCol w="755622">
                  <a:extLst>
                    <a:ext uri="{9D8B030D-6E8A-4147-A177-3AD203B41FA5}">
                      <a16:colId xmlns:a16="http://schemas.microsoft.com/office/drawing/2014/main" val="3249202798"/>
                    </a:ext>
                  </a:extLst>
                </a:gridCol>
                <a:gridCol w="755622">
                  <a:extLst>
                    <a:ext uri="{9D8B030D-6E8A-4147-A177-3AD203B41FA5}">
                      <a16:colId xmlns:a16="http://schemas.microsoft.com/office/drawing/2014/main" val="392799844"/>
                    </a:ext>
                  </a:extLst>
                </a:gridCol>
                <a:gridCol w="772202">
                  <a:extLst>
                    <a:ext uri="{9D8B030D-6E8A-4147-A177-3AD203B41FA5}">
                      <a16:colId xmlns:a16="http://schemas.microsoft.com/office/drawing/2014/main" val="3580040509"/>
                    </a:ext>
                  </a:extLst>
                </a:gridCol>
                <a:gridCol w="771020">
                  <a:extLst>
                    <a:ext uri="{9D8B030D-6E8A-4147-A177-3AD203B41FA5}">
                      <a16:colId xmlns:a16="http://schemas.microsoft.com/office/drawing/2014/main" val="3647051976"/>
                    </a:ext>
                  </a:extLst>
                </a:gridCol>
                <a:gridCol w="771020">
                  <a:extLst>
                    <a:ext uri="{9D8B030D-6E8A-4147-A177-3AD203B41FA5}">
                      <a16:colId xmlns:a16="http://schemas.microsoft.com/office/drawing/2014/main" val="2838516053"/>
                    </a:ext>
                  </a:extLst>
                </a:gridCol>
                <a:gridCol w="901300">
                  <a:extLst>
                    <a:ext uri="{9D8B030D-6E8A-4147-A177-3AD203B41FA5}">
                      <a16:colId xmlns:a16="http://schemas.microsoft.com/office/drawing/2014/main" val="3466447557"/>
                    </a:ext>
                  </a:extLst>
                </a:gridCol>
                <a:gridCol w="959332">
                  <a:extLst>
                    <a:ext uri="{9D8B030D-6E8A-4147-A177-3AD203B41FA5}">
                      <a16:colId xmlns:a16="http://schemas.microsoft.com/office/drawing/2014/main" val="2538120531"/>
                    </a:ext>
                  </a:extLst>
                </a:gridCol>
              </a:tblGrid>
              <a:tr h="274481">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CE2-4.1.4 tests</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gridSpan="3">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AI (Y, U, V)</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hMerge="1">
                  <a:txBody>
                    <a:bodyPr/>
                    <a:lstStyle/>
                    <a:p>
                      <a:endParaRPr lang="en-US"/>
                    </a:p>
                  </a:txBody>
                  <a:tcPr/>
                </a:tc>
                <a:tc hMerge="1">
                  <a:txBody>
                    <a:bodyPr/>
                    <a:lstStyle/>
                    <a:p>
                      <a:endParaRPr lang="en-US"/>
                    </a:p>
                  </a:txBody>
                  <a:tcPr/>
                </a:tc>
                <a:tc gridSpan="3">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RA (Y, U, V)</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hMerge="1">
                  <a:txBody>
                    <a:bodyPr/>
                    <a:lstStyle/>
                    <a:p>
                      <a:endParaRPr lang="en-US"/>
                    </a:p>
                  </a:txBody>
                  <a:tcPr/>
                </a:tc>
                <a:tc hMerge="1">
                  <a:txBody>
                    <a:bodyPr/>
                    <a:lstStyle/>
                    <a:p>
                      <a:endParaRPr lang="en-US"/>
                    </a:p>
                  </a:txBody>
                  <a:tcPr/>
                </a:tc>
                <a:tc gridSpan="3">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LB (Y, U, V)</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hMerge="1">
                  <a:txBody>
                    <a:bodyPr/>
                    <a:lstStyle/>
                    <a:p>
                      <a:endParaRPr lang="en-US"/>
                    </a:p>
                  </a:txBody>
                  <a:tcPr/>
                </a:tc>
                <a:tc hMerge="1">
                  <a:txBody>
                    <a:bodyPr/>
                    <a:lstStyle/>
                    <a:p>
                      <a:endParaRPr lang="en-US"/>
                    </a:p>
                  </a:txBody>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RA </a:t>
                      </a:r>
                      <a:r>
                        <a:rPr lang="en-CA" sz="1400" dirty="0" err="1">
                          <a:effectLst/>
                          <a:latin typeface="Arial" panose="020B0604020202020204" pitchFamily="34" charset="0"/>
                          <a:cs typeface="Arial" panose="020B0604020202020204" pitchFamily="34" charset="0"/>
                        </a:rPr>
                        <a:t>Enc</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RA Dec</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48580248"/>
                  </a:ext>
                </a:extLst>
              </a:tr>
              <a:tr h="444123">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Arial" panose="020B0604020202020204" pitchFamily="34" charset="0"/>
                          <a:cs typeface="Arial" panose="020B0604020202020204" pitchFamily="34" charset="0"/>
                        </a:rPr>
                        <a:t>1. </a:t>
                      </a:r>
                      <a:r>
                        <a:rPr lang="en-CA" sz="1200" dirty="0" err="1">
                          <a:effectLst/>
                          <a:latin typeface="Arial" panose="020B0604020202020204" pitchFamily="34" charset="0"/>
                          <a:cs typeface="Arial" panose="020B0604020202020204" pitchFamily="34" charset="0"/>
                        </a:rPr>
                        <a:t>luma</a:t>
                      </a:r>
                      <a:r>
                        <a:rPr lang="en-CA" sz="1200" dirty="0">
                          <a:effectLst/>
                          <a:latin typeface="Arial" panose="020B0604020202020204" pitchFamily="34" charset="0"/>
                          <a:cs typeface="Arial" panose="020B0604020202020204" pitchFamily="34" charset="0"/>
                        </a:rPr>
                        <a:t> 7x7, classifier 2x2, chroma 5x5</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3.10</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3.56</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4.07</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5.10</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2.29</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1.69</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4.32</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1.79</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1.77</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105%</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135%</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837745508"/>
                  </a:ext>
                </a:extLst>
              </a:tr>
              <a:tr h="444123">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latin typeface="Arial" panose="020B0604020202020204" pitchFamily="34" charset="0"/>
                          <a:cs typeface="Arial" panose="020B0604020202020204" pitchFamily="34" charset="0"/>
                        </a:rPr>
                        <a:t>2. luma 7x7, classifier 2x2, chroma 7x7</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3.09</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4.20</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4.73</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5.11</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3.16</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2.66</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4.31</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2.63</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2.72</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104%</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134%</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722943741"/>
                  </a:ext>
                </a:extLst>
              </a:tr>
              <a:tr h="444123">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latin typeface="Arial" panose="020B0604020202020204" pitchFamily="34" charset="0"/>
                          <a:cs typeface="Arial" panose="020B0604020202020204" pitchFamily="34" charset="0"/>
                        </a:rPr>
                        <a:t>3. luma 7x7, classifier 4x4, chroma 5x5</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2.99</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3.56</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4.07</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4.99</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2.24</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1.66</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4.19</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1.64</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1.85</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104%</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122%</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3335596700"/>
                  </a:ext>
                </a:extLst>
              </a:tr>
              <a:tr h="444123">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Arial" panose="020B0604020202020204" pitchFamily="34" charset="0"/>
                          <a:cs typeface="Arial" panose="020B0604020202020204" pitchFamily="34" charset="0"/>
                        </a:rPr>
                        <a:t>4. </a:t>
                      </a:r>
                      <a:r>
                        <a:rPr lang="en-CA" sz="1200" dirty="0" err="1">
                          <a:effectLst/>
                          <a:latin typeface="Arial" panose="020B0604020202020204" pitchFamily="34" charset="0"/>
                          <a:cs typeface="Arial" panose="020B0604020202020204" pitchFamily="34" charset="0"/>
                        </a:rPr>
                        <a:t>luma</a:t>
                      </a:r>
                      <a:r>
                        <a:rPr lang="en-CA" sz="1200" dirty="0">
                          <a:effectLst/>
                          <a:latin typeface="Arial" panose="020B0604020202020204" pitchFamily="34" charset="0"/>
                          <a:cs typeface="Arial" panose="020B0604020202020204" pitchFamily="34" charset="0"/>
                        </a:rPr>
                        <a:t> 7x7, classifier 4x4, chroma 7x7</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2.98</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4.20</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4.73</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4.98</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3.14</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2.66</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4.23</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2.44</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2.57</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104%</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122%</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3086725920"/>
                  </a:ext>
                </a:extLst>
              </a:tr>
              <a:tr h="444123">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Arial" panose="020B0604020202020204" pitchFamily="34" charset="0"/>
                          <a:cs typeface="Arial" panose="020B0604020202020204" pitchFamily="34" charset="0"/>
                        </a:rPr>
                        <a:t>5. </a:t>
                      </a:r>
                      <a:r>
                        <a:rPr lang="en-CA" sz="1200" dirty="0" err="1">
                          <a:effectLst/>
                          <a:latin typeface="Arial" panose="020B0604020202020204" pitchFamily="34" charset="0"/>
                          <a:cs typeface="Arial" panose="020B0604020202020204" pitchFamily="34" charset="0"/>
                        </a:rPr>
                        <a:t>luma</a:t>
                      </a:r>
                      <a:r>
                        <a:rPr lang="en-CA" sz="1200" dirty="0">
                          <a:effectLst/>
                          <a:latin typeface="Arial" panose="020B0604020202020204" pitchFamily="34" charset="0"/>
                          <a:cs typeface="Arial" panose="020B0604020202020204" pitchFamily="34" charset="0"/>
                        </a:rPr>
                        <a:t> 9x9, classifier 2x2, chroma 5x5</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3.28</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3.54</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4.05</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5.33</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2.21</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1.63</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4.56</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1.81</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2.01</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108%</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143%</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363785624"/>
                  </a:ext>
                </a:extLst>
              </a:tr>
              <a:tr h="444123">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latin typeface="Arial" panose="020B0604020202020204" pitchFamily="34" charset="0"/>
                          <a:cs typeface="Arial" panose="020B0604020202020204" pitchFamily="34" charset="0"/>
                        </a:rPr>
                        <a:t>6. luma 9x9, classifier 2x2, chroma 7x7</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3.27</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4.19</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4.71</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5.35</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3.11</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2.57</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4.63</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2.61</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2.88</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107%</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142%</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632710548"/>
                  </a:ext>
                </a:extLst>
              </a:tr>
              <a:tr h="444123">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Arial" panose="020B0604020202020204" pitchFamily="34" charset="0"/>
                          <a:cs typeface="Arial" panose="020B0604020202020204" pitchFamily="34" charset="0"/>
                        </a:rPr>
                        <a:t>7. </a:t>
                      </a:r>
                      <a:r>
                        <a:rPr lang="en-CA" sz="1200" dirty="0" err="1">
                          <a:effectLst/>
                          <a:latin typeface="Arial" panose="020B0604020202020204" pitchFamily="34" charset="0"/>
                          <a:cs typeface="Arial" panose="020B0604020202020204" pitchFamily="34" charset="0"/>
                        </a:rPr>
                        <a:t>luma</a:t>
                      </a:r>
                      <a:r>
                        <a:rPr lang="en-CA" sz="1200" dirty="0">
                          <a:effectLst/>
                          <a:latin typeface="Arial" panose="020B0604020202020204" pitchFamily="34" charset="0"/>
                          <a:cs typeface="Arial" panose="020B0604020202020204" pitchFamily="34" charset="0"/>
                        </a:rPr>
                        <a:t> 9x9, classifier 4x4, chroma 5x5</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3.17</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3.54</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4.05</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5.21</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2.20</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1.66</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4.46</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1.83</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2.01</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107%</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129%</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642066946"/>
                  </a:ext>
                </a:extLst>
              </a:tr>
              <a:tr h="444123">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Arial" panose="020B0604020202020204" pitchFamily="34" charset="0"/>
                          <a:cs typeface="Arial" panose="020B0604020202020204" pitchFamily="34" charset="0"/>
                        </a:rPr>
                        <a:t>8. </a:t>
                      </a:r>
                      <a:r>
                        <a:rPr lang="en-CA" sz="1200" dirty="0" err="1">
                          <a:effectLst/>
                          <a:latin typeface="Arial" panose="020B0604020202020204" pitchFamily="34" charset="0"/>
                          <a:cs typeface="Arial" panose="020B0604020202020204" pitchFamily="34" charset="0"/>
                        </a:rPr>
                        <a:t>luma</a:t>
                      </a:r>
                      <a:r>
                        <a:rPr lang="en-CA" sz="1200" dirty="0">
                          <a:effectLst/>
                          <a:latin typeface="Arial" panose="020B0604020202020204" pitchFamily="34" charset="0"/>
                          <a:cs typeface="Arial" panose="020B0604020202020204" pitchFamily="34" charset="0"/>
                        </a:rPr>
                        <a:t> 9x9, classifier 4x4, chroma 7x7</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3.16</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4.19</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4.71</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5.23</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3.15</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2.63</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4.49</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2.59</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2.72</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108%</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129%</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881616898"/>
                  </a:ext>
                </a:extLst>
              </a:tr>
            </a:tbl>
          </a:graphicData>
        </a:graphic>
      </p:graphicFrame>
      <p:sp>
        <p:nvSpPr>
          <p:cNvPr id="16" name="Content Placeholder 4">
            <a:extLst>
              <a:ext uri="{FF2B5EF4-FFF2-40B4-BE49-F238E27FC236}">
                <a16:creationId xmlns:a16="http://schemas.microsoft.com/office/drawing/2014/main" id="{C8747C2E-219D-48DD-9F98-F1232DF94C15}"/>
              </a:ext>
            </a:extLst>
          </p:cNvPr>
          <p:cNvSpPr txBox="1">
            <a:spLocks/>
          </p:cNvSpPr>
          <p:nvPr/>
        </p:nvSpPr>
        <p:spPr>
          <a:xfrm>
            <a:off x="295274" y="5207599"/>
            <a:ext cx="11210544" cy="1280922"/>
          </a:xfrm>
          <a:prstGeom prst="rect">
            <a:avLst/>
          </a:prstGeom>
        </p:spPr>
        <p:txBody>
          <a:bodyPr vert="horz" lIns="0" tIns="0" rIns="0" bIns="0" rtlCol="0">
            <a:noAutofit/>
          </a:bodyPr>
          <a:lst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r>
              <a:rPr lang="en-US" sz="1800" dirty="0">
                <a:solidFill>
                  <a:srgbClr val="000000">
                    <a:lumMod val="85000"/>
                    <a:lumOff val="15000"/>
                  </a:srgbClr>
                </a:solidFill>
              </a:rPr>
              <a:t>Reducing max filter shape from 9x9 to 7x7</a:t>
            </a:r>
          </a:p>
          <a:p>
            <a:pPr lvl="1"/>
            <a:r>
              <a:rPr lang="en-US" sz="1800" dirty="0">
                <a:solidFill>
                  <a:srgbClr val="000000">
                    <a:lumMod val="85000"/>
                    <a:lumOff val="15000"/>
                  </a:srgbClr>
                </a:solidFill>
              </a:rPr>
              <a:t>from 0.1 to 0.3 </a:t>
            </a:r>
            <a:r>
              <a:rPr lang="en-US" sz="1800" dirty="0" err="1">
                <a:solidFill>
                  <a:srgbClr val="000000">
                    <a:lumMod val="85000"/>
                    <a:lumOff val="15000"/>
                  </a:srgbClr>
                </a:solidFill>
              </a:rPr>
              <a:t>luma</a:t>
            </a:r>
            <a:r>
              <a:rPr lang="en-US" sz="1800" dirty="0">
                <a:solidFill>
                  <a:srgbClr val="000000">
                    <a:lumMod val="85000"/>
                    <a:lumOff val="15000"/>
                  </a:srgbClr>
                </a:solidFill>
              </a:rPr>
              <a:t> loss (test 1 vs test 5, test 2 vs test 6)</a:t>
            </a:r>
            <a:endParaRPr lang="en-US" sz="1400" dirty="0">
              <a:solidFill>
                <a:srgbClr val="000000">
                  <a:lumMod val="85000"/>
                  <a:lumOff val="15000"/>
                </a:srgbClr>
              </a:solidFill>
            </a:endParaRPr>
          </a:p>
          <a:p>
            <a:r>
              <a:rPr lang="en-US" sz="1800" dirty="0">
                <a:solidFill>
                  <a:srgbClr val="000000">
                    <a:lumMod val="85000"/>
                    <a:lumOff val="15000"/>
                  </a:srgbClr>
                </a:solidFill>
              </a:rPr>
              <a:t>Changing classification block size from 2x2 to 4x4</a:t>
            </a:r>
          </a:p>
          <a:p>
            <a:pPr lvl="1"/>
            <a:r>
              <a:rPr lang="en-US" sz="1800" dirty="0">
                <a:solidFill>
                  <a:srgbClr val="000000">
                    <a:lumMod val="85000"/>
                    <a:lumOff val="15000"/>
                  </a:srgbClr>
                </a:solidFill>
              </a:rPr>
              <a:t>~0.1 </a:t>
            </a:r>
            <a:r>
              <a:rPr lang="en-US" sz="1800" dirty="0" err="1">
                <a:solidFill>
                  <a:srgbClr val="000000">
                    <a:lumMod val="85000"/>
                    <a:lumOff val="15000"/>
                  </a:srgbClr>
                </a:solidFill>
              </a:rPr>
              <a:t>luma</a:t>
            </a:r>
            <a:r>
              <a:rPr lang="en-US" sz="1800" dirty="0">
                <a:solidFill>
                  <a:srgbClr val="000000">
                    <a:lumMod val="85000"/>
                    <a:lumOff val="15000"/>
                  </a:srgbClr>
                </a:solidFill>
              </a:rPr>
              <a:t> loss (test 1 vs test 3, test 2 vs test 4, test 5 vs test 7, test 6 vs test 8)</a:t>
            </a:r>
          </a:p>
        </p:txBody>
      </p:sp>
    </p:spTree>
    <p:extLst>
      <p:ext uri="{BB962C8B-B14F-4D97-AF65-F5344CB8AC3E}">
        <p14:creationId xmlns:p14="http://schemas.microsoft.com/office/powerpoint/2010/main" val="1993849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B858E5B2-6A94-41D2-AB7E-3A95B919B443}"/>
              </a:ext>
            </a:extLst>
          </p:cNvPr>
          <p:cNvSpPr>
            <a:spLocks noGrp="1"/>
          </p:cNvSpPr>
          <p:nvPr>
            <p:ph type="title"/>
          </p:nvPr>
        </p:nvSpPr>
        <p:spPr/>
        <p:txBody>
          <a:bodyPr/>
          <a:lstStyle/>
          <a:p>
            <a:r>
              <a:rPr lang="en-US" dirty="0"/>
              <a:t>Results for BMS configuration</a:t>
            </a:r>
          </a:p>
        </p:txBody>
      </p:sp>
      <p:graphicFrame>
        <p:nvGraphicFramePr>
          <p:cNvPr id="14" name="Content Placeholder 13">
            <a:extLst>
              <a:ext uri="{FF2B5EF4-FFF2-40B4-BE49-F238E27FC236}">
                <a16:creationId xmlns:a16="http://schemas.microsoft.com/office/drawing/2014/main" id="{1026FC2C-8B1B-474D-9DC9-B14470E9A7D1}"/>
              </a:ext>
            </a:extLst>
          </p:cNvPr>
          <p:cNvGraphicFramePr>
            <a:graphicFrameLocks noGrp="1"/>
          </p:cNvGraphicFramePr>
          <p:nvPr>
            <p:ph sz="quarter" idx="12"/>
            <p:extLst>
              <p:ext uri="{D42A27DB-BD31-4B8C-83A1-F6EECF244321}">
                <p14:modId xmlns:p14="http://schemas.microsoft.com/office/powerpoint/2010/main" val="1982665403"/>
              </p:ext>
            </p:extLst>
          </p:nvPr>
        </p:nvGraphicFramePr>
        <p:xfrm>
          <a:off x="295273" y="1782919"/>
          <a:ext cx="11706223" cy="2050973"/>
        </p:xfrm>
        <a:graphic>
          <a:graphicData uri="http://schemas.openxmlformats.org/drawingml/2006/table">
            <a:tbl>
              <a:tblPr firstRow="1" firstCol="1" bandRow="1">
                <a:tableStyleId>{BC89EF96-8CEA-46FF-86C4-4CE0E7609802}</a:tableStyleId>
              </a:tblPr>
              <a:tblGrid>
                <a:gridCol w="3130264">
                  <a:extLst>
                    <a:ext uri="{9D8B030D-6E8A-4147-A177-3AD203B41FA5}">
                      <a16:colId xmlns:a16="http://schemas.microsoft.com/office/drawing/2014/main" val="356287175"/>
                    </a:ext>
                  </a:extLst>
                </a:gridCol>
                <a:gridCol w="711801">
                  <a:extLst>
                    <a:ext uri="{9D8B030D-6E8A-4147-A177-3AD203B41FA5}">
                      <a16:colId xmlns:a16="http://schemas.microsoft.com/office/drawing/2014/main" val="2419117808"/>
                    </a:ext>
                  </a:extLst>
                </a:gridCol>
                <a:gridCol w="711801">
                  <a:extLst>
                    <a:ext uri="{9D8B030D-6E8A-4147-A177-3AD203B41FA5}">
                      <a16:colId xmlns:a16="http://schemas.microsoft.com/office/drawing/2014/main" val="3383002934"/>
                    </a:ext>
                  </a:extLst>
                </a:gridCol>
                <a:gridCol w="711801">
                  <a:extLst>
                    <a:ext uri="{9D8B030D-6E8A-4147-A177-3AD203B41FA5}">
                      <a16:colId xmlns:a16="http://schemas.microsoft.com/office/drawing/2014/main" val="2919680161"/>
                    </a:ext>
                  </a:extLst>
                </a:gridCol>
                <a:gridCol w="754438">
                  <a:extLst>
                    <a:ext uri="{9D8B030D-6E8A-4147-A177-3AD203B41FA5}">
                      <a16:colId xmlns:a16="http://schemas.microsoft.com/office/drawing/2014/main" val="96744886"/>
                    </a:ext>
                  </a:extLst>
                </a:gridCol>
                <a:gridCol w="755622">
                  <a:extLst>
                    <a:ext uri="{9D8B030D-6E8A-4147-A177-3AD203B41FA5}">
                      <a16:colId xmlns:a16="http://schemas.microsoft.com/office/drawing/2014/main" val="3249202798"/>
                    </a:ext>
                  </a:extLst>
                </a:gridCol>
                <a:gridCol w="755622">
                  <a:extLst>
                    <a:ext uri="{9D8B030D-6E8A-4147-A177-3AD203B41FA5}">
                      <a16:colId xmlns:a16="http://schemas.microsoft.com/office/drawing/2014/main" val="392799844"/>
                    </a:ext>
                  </a:extLst>
                </a:gridCol>
                <a:gridCol w="772202">
                  <a:extLst>
                    <a:ext uri="{9D8B030D-6E8A-4147-A177-3AD203B41FA5}">
                      <a16:colId xmlns:a16="http://schemas.microsoft.com/office/drawing/2014/main" val="3580040509"/>
                    </a:ext>
                  </a:extLst>
                </a:gridCol>
                <a:gridCol w="771020">
                  <a:extLst>
                    <a:ext uri="{9D8B030D-6E8A-4147-A177-3AD203B41FA5}">
                      <a16:colId xmlns:a16="http://schemas.microsoft.com/office/drawing/2014/main" val="3647051976"/>
                    </a:ext>
                  </a:extLst>
                </a:gridCol>
                <a:gridCol w="771020">
                  <a:extLst>
                    <a:ext uri="{9D8B030D-6E8A-4147-A177-3AD203B41FA5}">
                      <a16:colId xmlns:a16="http://schemas.microsoft.com/office/drawing/2014/main" val="2838516053"/>
                    </a:ext>
                  </a:extLst>
                </a:gridCol>
                <a:gridCol w="901300">
                  <a:extLst>
                    <a:ext uri="{9D8B030D-6E8A-4147-A177-3AD203B41FA5}">
                      <a16:colId xmlns:a16="http://schemas.microsoft.com/office/drawing/2014/main" val="3466447557"/>
                    </a:ext>
                  </a:extLst>
                </a:gridCol>
                <a:gridCol w="959332">
                  <a:extLst>
                    <a:ext uri="{9D8B030D-6E8A-4147-A177-3AD203B41FA5}">
                      <a16:colId xmlns:a16="http://schemas.microsoft.com/office/drawing/2014/main" val="2538120531"/>
                    </a:ext>
                  </a:extLst>
                </a:gridCol>
              </a:tblGrid>
              <a:tr h="274481">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CE2-4.1.4 tests</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gridSpan="3">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AI (Y, U, V)</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hMerge="1">
                  <a:txBody>
                    <a:bodyPr/>
                    <a:lstStyle/>
                    <a:p>
                      <a:endParaRPr lang="en-US"/>
                    </a:p>
                  </a:txBody>
                  <a:tcPr/>
                </a:tc>
                <a:tc hMerge="1">
                  <a:txBody>
                    <a:bodyPr/>
                    <a:lstStyle/>
                    <a:p>
                      <a:endParaRPr lang="en-US"/>
                    </a:p>
                  </a:txBody>
                  <a:tcPr/>
                </a:tc>
                <a:tc gridSpan="3">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RA (Y, U, V)</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hMerge="1">
                  <a:txBody>
                    <a:bodyPr/>
                    <a:lstStyle/>
                    <a:p>
                      <a:endParaRPr lang="en-US"/>
                    </a:p>
                  </a:txBody>
                  <a:tcPr/>
                </a:tc>
                <a:tc hMerge="1">
                  <a:txBody>
                    <a:bodyPr/>
                    <a:lstStyle/>
                    <a:p>
                      <a:endParaRPr lang="en-US"/>
                    </a:p>
                  </a:txBody>
                  <a:tcPr/>
                </a:tc>
                <a:tc gridSpan="3">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LB (Y, U, V)</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hMerge="1">
                  <a:txBody>
                    <a:bodyPr/>
                    <a:lstStyle/>
                    <a:p>
                      <a:endParaRPr lang="en-US"/>
                    </a:p>
                  </a:txBody>
                  <a:tcPr/>
                </a:tc>
                <a:tc hMerge="1">
                  <a:txBody>
                    <a:bodyPr/>
                    <a:lstStyle/>
                    <a:p>
                      <a:endParaRPr lang="en-US"/>
                    </a:p>
                  </a:txBody>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RA </a:t>
                      </a:r>
                      <a:r>
                        <a:rPr lang="en-CA" sz="1400" dirty="0" err="1">
                          <a:effectLst/>
                          <a:latin typeface="Arial" panose="020B0604020202020204" pitchFamily="34" charset="0"/>
                          <a:cs typeface="Arial" panose="020B0604020202020204" pitchFamily="34" charset="0"/>
                        </a:rPr>
                        <a:t>Enc</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RA Dec</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48580248"/>
                  </a:ext>
                </a:extLst>
              </a:tr>
              <a:tr h="444123">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latin typeface="Arial" panose="020B0604020202020204" pitchFamily="34" charset="0"/>
                          <a:cs typeface="Arial" panose="020B0604020202020204" pitchFamily="34" charset="0"/>
                        </a:rPr>
                        <a:t>2. luma 7x7, classifier 2x2, chroma 7x7</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2.55</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4.11</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4.25</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4.83</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3.22</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2.43</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4.04</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2.39</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2.31</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101%</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122%</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722943741"/>
                  </a:ext>
                </a:extLst>
              </a:tr>
              <a:tr h="444123">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Arial" panose="020B0604020202020204" pitchFamily="34" charset="0"/>
                          <a:cs typeface="Arial" panose="020B0604020202020204" pitchFamily="34" charset="0"/>
                        </a:rPr>
                        <a:t>4. </a:t>
                      </a:r>
                      <a:r>
                        <a:rPr lang="en-CA" sz="1200" dirty="0" err="1">
                          <a:effectLst/>
                          <a:latin typeface="Arial" panose="020B0604020202020204" pitchFamily="34" charset="0"/>
                          <a:cs typeface="Arial" panose="020B0604020202020204" pitchFamily="34" charset="0"/>
                        </a:rPr>
                        <a:t>luma</a:t>
                      </a:r>
                      <a:r>
                        <a:rPr lang="en-CA" sz="1200" dirty="0">
                          <a:effectLst/>
                          <a:latin typeface="Arial" panose="020B0604020202020204" pitchFamily="34" charset="0"/>
                          <a:cs typeface="Arial" panose="020B0604020202020204" pitchFamily="34" charset="0"/>
                        </a:rPr>
                        <a:t> 7x7, classifier 4x4, chroma 7x7</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2.47</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4.11</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4.25</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4.71</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3.22</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2.42</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3.98</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2.31</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2.55</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101%</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114%</a:t>
                      </a:r>
                    </a:p>
                  </a:txBody>
                  <a:tcPr marL="68580" marR="68580" marT="0" marB="0" anchor="ctr"/>
                </a:tc>
                <a:extLst>
                  <a:ext uri="{0D108BD9-81ED-4DB2-BD59-A6C34878D82A}">
                    <a16:rowId xmlns:a16="http://schemas.microsoft.com/office/drawing/2014/main" val="3086725920"/>
                  </a:ext>
                </a:extLst>
              </a:tr>
              <a:tr h="444123">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latin typeface="Arial" panose="020B0604020202020204" pitchFamily="34" charset="0"/>
                          <a:cs typeface="Arial" panose="020B0604020202020204" pitchFamily="34" charset="0"/>
                        </a:rPr>
                        <a:t>6. luma 9x9, classifier 2x2, chroma 7x7</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2.71</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4.09</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4.24</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5.05</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3.17</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2.39</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4.35</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2.48</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2.53</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101%</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127%</a:t>
                      </a:r>
                    </a:p>
                  </a:txBody>
                  <a:tcPr marL="68580" marR="68580" marT="0" marB="0" anchor="ctr"/>
                </a:tc>
                <a:extLst>
                  <a:ext uri="{0D108BD9-81ED-4DB2-BD59-A6C34878D82A}">
                    <a16:rowId xmlns:a16="http://schemas.microsoft.com/office/drawing/2014/main" val="632710548"/>
                  </a:ext>
                </a:extLst>
              </a:tr>
              <a:tr h="444123">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Arial" panose="020B0604020202020204" pitchFamily="34" charset="0"/>
                          <a:cs typeface="Arial" panose="020B0604020202020204" pitchFamily="34" charset="0"/>
                        </a:rPr>
                        <a:t>8. </a:t>
                      </a:r>
                      <a:r>
                        <a:rPr lang="en-CA" sz="1200" dirty="0" err="1">
                          <a:effectLst/>
                          <a:latin typeface="Arial" panose="020B0604020202020204" pitchFamily="34" charset="0"/>
                          <a:cs typeface="Arial" panose="020B0604020202020204" pitchFamily="34" charset="0"/>
                        </a:rPr>
                        <a:t>luma</a:t>
                      </a:r>
                      <a:r>
                        <a:rPr lang="en-CA" sz="1200" dirty="0">
                          <a:effectLst/>
                          <a:latin typeface="Arial" panose="020B0604020202020204" pitchFamily="34" charset="0"/>
                          <a:cs typeface="Arial" panose="020B0604020202020204" pitchFamily="34" charset="0"/>
                        </a:rPr>
                        <a:t> 9x9, classifier 4x4, chroma 7x7</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2.63</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4.09</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4.23</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4.96</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3.16</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2.42</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4.30</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2.48</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2.62</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102%</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119%</a:t>
                      </a:r>
                    </a:p>
                  </a:txBody>
                  <a:tcPr marL="68580" marR="68580" marT="0" marB="0" anchor="ctr"/>
                </a:tc>
                <a:extLst>
                  <a:ext uri="{0D108BD9-81ED-4DB2-BD59-A6C34878D82A}">
                    <a16:rowId xmlns:a16="http://schemas.microsoft.com/office/drawing/2014/main" val="1881616898"/>
                  </a:ext>
                </a:extLst>
              </a:tr>
            </a:tbl>
          </a:graphicData>
        </a:graphic>
      </p:graphicFrame>
      <p:graphicFrame>
        <p:nvGraphicFramePr>
          <p:cNvPr id="4" name="Content Placeholder 13">
            <a:extLst>
              <a:ext uri="{FF2B5EF4-FFF2-40B4-BE49-F238E27FC236}">
                <a16:creationId xmlns:a16="http://schemas.microsoft.com/office/drawing/2014/main" id="{D9A331AF-066D-41A9-81F6-AE3B38014E45}"/>
              </a:ext>
            </a:extLst>
          </p:cNvPr>
          <p:cNvGraphicFramePr>
            <a:graphicFrameLocks/>
          </p:cNvGraphicFramePr>
          <p:nvPr>
            <p:extLst>
              <p:ext uri="{D42A27DB-BD31-4B8C-83A1-F6EECF244321}">
                <p14:modId xmlns:p14="http://schemas.microsoft.com/office/powerpoint/2010/main" val="3775593070"/>
              </p:ext>
            </p:extLst>
          </p:nvPr>
        </p:nvGraphicFramePr>
        <p:xfrm>
          <a:off x="295274" y="4430869"/>
          <a:ext cx="11706223" cy="2050973"/>
        </p:xfrm>
        <a:graphic>
          <a:graphicData uri="http://schemas.openxmlformats.org/drawingml/2006/table">
            <a:tbl>
              <a:tblPr firstRow="1" firstCol="1" bandRow="1">
                <a:tableStyleId>{BC89EF96-8CEA-46FF-86C4-4CE0E7609802}</a:tableStyleId>
              </a:tblPr>
              <a:tblGrid>
                <a:gridCol w="3130264">
                  <a:extLst>
                    <a:ext uri="{9D8B030D-6E8A-4147-A177-3AD203B41FA5}">
                      <a16:colId xmlns:a16="http://schemas.microsoft.com/office/drawing/2014/main" val="356287175"/>
                    </a:ext>
                  </a:extLst>
                </a:gridCol>
                <a:gridCol w="711801">
                  <a:extLst>
                    <a:ext uri="{9D8B030D-6E8A-4147-A177-3AD203B41FA5}">
                      <a16:colId xmlns:a16="http://schemas.microsoft.com/office/drawing/2014/main" val="2419117808"/>
                    </a:ext>
                  </a:extLst>
                </a:gridCol>
                <a:gridCol w="711801">
                  <a:extLst>
                    <a:ext uri="{9D8B030D-6E8A-4147-A177-3AD203B41FA5}">
                      <a16:colId xmlns:a16="http://schemas.microsoft.com/office/drawing/2014/main" val="3383002934"/>
                    </a:ext>
                  </a:extLst>
                </a:gridCol>
                <a:gridCol w="711801">
                  <a:extLst>
                    <a:ext uri="{9D8B030D-6E8A-4147-A177-3AD203B41FA5}">
                      <a16:colId xmlns:a16="http://schemas.microsoft.com/office/drawing/2014/main" val="2919680161"/>
                    </a:ext>
                  </a:extLst>
                </a:gridCol>
                <a:gridCol w="754438">
                  <a:extLst>
                    <a:ext uri="{9D8B030D-6E8A-4147-A177-3AD203B41FA5}">
                      <a16:colId xmlns:a16="http://schemas.microsoft.com/office/drawing/2014/main" val="96744886"/>
                    </a:ext>
                  </a:extLst>
                </a:gridCol>
                <a:gridCol w="755622">
                  <a:extLst>
                    <a:ext uri="{9D8B030D-6E8A-4147-A177-3AD203B41FA5}">
                      <a16:colId xmlns:a16="http://schemas.microsoft.com/office/drawing/2014/main" val="3249202798"/>
                    </a:ext>
                  </a:extLst>
                </a:gridCol>
                <a:gridCol w="755622">
                  <a:extLst>
                    <a:ext uri="{9D8B030D-6E8A-4147-A177-3AD203B41FA5}">
                      <a16:colId xmlns:a16="http://schemas.microsoft.com/office/drawing/2014/main" val="392799844"/>
                    </a:ext>
                  </a:extLst>
                </a:gridCol>
                <a:gridCol w="772202">
                  <a:extLst>
                    <a:ext uri="{9D8B030D-6E8A-4147-A177-3AD203B41FA5}">
                      <a16:colId xmlns:a16="http://schemas.microsoft.com/office/drawing/2014/main" val="3580040509"/>
                    </a:ext>
                  </a:extLst>
                </a:gridCol>
                <a:gridCol w="771020">
                  <a:extLst>
                    <a:ext uri="{9D8B030D-6E8A-4147-A177-3AD203B41FA5}">
                      <a16:colId xmlns:a16="http://schemas.microsoft.com/office/drawing/2014/main" val="3647051976"/>
                    </a:ext>
                  </a:extLst>
                </a:gridCol>
                <a:gridCol w="771020">
                  <a:extLst>
                    <a:ext uri="{9D8B030D-6E8A-4147-A177-3AD203B41FA5}">
                      <a16:colId xmlns:a16="http://schemas.microsoft.com/office/drawing/2014/main" val="2838516053"/>
                    </a:ext>
                  </a:extLst>
                </a:gridCol>
                <a:gridCol w="901300">
                  <a:extLst>
                    <a:ext uri="{9D8B030D-6E8A-4147-A177-3AD203B41FA5}">
                      <a16:colId xmlns:a16="http://schemas.microsoft.com/office/drawing/2014/main" val="3466447557"/>
                    </a:ext>
                  </a:extLst>
                </a:gridCol>
                <a:gridCol w="959332">
                  <a:extLst>
                    <a:ext uri="{9D8B030D-6E8A-4147-A177-3AD203B41FA5}">
                      <a16:colId xmlns:a16="http://schemas.microsoft.com/office/drawing/2014/main" val="2538120531"/>
                    </a:ext>
                  </a:extLst>
                </a:gridCol>
              </a:tblGrid>
              <a:tr h="274481">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CE2-4.1.4 tests</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gridSpan="3">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AI (Y, U, V)</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hMerge="1">
                  <a:txBody>
                    <a:bodyPr/>
                    <a:lstStyle/>
                    <a:p>
                      <a:endParaRPr lang="en-US"/>
                    </a:p>
                  </a:txBody>
                  <a:tcPr/>
                </a:tc>
                <a:tc hMerge="1">
                  <a:txBody>
                    <a:bodyPr/>
                    <a:lstStyle/>
                    <a:p>
                      <a:endParaRPr lang="en-US"/>
                    </a:p>
                  </a:txBody>
                  <a:tcPr/>
                </a:tc>
                <a:tc gridSpan="3">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RA (Y, U, V)</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hMerge="1">
                  <a:txBody>
                    <a:bodyPr/>
                    <a:lstStyle/>
                    <a:p>
                      <a:endParaRPr lang="en-US"/>
                    </a:p>
                  </a:txBody>
                  <a:tcPr/>
                </a:tc>
                <a:tc hMerge="1">
                  <a:txBody>
                    <a:bodyPr/>
                    <a:lstStyle/>
                    <a:p>
                      <a:endParaRPr lang="en-US"/>
                    </a:p>
                  </a:txBody>
                  <a:tcPr/>
                </a:tc>
                <a:tc gridSpan="3">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LB (Y, U, V)</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hMerge="1">
                  <a:txBody>
                    <a:bodyPr/>
                    <a:lstStyle/>
                    <a:p>
                      <a:endParaRPr lang="en-US"/>
                    </a:p>
                  </a:txBody>
                  <a:tcPr/>
                </a:tc>
                <a:tc hMerge="1">
                  <a:txBody>
                    <a:bodyPr/>
                    <a:lstStyle/>
                    <a:p>
                      <a:endParaRPr lang="en-US"/>
                    </a:p>
                  </a:txBody>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RA </a:t>
                      </a:r>
                      <a:r>
                        <a:rPr lang="en-CA" sz="1400" dirty="0" err="1">
                          <a:effectLst/>
                          <a:latin typeface="Arial" panose="020B0604020202020204" pitchFamily="34" charset="0"/>
                          <a:cs typeface="Arial" panose="020B0604020202020204" pitchFamily="34" charset="0"/>
                        </a:rPr>
                        <a:t>Enc</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RA Dec</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48580248"/>
                  </a:ext>
                </a:extLst>
              </a:tr>
              <a:tr h="444123">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latin typeface="Arial" panose="020B0604020202020204" pitchFamily="34" charset="0"/>
                          <a:cs typeface="Arial" panose="020B0604020202020204" pitchFamily="34" charset="0"/>
                        </a:rPr>
                        <a:t>2. luma 7x7, classifier 2x2, chroma 7x7</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-0.20</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0.72</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0.72</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-0.26</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1.04</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1.12</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-0.21</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0.79</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0.69</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100%</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72%</a:t>
                      </a:r>
                    </a:p>
                  </a:txBody>
                  <a:tcPr marL="68580" marR="68580" marT="0" marB="0" anchor="ctr"/>
                </a:tc>
                <a:extLst>
                  <a:ext uri="{0D108BD9-81ED-4DB2-BD59-A6C34878D82A}">
                    <a16:rowId xmlns:a16="http://schemas.microsoft.com/office/drawing/2014/main" val="1722943741"/>
                  </a:ext>
                </a:extLst>
              </a:tr>
              <a:tr h="444123">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Arial" panose="020B0604020202020204" pitchFamily="34" charset="0"/>
                          <a:cs typeface="Arial" panose="020B0604020202020204" pitchFamily="34" charset="0"/>
                        </a:rPr>
                        <a:t>4. </a:t>
                      </a:r>
                      <a:r>
                        <a:rPr lang="en-CA" sz="1200" dirty="0" err="1">
                          <a:effectLst/>
                          <a:latin typeface="Arial" panose="020B0604020202020204" pitchFamily="34" charset="0"/>
                          <a:cs typeface="Arial" panose="020B0604020202020204" pitchFamily="34" charset="0"/>
                        </a:rPr>
                        <a:t>luma</a:t>
                      </a:r>
                      <a:r>
                        <a:rPr lang="en-CA" sz="1200" dirty="0">
                          <a:effectLst/>
                          <a:latin typeface="Arial" panose="020B0604020202020204" pitchFamily="34" charset="0"/>
                          <a:cs typeface="Arial" panose="020B0604020202020204" pitchFamily="34" charset="0"/>
                        </a:rPr>
                        <a:t> 7x7, classifier 4x4, chroma 7x7</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-0.29</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0.71</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0.72</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-0.38</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1.05</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1.10</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-0.28</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0.73</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0.93</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100%</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67%</a:t>
                      </a:r>
                    </a:p>
                  </a:txBody>
                  <a:tcPr marL="68580" marR="68580" marT="0" marB="0" anchor="ctr"/>
                </a:tc>
                <a:extLst>
                  <a:ext uri="{0D108BD9-81ED-4DB2-BD59-A6C34878D82A}">
                    <a16:rowId xmlns:a16="http://schemas.microsoft.com/office/drawing/2014/main" val="3086725920"/>
                  </a:ext>
                </a:extLst>
              </a:tr>
              <a:tr h="444123">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latin typeface="Arial" panose="020B0604020202020204" pitchFamily="34" charset="0"/>
                          <a:cs typeface="Arial" panose="020B0604020202020204" pitchFamily="34" charset="0"/>
                        </a:rPr>
                        <a:t>6. luma 9x9, classifier 2x2, chroma 7x7</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-0.03</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0.70</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0.71</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-0.01</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0.99</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1.08</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0.12</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0.89</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0.92</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100%</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75%</a:t>
                      </a:r>
                    </a:p>
                  </a:txBody>
                  <a:tcPr marL="68580" marR="68580" marT="0" marB="0" anchor="ctr"/>
                </a:tc>
                <a:extLst>
                  <a:ext uri="{0D108BD9-81ED-4DB2-BD59-A6C34878D82A}">
                    <a16:rowId xmlns:a16="http://schemas.microsoft.com/office/drawing/2014/main" val="632710548"/>
                  </a:ext>
                </a:extLst>
              </a:tr>
              <a:tr h="444123">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Arial" panose="020B0604020202020204" pitchFamily="34" charset="0"/>
                          <a:cs typeface="Arial" panose="020B0604020202020204" pitchFamily="34" charset="0"/>
                        </a:rPr>
                        <a:t>8. </a:t>
                      </a:r>
                      <a:r>
                        <a:rPr lang="en-CA" sz="1200" dirty="0" err="1">
                          <a:effectLst/>
                          <a:latin typeface="Arial" panose="020B0604020202020204" pitchFamily="34" charset="0"/>
                          <a:cs typeface="Arial" panose="020B0604020202020204" pitchFamily="34" charset="0"/>
                        </a:rPr>
                        <a:t>luma</a:t>
                      </a:r>
                      <a:r>
                        <a:rPr lang="en-CA" sz="1200" dirty="0">
                          <a:effectLst/>
                          <a:latin typeface="Arial" panose="020B0604020202020204" pitchFamily="34" charset="0"/>
                          <a:cs typeface="Arial" panose="020B0604020202020204" pitchFamily="34" charset="0"/>
                        </a:rPr>
                        <a:t> 9x9, classifier 4x4, chroma 7x7</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-0.11</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0.70</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0.70</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-0.11</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0.99</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1.11</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0.06</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0.88</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1.00</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101%</a:t>
                      </a: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70%</a:t>
                      </a:r>
                    </a:p>
                  </a:txBody>
                  <a:tcPr marL="68580" marR="68580" marT="0" marB="0" anchor="ctr"/>
                </a:tc>
                <a:extLst>
                  <a:ext uri="{0D108BD9-81ED-4DB2-BD59-A6C34878D82A}">
                    <a16:rowId xmlns:a16="http://schemas.microsoft.com/office/drawing/2014/main" val="1881616898"/>
                  </a:ext>
                </a:extLst>
              </a:tr>
            </a:tbl>
          </a:graphicData>
        </a:graphic>
      </p:graphicFrame>
      <p:sp>
        <p:nvSpPr>
          <p:cNvPr id="2" name="TextBox 1">
            <a:extLst>
              <a:ext uri="{FF2B5EF4-FFF2-40B4-BE49-F238E27FC236}">
                <a16:creationId xmlns:a16="http://schemas.microsoft.com/office/drawing/2014/main" id="{9D4638FA-0F16-4833-AE9C-4F75EA360A1F}"/>
              </a:ext>
            </a:extLst>
          </p:cNvPr>
          <p:cNvSpPr txBox="1"/>
          <p:nvPr/>
        </p:nvSpPr>
        <p:spPr>
          <a:xfrm>
            <a:off x="295273" y="1304925"/>
            <a:ext cx="3638552" cy="418576"/>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a:solidFill>
                  <a:schemeClr val="tx1"/>
                </a:solidFill>
              </a:rPr>
              <a:t>Anchor is BMS with ALF disabled</a:t>
            </a:r>
          </a:p>
        </p:txBody>
      </p:sp>
      <p:sp>
        <p:nvSpPr>
          <p:cNvPr id="6" name="TextBox 5">
            <a:extLst>
              <a:ext uri="{FF2B5EF4-FFF2-40B4-BE49-F238E27FC236}">
                <a16:creationId xmlns:a16="http://schemas.microsoft.com/office/drawing/2014/main" id="{65024817-5DA2-45B9-BBEE-28C926488439}"/>
              </a:ext>
            </a:extLst>
          </p:cNvPr>
          <p:cNvSpPr txBox="1"/>
          <p:nvPr/>
        </p:nvSpPr>
        <p:spPr>
          <a:xfrm>
            <a:off x="295273" y="3989505"/>
            <a:ext cx="3638552" cy="418576"/>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a:solidFill>
                  <a:schemeClr val="tx1"/>
                </a:solidFill>
              </a:rPr>
              <a:t>Anchor is BMS</a:t>
            </a:r>
          </a:p>
        </p:txBody>
      </p:sp>
    </p:spTree>
    <p:extLst>
      <p:ext uri="{BB962C8B-B14F-4D97-AF65-F5344CB8AC3E}">
        <p14:creationId xmlns:p14="http://schemas.microsoft.com/office/powerpoint/2010/main" val="1301488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Results of unified </a:t>
            </a:r>
            <a:r>
              <a:rPr lang="en-US" dirty="0" err="1"/>
              <a:t>luma</a:t>
            </a:r>
            <a:r>
              <a:rPr lang="en-US" dirty="0"/>
              <a:t> and chroma filter shapes</a:t>
            </a:r>
          </a:p>
        </p:txBody>
      </p:sp>
      <p:sp>
        <p:nvSpPr>
          <p:cNvPr id="3" name="Content Placeholder 2">
            <a:extLst>
              <a:ext uri="{FF2B5EF4-FFF2-40B4-BE49-F238E27FC236}">
                <a16:creationId xmlns:a16="http://schemas.microsoft.com/office/drawing/2014/main" id="{DF33C92A-F7E3-4FD5-9554-8234ED2A447D}"/>
              </a:ext>
            </a:extLst>
          </p:cNvPr>
          <p:cNvSpPr>
            <a:spLocks noGrp="1"/>
          </p:cNvSpPr>
          <p:nvPr>
            <p:ph sz="quarter" idx="12"/>
          </p:nvPr>
        </p:nvSpPr>
        <p:spPr>
          <a:xfrm>
            <a:off x="471868" y="1196403"/>
            <a:ext cx="11210544" cy="376047"/>
          </a:xfrm>
        </p:spPr>
        <p:txBody>
          <a:bodyPr/>
          <a:lstStyle/>
          <a:p>
            <a:pPr marL="0" indent="0">
              <a:buNone/>
            </a:pPr>
            <a:r>
              <a:rPr lang="en-US" dirty="0"/>
              <a:t>Anchor is VTM-1.0</a:t>
            </a:r>
          </a:p>
        </p:txBody>
      </p:sp>
      <p:graphicFrame>
        <p:nvGraphicFramePr>
          <p:cNvPr id="6" name="Content Placeholder 13">
            <a:extLst>
              <a:ext uri="{FF2B5EF4-FFF2-40B4-BE49-F238E27FC236}">
                <a16:creationId xmlns:a16="http://schemas.microsoft.com/office/drawing/2014/main" id="{BC0CD597-93A1-4A9C-AB61-425800037B09}"/>
              </a:ext>
            </a:extLst>
          </p:cNvPr>
          <p:cNvGraphicFramePr>
            <a:graphicFrameLocks/>
          </p:cNvGraphicFramePr>
          <p:nvPr>
            <p:extLst>
              <p:ext uri="{D42A27DB-BD31-4B8C-83A1-F6EECF244321}">
                <p14:modId xmlns:p14="http://schemas.microsoft.com/office/powerpoint/2010/main" val="271595114"/>
              </p:ext>
            </p:extLst>
          </p:nvPr>
        </p:nvGraphicFramePr>
        <p:xfrm>
          <a:off x="314322" y="1704557"/>
          <a:ext cx="11706223" cy="2050973"/>
        </p:xfrm>
        <a:graphic>
          <a:graphicData uri="http://schemas.openxmlformats.org/drawingml/2006/table">
            <a:tbl>
              <a:tblPr firstRow="1" firstCol="1" bandRow="1">
                <a:tableStyleId>{BC89EF96-8CEA-46FF-86C4-4CE0E7609802}</a:tableStyleId>
              </a:tblPr>
              <a:tblGrid>
                <a:gridCol w="3130264">
                  <a:extLst>
                    <a:ext uri="{9D8B030D-6E8A-4147-A177-3AD203B41FA5}">
                      <a16:colId xmlns:a16="http://schemas.microsoft.com/office/drawing/2014/main" val="356287175"/>
                    </a:ext>
                  </a:extLst>
                </a:gridCol>
                <a:gridCol w="711801">
                  <a:extLst>
                    <a:ext uri="{9D8B030D-6E8A-4147-A177-3AD203B41FA5}">
                      <a16:colId xmlns:a16="http://schemas.microsoft.com/office/drawing/2014/main" val="2419117808"/>
                    </a:ext>
                  </a:extLst>
                </a:gridCol>
                <a:gridCol w="711801">
                  <a:extLst>
                    <a:ext uri="{9D8B030D-6E8A-4147-A177-3AD203B41FA5}">
                      <a16:colId xmlns:a16="http://schemas.microsoft.com/office/drawing/2014/main" val="3383002934"/>
                    </a:ext>
                  </a:extLst>
                </a:gridCol>
                <a:gridCol w="711801">
                  <a:extLst>
                    <a:ext uri="{9D8B030D-6E8A-4147-A177-3AD203B41FA5}">
                      <a16:colId xmlns:a16="http://schemas.microsoft.com/office/drawing/2014/main" val="2919680161"/>
                    </a:ext>
                  </a:extLst>
                </a:gridCol>
                <a:gridCol w="754438">
                  <a:extLst>
                    <a:ext uri="{9D8B030D-6E8A-4147-A177-3AD203B41FA5}">
                      <a16:colId xmlns:a16="http://schemas.microsoft.com/office/drawing/2014/main" val="96744886"/>
                    </a:ext>
                  </a:extLst>
                </a:gridCol>
                <a:gridCol w="755622">
                  <a:extLst>
                    <a:ext uri="{9D8B030D-6E8A-4147-A177-3AD203B41FA5}">
                      <a16:colId xmlns:a16="http://schemas.microsoft.com/office/drawing/2014/main" val="3249202798"/>
                    </a:ext>
                  </a:extLst>
                </a:gridCol>
                <a:gridCol w="755622">
                  <a:extLst>
                    <a:ext uri="{9D8B030D-6E8A-4147-A177-3AD203B41FA5}">
                      <a16:colId xmlns:a16="http://schemas.microsoft.com/office/drawing/2014/main" val="392799844"/>
                    </a:ext>
                  </a:extLst>
                </a:gridCol>
                <a:gridCol w="772202">
                  <a:extLst>
                    <a:ext uri="{9D8B030D-6E8A-4147-A177-3AD203B41FA5}">
                      <a16:colId xmlns:a16="http://schemas.microsoft.com/office/drawing/2014/main" val="3580040509"/>
                    </a:ext>
                  </a:extLst>
                </a:gridCol>
                <a:gridCol w="771020">
                  <a:extLst>
                    <a:ext uri="{9D8B030D-6E8A-4147-A177-3AD203B41FA5}">
                      <a16:colId xmlns:a16="http://schemas.microsoft.com/office/drawing/2014/main" val="3647051976"/>
                    </a:ext>
                  </a:extLst>
                </a:gridCol>
                <a:gridCol w="771020">
                  <a:extLst>
                    <a:ext uri="{9D8B030D-6E8A-4147-A177-3AD203B41FA5}">
                      <a16:colId xmlns:a16="http://schemas.microsoft.com/office/drawing/2014/main" val="2838516053"/>
                    </a:ext>
                  </a:extLst>
                </a:gridCol>
                <a:gridCol w="901300">
                  <a:extLst>
                    <a:ext uri="{9D8B030D-6E8A-4147-A177-3AD203B41FA5}">
                      <a16:colId xmlns:a16="http://schemas.microsoft.com/office/drawing/2014/main" val="3466447557"/>
                    </a:ext>
                  </a:extLst>
                </a:gridCol>
                <a:gridCol w="959332">
                  <a:extLst>
                    <a:ext uri="{9D8B030D-6E8A-4147-A177-3AD203B41FA5}">
                      <a16:colId xmlns:a16="http://schemas.microsoft.com/office/drawing/2014/main" val="2538120531"/>
                    </a:ext>
                  </a:extLst>
                </a:gridCol>
              </a:tblGrid>
              <a:tr h="274481">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JVET-K0372 tests</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gridSpan="3">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AI (Y, U, V)</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hMerge="1">
                  <a:txBody>
                    <a:bodyPr/>
                    <a:lstStyle/>
                    <a:p>
                      <a:endParaRPr lang="en-US"/>
                    </a:p>
                  </a:txBody>
                  <a:tcPr/>
                </a:tc>
                <a:tc hMerge="1">
                  <a:txBody>
                    <a:bodyPr/>
                    <a:lstStyle/>
                    <a:p>
                      <a:endParaRPr lang="en-US"/>
                    </a:p>
                  </a:txBody>
                  <a:tcPr/>
                </a:tc>
                <a:tc gridSpan="3">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RA (Y, U, V)</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hMerge="1">
                  <a:txBody>
                    <a:bodyPr/>
                    <a:lstStyle/>
                    <a:p>
                      <a:endParaRPr lang="en-US"/>
                    </a:p>
                  </a:txBody>
                  <a:tcPr/>
                </a:tc>
                <a:tc hMerge="1">
                  <a:txBody>
                    <a:bodyPr/>
                    <a:lstStyle/>
                    <a:p>
                      <a:endParaRPr lang="en-US"/>
                    </a:p>
                  </a:txBody>
                  <a:tcPr/>
                </a:tc>
                <a:tc gridSpan="3">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LB (Y, U, V)</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hMerge="1">
                  <a:txBody>
                    <a:bodyPr/>
                    <a:lstStyle/>
                    <a:p>
                      <a:endParaRPr lang="en-US"/>
                    </a:p>
                  </a:txBody>
                  <a:tcPr/>
                </a:tc>
                <a:tc hMerge="1">
                  <a:txBody>
                    <a:bodyPr/>
                    <a:lstStyle/>
                    <a:p>
                      <a:endParaRPr lang="en-US"/>
                    </a:p>
                  </a:txBody>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RA </a:t>
                      </a:r>
                      <a:r>
                        <a:rPr lang="en-CA" sz="1400" dirty="0" err="1">
                          <a:effectLst/>
                          <a:latin typeface="Arial" panose="020B0604020202020204" pitchFamily="34" charset="0"/>
                          <a:cs typeface="Arial" panose="020B0604020202020204" pitchFamily="34" charset="0"/>
                        </a:rPr>
                        <a:t>Enc</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RA Dec</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48580248"/>
                  </a:ext>
                </a:extLst>
              </a:tr>
              <a:tr h="444123">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b="1" kern="1200" dirty="0">
                          <a:solidFill>
                            <a:schemeClr val="tx1"/>
                          </a:solidFill>
                          <a:effectLst/>
                          <a:latin typeface="Arial" panose="020B0604020202020204" pitchFamily="34" charset="0"/>
                          <a:ea typeface="+mn-ea"/>
                          <a:cs typeface="Arial" panose="020B0604020202020204" pitchFamily="34" charset="0"/>
                        </a:rPr>
                        <a:t>1. Max filter 7x7, classifier 2x2</a:t>
                      </a:r>
                      <a:endParaRPr lang="en-US" sz="1200" b="1"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dirty="0">
                          <a:solidFill>
                            <a:schemeClr val="tx1"/>
                          </a:solidFill>
                          <a:effectLst/>
                          <a:latin typeface="Arial" panose="020B0604020202020204" pitchFamily="34" charset="0"/>
                          <a:ea typeface="+mn-ea"/>
                          <a:cs typeface="Arial" panose="020B0604020202020204" pitchFamily="34" charset="0"/>
                        </a:rPr>
                        <a:t>3.09</a:t>
                      </a:r>
                      <a:endParaRPr lang="en-US" sz="14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dirty="0">
                          <a:solidFill>
                            <a:schemeClr val="tx1"/>
                          </a:solidFill>
                          <a:effectLst/>
                          <a:latin typeface="Arial" panose="020B0604020202020204" pitchFamily="34" charset="0"/>
                          <a:ea typeface="+mn-ea"/>
                          <a:cs typeface="Arial" panose="020B0604020202020204" pitchFamily="34" charset="0"/>
                        </a:rPr>
                        <a:t>4.20</a:t>
                      </a:r>
                      <a:endParaRPr lang="en-US" sz="14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4.73</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5.11</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3.15</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2.65</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4.34</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2.74</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2.67</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105%</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135%</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extLst>
                  <a:ext uri="{0D108BD9-81ED-4DB2-BD59-A6C34878D82A}">
                    <a16:rowId xmlns:a16="http://schemas.microsoft.com/office/drawing/2014/main" val="837745508"/>
                  </a:ext>
                </a:extLst>
              </a:tr>
              <a:tr h="444123">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b="1" kern="1200">
                          <a:solidFill>
                            <a:schemeClr val="tx1"/>
                          </a:solidFill>
                          <a:effectLst/>
                          <a:latin typeface="Arial" panose="020B0604020202020204" pitchFamily="34" charset="0"/>
                          <a:ea typeface="+mn-ea"/>
                          <a:cs typeface="Arial" panose="020B0604020202020204" pitchFamily="34" charset="0"/>
                        </a:rPr>
                        <a:t>2. Max filter 7x7, classifier 4x4</a:t>
                      </a:r>
                      <a:endParaRPr lang="en-US" sz="1200" b="1"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2.98</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4.20</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4.73</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4.99</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3.15</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2.65</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4.22</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2.55</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2.65</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104%</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122%</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extLst>
                  <a:ext uri="{0D108BD9-81ED-4DB2-BD59-A6C34878D82A}">
                    <a16:rowId xmlns:a16="http://schemas.microsoft.com/office/drawing/2014/main" val="1722943741"/>
                  </a:ext>
                </a:extLst>
              </a:tr>
              <a:tr h="444123">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b="1" kern="1200">
                          <a:solidFill>
                            <a:schemeClr val="tx1"/>
                          </a:solidFill>
                          <a:effectLst/>
                          <a:latin typeface="Arial" panose="020B0604020202020204" pitchFamily="34" charset="0"/>
                          <a:ea typeface="+mn-ea"/>
                          <a:cs typeface="Arial" panose="020B0604020202020204" pitchFamily="34" charset="0"/>
                        </a:rPr>
                        <a:t>3. Max filter 9x9, classifier 2x2</a:t>
                      </a:r>
                      <a:endParaRPr lang="en-US" sz="1200" b="1"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3.26</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4.49</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5.01</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5.34</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dirty="0">
                          <a:solidFill>
                            <a:schemeClr val="tx1"/>
                          </a:solidFill>
                          <a:effectLst/>
                          <a:latin typeface="Arial" panose="020B0604020202020204" pitchFamily="34" charset="0"/>
                          <a:ea typeface="+mn-ea"/>
                          <a:cs typeface="Arial" panose="020B0604020202020204" pitchFamily="34" charset="0"/>
                        </a:rPr>
                        <a:t>3.60</a:t>
                      </a:r>
                      <a:endParaRPr lang="en-US" sz="14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3.09</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4.63</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3.60</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dirty="0">
                          <a:solidFill>
                            <a:schemeClr val="tx1"/>
                          </a:solidFill>
                          <a:effectLst/>
                          <a:latin typeface="Arial" panose="020B0604020202020204" pitchFamily="34" charset="0"/>
                          <a:ea typeface="+mn-ea"/>
                          <a:cs typeface="Arial" panose="020B0604020202020204" pitchFamily="34" charset="0"/>
                        </a:rPr>
                        <a:t>3.47</a:t>
                      </a:r>
                      <a:endParaRPr lang="en-US" sz="14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dirty="0">
                          <a:solidFill>
                            <a:schemeClr val="tx1"/>
                          </a:solidFill>
                          <a:effectLst/>
                          <a:latin typeface="Arial" panose="020B0604020202020204" pitchFamily="34" charset="0"/>
                          <a:ea typeface="+mn-ea"/>
                          <a:cs typeface="Arial" panose="020B0604020202020204" pitchFamily="34" charset="0"/>
                        </a:rPr>
                        <a:t>107%</a:t>
                      </a:r>
                      <a:endParaRPr lang="en-US" sz="14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144%</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extLst>
                  <a:ext uri="{0D108BD9-81ED-4DB2-BD59-A6C34878D82A}">
                    <a16:rowId xmlns:a16="http://schemas.microsoft.com/office/drawing/2014/main" val="3335596700"/>
                  </a:ext>
                </a:extLst>
              </a:tr>
              <a:tr h="444123">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b="1" kern="1200" dirty="0">
                          <a:solidFill>
                            <a:schemeClr val="tx1"/>
                          </a:solidFill>
                          <a:effectLst/>
                          <a:latin typeface="Arial" panose="020B0604020202020204" pitchFamily="34" charset="0"/>
                          <a:ea typeface="+mn-ea"/>
                          <a:cs typeface="Arial" panose="020B0604020202020204" pitchFamily="34" charset="0"/>
                        </a:rPr>
                        <a:t>4. Max filter 9x9, classifier 4x4</a:t>
                      </a:r>
                      <a:endParaRPr lang="en-US" sz="1200" b="1"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dirty="0">
                          <a:solidFill>
                            <a:schemeClr val="tx1"/>
                          </a:solidFill>
                          <a:effectLst/>
                          <a:latin typeface="Arial" panose="020B0604020202020204" pitchFamily="34" charset="0"/>
                          <a:ea typeface="+mn-ea"/>
                          <a:cs typeface="Arial" panose="020B0604020202020204" pitchFamily="34" charset="0"/>
                        </a:rPr>
                        <a:t>3.15</a:t>
                      </a:r>
                      <a:endParaRPr lang="en-US" sz="14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4.49</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5.01</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5.23</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dirty="0">
                          <a:solidFill>
                            <a:schemeClr val="tx1"/>
                          </a:solidFill>
                          <a:effectLst/>
                          <a:latin typeface="Arial" panose="020B0604020202020204" pitchFamily="34" charset="0"/>
                          <a:ea typeface="+mn-ea"/>
                          <a:cs typeface="Arial" panose="020B0604020202020204" pitchFamily="34" charset="0"/>
                        </a:rPr>
                        <a:t>3.61</a:t>
                      </a:r>
                      <a:endParaRPr lang="en-US" sz="14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dirty="0">
                          <a:solidFill>
                            <a:schemeClr val="tx1"/>
                          </a:solidFill>
                          <a:effectLst/>
                          <a:latin typeface="Arial" panose="020B0604020202020204" pitchFamily="34" charset="0"/>
                          <a:ea typeface="+mn-ea"/>
                          <a:cs typeface="Arial" panose="020B0604020202020204" pitchFamily="34" charset="0"/>
                        </a:rPr>
                        <a:t>3.11</a:t>
                      </a:r>
                      <a:endParaRPr lang="en-US" sz="14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dirty="0">
                          <a:solidFill>
                            <a:schemeClr val="tx1"/>
                          </a:solidFill>
                          <a:effectLst/>
                          <a:latin typeface="Arial" panose="020B0604020202020204" pitchFamily="34" charset="0"/>
                          <a:ea typeface="+mn-ea"/>
                          <a:cs typeface="Arial" panose="020B0604020202020204" pitchFamily="34" charset="0"/>
                        </a:rPr>
                        <a:t>4.53</a:t>
                      </a:r>
                      <a:endParaRPr lang="en-US" sz="14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dirty="0">
                          <a:solidFill>
                            <a:schemeClr val="tx1"/>
                          </a:solidFill>
                          <a:effectLst/>
                          <a:latin typeface="Arial" panose="020B0604020202020204" pitchFamily="34" charset="0"/>
                          <a:ea typeface="+mn-ea"/>
                          <a:cs typeface="Arial" panose="020B0604020202020204" pitchFamily="34" charset="0"/>
                        </a:rPr>
                        <a:t>3.50</a:t>
                      </a:r>
                      <a:endParaRPr lang="en-US" sz="14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dirty="0">
                          <a:solidFill>
                            <a:schemeClr val="tx1"/>
                          </a:solidFill>
                          <a:effectLst/>
                          <a:latin typeface="Arial" panose="020B0604020202020204" pitchFamily="34" charset="0"/>
                          <a:ea typeface="+mn-ea"/>
                          <a:cs typeface="Arial" panose="020B0604020202020204" pitchFamily="34" charset="0"/>
                        </a:rPr>
                        <a:t>3.61</a:t>
                      </a:r>
                      <a:endParaRPr lang="en-US" sz="14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dirty="0">
                          <a:solidFill>
                            <a:schemeClr val="tx1"/>
                          </a:solidFill>
                          <a:effectLst/>
                          <a:latin typeface="Arial" panose="020B0604020202020204" pitchFamily="34" charset="0"/>
                          <a:ea typeface="+mn-ea"/>
                          <a:cs typeface="Arial" panose="020B0604020202020204" pitchFamily="34" charset="0"/>
                        </a:rPr>
                        <a:t>107%</a:t>
                      </a:r>
                      <a:endParaRPr lang="en-US" sz="14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dirty="0">
                          <a:solidFill>
                            <a:schemeClr val="tx1"/>
                          </a:solidFill>
                          <a:effectLst/>
                          <a:latin typeface="Arial" panose="020B0604020202020204" pitchFamily="34" charset="0"/>
                          <a:ea typeface="+mn-ea"/>
                          <a:cs typeface="Arial" panose="020B0604020202020204" pitchFamily="34" charset="0"/>
                        </a:rPr>
                        <a:t>130%</a:t>
                      </a:r>
                      <a:endParaRPr lang="en-US" sz="14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extLst>
                  <a:ext uri="{0D108BD9-81ED-4DB2-BD59-A6C34878D82A}">
                    <a16:rowId xmlns:a16="http://schemas.microsoft.com/office/drawing/2014/main" val="3086725920"/>
                  </a:ext>
                </a:extLst>
              </a:tr>
            </a:tbl>
          </a:graphicData>
        </a:graphic>
      </p:graphicFrame>
      <p:graphicFrame>
        <p:nvGraphicFramePr>
          <p:cNvPr id="7" name="Content Placeholder 13">
            <a:extLst>
              <a:ext uri="{FF2B5EF4-FFF2-40B4-BE49-F238E27FC236}">
                <a16:creationId xmlns:a16="http://schemas.microsoft.com/office/drawing/2014/main" id="{34D5EE92-CDEC-484B-B554-D8DC49DFF949}"/>
              </a:ext>
            </a:extLst>
          </p:cNvPr>
          <p:cNvGraphicFramePr>
            <a:graphicFrameLocks/>
          </p:cNvGraphicFramePr>
          <p:nvPr>
            <p:extLst>
              <p:ext uri="{D42A27DB-BD31-4B8C-83A1-F6EECF244321}">
                <p14:modId xmlns:p14="http://schemas.microsoft.com/office/powerpoint/2010/main" val="3926506079"/>
              </p:ext>
            </p:extLst>
          </p:nvPr>
        </p:nvGraphicFramePr>
        <p:xfrm>
          <a:off x="314323" y="3999470"/>
          <a:ext cx="11706223" cy="2050973"/>
        </p:xfrm>
        <a:graphic>
          <a:graphicData uri="http://schemas.openxmlformats.org/drawingml/2006/table">
            <a:tbl>
              <a:tblPr firstRow="1" firstCol="1" bandRow="1">
                <a:tableStyleId>{BC89EF96-8CEA-46FF-86C4-4CE0E7609802}</a:tableStyleId>
              </a:tblPr>
              <a:tblGrid>
                <a:gridCol w="3130264">
                  <a:extLst>
                    <a:ext uri="{9D8B030D-6E8A-4147-A177-3AD203B41FA5}">
                      <a16:colId xmlns:a16="http://schemas.microsoft.com/office/drawing/2014/main" val="356287175"/>
                    </a:ext>
                  </a:extLst>
                </a:gridCol>
                <a:gridCol w="711801">
                  <a:extLst>
                    <a:ext uri="{9D8B030D-6E8A-4147-A177-3AD203B41FA5}">
                      <a16:colId xmlns:a16="http://schemas.microsoft.com/office/drawing/2014/main" val="2419117808"/>
                    </a:ext>
                  </a:extLst>
                </a:gridCol>
                <a:gridCol w="711801">
                  <a:extLst>
                    <a:ext uri="{9D8B030D-6E8A-4147-A177-3AD203B41FA5}">
                      <a16:colId xmlns:a16="http://schemas.microsoft.com/office/drawing/2014/main" val="3383002934"/>
                    </a:ext>
                  </a:extLst>
                </a:gridCol>
                <a:gridCol w="711801">
                  <a:extLst>
                    <a:ext uri="{9D8B030D-6E8A-4147-A177-3AD203B41FA5}">
                      <a16:colId xmlns:a16="http://schemas.microsoft.com/office/drawing/2014/main" val="2919680161"/>
                    </a:ext>
                  </a:extLst>
                </a:gridCol>
                <a:gridCol w="754438">
                  <a:extLst>
                    <a:ext uri="{9D8B030D-6E8A-4147-A177-3AD203B41FA5}">
                      <a16:colId xmlns:a16="http://schemas.microsoft.com/office/drawing/2014/main" val="96744886"/>
                    </a:ext>
                  </a:extLst>
                </a:gridCol>
                <a:gridCol w="755622">
                  <a:extLst>
                    <a:ext uri="{9D8B030D-6E8A-4147-A177-3AD203B41FA5}">
                      <a16:colId xmlns:a16="http://schemas.microsoft.com/office/drawing/2014/main" val="3249202798"/>
                    </a:ext>
                  </a:extLst>
                </a:gridCol>
                <a:gridCol w="755622">
                  <a:extLst>
                    <a:ext uri="{9D8B030D-6E8A-4147-A177-3AD203B41FA5}">
                      <a16:colId xmlns:a16="http://schemas.microsoft.com/office/drawing/2014/main" val="392799844"/>
                    </a:ext>
                  </a:extLst>
                </a:gridCol>
                <a:gridCol w="772202">
                  <a:extLst>
                    <a:ext uri="{9D8B030D-6E8A-4147-A177-3AD203B41FA5}">
                      <a16:colId xmlns:a16="http://schemas.microsoft.com/office/drawing/2014/main" val="3580040509"/>
                    </a:ext>
                  </a:extLst>
                </a:gridCol>
                <a:gridCol w="771020">
                  <a:extLst>
                    <a:ext uri="{9D8B030D-6E8A-4147-A177-3AD203B41FA5}">
                      <a16:colId xmlns:a16="http://schemas.microsoft.com/office/drawing/2014/main" val="3647051976"/>
                    </a:ext>
                  </a:extLst>
                </a:gridCol>
                <a:gridCol w="771020">
                  <a:extLst>
                    <a:ext uri="{9D8B030D-6E8A-4147-A177-3AD203B41FA5}">
                      <a16:colId xmlns:a16="http://schemas.microsoft.com/office/drawing/2014/main" val="2838516053"/>
                    </a:ext>
                  </a:extLst>
                </a:gridCol>
                <a:gridCol w="901300">
                  <a:extLst>
                    <a:ext uri="{9D8B030D-6E8A-4147-A177-3AD203B41FA5}">
                      <a16:colId xmlns:a16="http://schemas.microsoft.com/office/drawing/2014/main" val="3466447557"/>
                    </a:ext>
                  </a:extLst>
                </a:gridCol>
                <a:gridCol w="959332">
                  <a:extLst>
                    <a:ext uri="{9D8B030D-6E8A-4147-A177-3AD203B41FA5}">
                      <a16:colId xmlns:a16="http://schemas.microsoft.com/office/drawing/2014/main" val="2538120531"/>
                    </a:ext>
                  </a:extLst>
                </a:gridCol>
              </a:tblGrid>
              <a:tr h="274481">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CE2-4.1.4 tests</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gridSpan="3">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AI (Y, U, V)</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hMerge="1">
                  <a:txBody>
                    <a:bodyPr/>
                    <a:lstStyle/>
                    <a:p>
                      <a:endParaRPr lang="en-US"/>
                    </a:p>
                  </a:txBody>
                  <a:tcPr/>
                </a:tc>
                <a:tc hMerge="1">
                  <a:txBody>
                    <a:bodyPr/>
                    <a:lstStyle/>
                    <a:p>
                      <a:endParaRPr lang="en-US"/>
                    </a:p>
                  </a:txBody>
                  <a:tcPr/>
                </a:tc>
                <a:tc gridSpan="3">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RA (Y, U, V)</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hMerge="1">
                  <a:txBody>
                    <a:bodyPr/>
                    <a:lstStyle/>
                    <a:p>
                      <a:endParaRPr lang="en-US"/>
                    </a:p>
                  </a:txBody>
                  <a:tcPr/>
                </a:tc>
                <a:tc hMerge="1">
                  <a:txBody>
                    <a:bodyPr/>
                    <a:lstStyle/>
                    <a:p>
                      <a:endParaRPr lang="en-US"/>
                    </a:p>
                  </a:txBody>
                  <a:tcPr/>
                </a:tc>
                <a:tc gridSpan="3">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LB (Y, U, V)</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hMerge="1">
                  <a:txBody>
                    <a:bodyPr/>
                    <a:lstStyle/>
                    <a:p>
                      <a:endParaRPr lang="en-US"/>
                    </a:p>
                  </a:txBody>
                  <a:tcPr/>
                </a:tc>
                <a:tc hMerge="1">
                  <a:txBody>
                    <a:bodyPr/>
                    <a:lstStyle/>
                    <a:p>
                      <a:endParaRPr lang="en-US"/>
                    </a:p>
                  </a:txBody>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RA </a:t>
                      </a:r>
                      <a:r>
                        <a:rPr lang="en-CA" sz="1400" dirty="0" err="1">
                          <a:effectLst/>
                          <a:latin typeface="Arial" panose="020B0604020202020204" pitchFamily="34" charset="0"/>
                          <a:cs typeface="Arial" panose="020B0604020202020204" pitchFamily="34" charset="0"/>
                        </a:rPr>
                        <a:t>Enc</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RA Dec</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48580248"/>
                  </a:ext>
                </a:extLst>
              </a:tr>
              <a:tr h="444123">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Arial" panose="020B0604020202020204" pitchFamily="34" charset="0"/>
                          <a:cs typeface="Arial" panose="020B0604020202020204" pitchFamily="34" charset="0"/>
                        </a:rPr>
                        <a:t>1. </a:t>
                      </a:r>
                      <a:r>
                        <a:rPr lang="en-CA" sz="1200" dirty="0" err="1">
                          <a:effectLst/>
                          <a:latin typeface="Arial" panose="020B0604020202020204" pitchFamily="34" charset="0"/>
                          <a:cs typeface="Arial" panose="020B0604020202020204" pitchFamily="34" charset="0"/>
                        </a:rPr>
                        <a:t>luma</a:t>
                      </a:r>
                      <a:r>
                        <a:rPr lang="en-CA" sz="1200" dirty="0">
                          <a:effectLst/>
                          <a:latin typeface="Arial" panose="020B0604020202020204" pitchFamily="34" charset="0"/>
                          <a:cs typeface="Arial" panose="020B0604020202020204" pitchFamily="34" charset="0"/>
                        </a:rPr>
                        <a:t> 7x7, classifier 2x2, chroma 5x5</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3.10</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3.56</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4.07</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5.10</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2.29</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1.69</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4.32</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1.79</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1.77</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105%</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135%</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837745508"/>
                  </a:ext>
                </a:extLst>
              </a:tr>
              <a:tr h="444123">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latin typeface="Arial" panose="020B0604020202020204" pitchFamily="34" charset="0"/>
                          <a:cs typeface="Arial" panose="020B0604020202020204" pitchFamily="34" charset="0"/>
                        </a:rPr>
                        <a:t>3. luma 7x7, classifier 4x4, chroma 5x5</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2.99</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3.56</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4.07</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4.99</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2.24</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1.66</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4.19</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1.64</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1.85</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104%</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122%</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3335596700"/>
                  </a:ext>
                </a:extLst>
              </a:tr>
              <a:tr h="444123">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Arial" panose="020B0604020202020204" pitchFamily="34" charset="0"/>
                          <a:cs typeface="Arial" panose="020B0604020202020204" pitchFamily="34" charset="0"/>
                        </a:rPr>
                        <a:t>5. </a:t>
                      </a:r>
                      <a:r>
                        <a:rPr lang="en-CA" sz="1200" dirty="0" err="1">
                          <a:effectLst/>
                          <a:latin typeface="Arial" panose="020B0604020202020204" pitchFamily="34" charset="0"/>
                          <a:cs typeface="Arial" panose="020B0604020202020204" pitchFamily="34" charset="0"/>
                        </a:rPr>
                        <a:t>luma</a:t>
                      </a:r>
                      <a:r>
                        <a:rPr lang="en-CA" sz="1200" dirty="0">
                          <a:effectLst/>
                          <a:latin typeface="Arial" panose="020B0604020202020204" pitchFamily="34" charset="0"/>
                          <a:cs typeface="Arial" panose="020B0604020202020204" pitchFamily="34" charset="0"/>
                        </a:rPr>
                        <a:t> 9x9, classifier 2x2, chroma 5x5</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3.28</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3.54</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4.05</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5.33</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2.21</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1.63</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4.56</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1.81</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2.01</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108%</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143%</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363785624"/>
                  </a:ext>
                </a:extLst>
              </a:tr>
              <a:tr h="444123">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Arial" panose="020B0604020202020204" pitchFamily="34" charset="0"/>
                          <a:cs typeface="Arial" panose="020B0604020202020204" pitchFamily="34" charset="0"/>
                        </a:rPr>
                        <a:t>7. </a:t>
                      </a:r>
                      <a:r>
                        <a:rPr lang="en-CA" sz="1200" dirty="0" err="1">
                          <a:effectLst/>
                          <a:latin typeface="Arial" panose="020B0604020202020204" pitchFamily="34" charset="0"/>
                          <a:cs typeface="Arial" panose="020B0604020202020204" pitchFamily="34" charset="0"/>
                        </a:rPr>
                        <a:t>luma</a:t>
                      </a:r>
                      <a:r>
                        <a:rPr lang="en-CA" sz="1200" dirty="0">
                          <a:effectLst/>
                          <a:latin typeface="Arial" panose="020B0604020202020204" pitchFamily="34" charset="0"/>
                          <a:cs typeface="Arial" panose="020B0604020202020204" pitchFamily="34" charset="0"/>
                        </a:rPr>
                        <a:t> 9x9, classifier 4x4, chroma 5x5</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3.17</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3.54</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4.05</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5.21</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2.20</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1.66</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4.46</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1.83</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2.01</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107%</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129%</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642066946"/>
                  </a:ext>
                </a:extLst>
              </a:tr>
            </a:tbl>
          </a:graphicData>
        </a:graphic>
      </p:graphicFrame>
      <p:sp>
        <p:nvSpPr>
          <p:cNvPr id="8" name="TextBox 7">
            <a:extLst>
              <a:ext uri="{FF2B5EF4-FFF2-40B4-BE49-F238E27FC236}">
                <a16:creationId xmlns:a16="http://schemas.microsoft.com/office/drawing/2014/main" id="{4045BBB9-9A13-48E2-BD2E-B09BD84AD56A}"/>
              </a:ext>
            </a:extLst>
          </p:cNvPr>
          <p:cNvSpPr txBox="1"/>
          <p:nvPr/>
        </p:nvSpPr>
        <p:spPr>
          <a:xfrm>
            <a:off x="314324" y="6210300"/>
            <a:ext cx="10934701" cy="447815"/>
          </a:xfrm>
          <a:prstGeom prst="rect">
            <a:avLst/>
          </a:prstGeom>
          <a:noFill/>
          <a:ln>
            <a:noFill/>
          </a:ln>
        </p:spPr>
        <p:txBody>
          <a:bodyPr wrap="square" lIns="137160" tIns="91440" rIns="0" bIns="91440" rtlCol="0">
            <a:spAutoFit/>
          </a:bodyPr>
          <a:lstStyle/>
          <a:p>
            <a:pPr algn="l">
              <a:lnSpc>
                <a:spcPct val="95000"/>
              </a:lnSpc>
              <a:spcBef>
                <a:spcPts val="1200"/>
              </a:spcBef>
            </a:pPr>
            <a:r>
              <a:rPr lang="en-US" dirty="0">
                <a:solidFill>
                  <a:srgbClr val="000000">
                    <a:lumMod val="85000"/>
                    <a:lumOff val="15000"/>
                  </a:srgbClr>
                </a:solidFill>
              </a:rPr>
              <a:t>~1% chroma gain is achieved with unified filter shapes</a:t>
            </a:r>
          </a:p>
        </p:txBody>
      </p:sp>
    </p:spTree>
    <p:extLst>
      <p:ext uri="{BB962C8B-B14F-4D97-AF65-F5344CB8AC3E}">
        <p14:creationId xmlns:p14="http://schemas.microsoft.com/office/powerpoint/2010/main" val="3599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TC offset</a:t>
            </a:r>
          </a:p>
        </p:txBody>
      </p:sp>
      <p:sp>
        <p:nvSpPr>
          <p:cNvPr id="3" name="Content Placeholder 2">
            <a:extLst>
              <a:ext uri="{FF2B5EF4-FFF2-40B4-BE49-F238E27FC236}">
                <a16:creationId xmlns:a16="http://schemas.microsoft.com/office/drawing/2014/main" id="{7BF4EA33-A9A9-4ABB-A47A-6C4668DB023D}"/>
              </a:ext>
            </a:extLst>
          </p:cNvPr>
          <p:cNvSpPr>
            <a:spLocks noGrp="1"/>
          </p:cNvSpPr>
          <p:nvPr>
            <p:ph sz="quarter" idx="12"/>
          </p:nvPr>
        </p:nvSpPr>
        <p:spPr>
          <a:xfrm>
            <a:off x="475488" y="1409700"/>
            <a:ext cx="11210544" cy="4936236"/>
          </a:xfrm>
        </p:spPr>
        <p:txBody>
          <a:bodyPr/>
          <a:lstStyle/>
          <a:p>
            <a:r>
              <a:rPr lang="en-US" dirty="0"/>
              <a:t>TC was used in JEM CTC</a:t>
            </a:r>
          </a:p>
          <a:p>
            <a:r>
              <a:rPr lang="en-US" dirty="0"/>
              <a:t>Encoder change in config file</a:t>
            </a:r>
          </a:p>
          <a:p>
            <a:pPr lvl="1"/>
            <a:r>
              <a:rPr lang="en-US" dirty="0"/>
              <a:t>-6 for AI</a:t>
            </a:r>
          </a:p>
          <a:p>
            <a:pPr lvl="1"/>
            <a:r>
              <a:rPr lang="en-US" dirty="0"/>
              <a:t>-2 for other configurations</a:t>
            </a:r>
          </a:p>
        </p:txBody>
      </p:sp>
      <p:graphicFrame>
        <p:nvGraphicFramePr>
          <p:cNvPr id="6" name="Table 5">
            <a:extLst>
              <a:ext uri="{FF2B5EF4-FFF2-40B4-BE49-F238E27FC236}">
                <a16:creationId xmlns:a16="http://schemas.microsoft.com/office/drawing/2014/main" id="{B16DFB52-2AB0-420D-9C2C-161227292831}"/>
              </a:ext>
            </a:extLst>
          </p:cNvPr>
          <p:cNvGraphicFramePr>
            <a:graphicFrameLocks noGrp="1"/>
          </p:cNvGraphicFramePr>
          <p:nvPr>
            <p:extLst>
              <p:ext uri="{D42A27DB-BD31-4B8C-83A1-F6EECF244321}">
                <p14:modId xmlns:p14="http://schemas.microsoft.com/office/powerpoint/2010/main" val="2551839686"/>
              </p:ext>
            </p:extLst>
          </p:nvPr>
        </p:nvGraphicFramePr>
        <p:xfrm>
          <a:off x="6421342" y="406384"/>
          <a:ext cx="4932022" cy="6101472"/>
        </p:xfrm>
        <a:graphic>
          <a:graphicData uri="http://schemas.openxmlformats.org/drawingml/2006/table">
            <a:tbl>
              <a:tblPr/>
              <a:tblGrid>
                <a:gridCol w="1161307">
                  <a:extLst>
                    <a:ext uri="{9D8B030D-6E8A-4147-A177-3AD203B41FA5}">
                      <a16:colId xmlns:a16="http://schemas.microsoft.com/office/drawing/2014/main" val="1491389213"/>
                    </a:ext>
                  </a:extLst>
                </a:gridCol>
                <a:gridCol w="754143">
                  <a:extLst>
                    <a:ext uri="{9D8B030D-6E8A-4147-A177-3AD203B41FA5}">
                      <a16:colId xmlns:a16="http://schemas.microsoft.com/office/drawing/2014/main" val="1103540977"/>
                    </a:ext>
                  </a:extLst>
                </a:gridCol>
                <a:gridCol w="754143">
                  <a:extLst>
                    <a:ext uri="{9D8B030D-6E8A-4147-A177-3AD203B41FA5}">
                      <a16:colId xmlns:a16="http://schemas.microsoft.com/office/drawing/2014/main" val="989419769"/>
                    </a:ext>
                  </a:extLst>
                </a:gridCol>
                <a:gridCol w="754143">
                  <a:extLst>
                    <a:ext uri="{9D8B030D-6E8A-4147-A177-3AD203B41FA5}">
                      <a16:colId xmlns:a16="http://schemas.microsoft.com/office/drawing/2014/main" val="134705869"/>
                    </a:ext>
                  </a:extLst>
                </a:gridCol>
                <a:gridCol w="754143">
                  <a:extLst>
                    <a:ext uri="{9D8B030D-6E8A-4147-A177-3AD203B41FA5}">
                      <a16:colId xmlns:a16="http://schemas.microsoft.com/office/drawing/2014/main" val="825395543"/>
                    </a:ext>
                  </a:extLst>
                </a:gridCol>
                <a:gridCol w="754143">
                  <a:extLst>
                    <a:ext uri="{9D8B030D-6E8A-4147-A177-3AD203B41FA5}">
                      <a16:colId xmlns:a16="http://schemas.microsoft.com/office/drawing/2014/main" val="4033575241"/>
                    </a:ext>
                  </a:extLst>
                </a:gridCol>
              </a:tblGrid>
              <a:tr h="167434">
                <a:tc>
                  <a:txBody>
                    <a:bodyPr/>
                    <a:lstStyle/>
                    <a:p>
                      <a:pPr algn="ctr" fontAlgn="ctr"/>
                      <a:endParaRPr lang="en-US" sz="1200" b="0" i="0" u="none" strike="noStrike" dirty="0">
                        <a:solidFill>
                          <a:srgbClr val="000000"/>
                        </a:solidFill>
                        <a:effectLst/>
                        <a:latin typeface="Arial" panose="020B0604020202020204" pitchFamily="34" charset="0"/>
                      </a:endParaRPr>
                    </a:p>
                  </a:txBody>
                  <a:tcPr marL="7791" marR="7791" marT="7791"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200" b="1" i="0" u="none" strike="noStrike" dirty="0">
                          <a:solidFill>
                            <a:srgbClr val="000000"/>
                          </a:solidFill>
                          <a:effectLst/>
                          <a:latin typeface="Arial" panose="020B0604020202020204" pitchFamily="34" charset="0"/>
                        </a:rPr>
                        <a:t>All Intra Main10 </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66580990"/>
                  </a:ext>
                </a:extLst>
              </a:tr>
              <a:tr h="167434">
                <a:tc>
                  <a:txBody>
                    <a:bodyPr/>
                    <a:lstStyle/>
                    <a:p>
                      <a:pPr algn="ctr" fontAlgn="ctr"/>
                      <a:endParaRPr lang="en-US" sz="1200" b="0" i="0" u="none" strike="noStrike">
                        <a:solidFill>
                          <a:srgbClr val="000000"/>
                        </a:solidFill>
                        <a:effectLst/>
                        <a:latin typeface="Arial" panose="020B0604020202020204" pitchFamily="34" charset="0"/>
                      </a:endParaRPr>
                    </a:p>
                  </a:txBody>
                  <a:tcPr marL="7791" marR="7791" marT="7791"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200" b="1" i="0" u="none" strike="noStrike">
                          <a:solidFill>
                            <a:srgbClr val="000000"/>
                          </a:solidFill>
                          <a:effectLst/>
                          <a:latin typeface="Arial" panose="020B0604020202020204" pitchFamily="34" charset="0"/>
                        </a:rPr>
                        <a:t>Over BMS-1.0</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12682132"/>
                  </a:ext>
                </a:extLst>
              </a:tr>
              <a:tr h="167434">
                <a:tc>
                  <a:txBody>
                    <a:bodyPr/>
                    <a:lstStyle/>
                    <a:p>
                      <a:pPr algn="ctr" fontAlgn="ctr"/>
                      <a:endParaRPr lang="en-US" sz="1200" b="0" i="0" u="none" strike="noStrike">
                        <a:solidFill>
                          <a:srgbClr val="000000"/>
                        </a:solidFill>
                        <a:effectLst/>
                        <a:latin typeface="Arial" panose="020B0604020202020204" pitchFamily="34" charset="0"/>
                      </a:endParaRPr>
                    </a:p>
                  </a:txBody>
                  <a:tcPr marL="7791" marR="7791" marT="7791"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Y</a:t>
                      </a:r>
                    </a:p>
                  </a:txBody>
                  <a:tcPr marL="7791" marR="7791" marT="7791"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U</a:t>
                      </a:r>
                    </a:p>
                  </a:txBody>
                  <a:tcPr marL="7791" marR="7791" marT="7791"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t>
                      </a:r>
                    </a:p>
                  </a:txBody>
                  <a:tcPr marL="7791" marR="7791" marT="7791"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EncT</a:t>
                      </a:r>
                    </a:p>
                  </a:txBody>
                  <a:tcPr marL="7791" marR="7791" marT="7791"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DecT</a:t>
                      </a:r>
                    </a:p>
                  </a:txBody>
                  <a:tcPr marL="7791" marR="7791" marT="7791"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17024426"/>
                  </a:ext>
                </a:extLst>
              </a:tr>
              <a:tr h="167434">
                <a:tc>
                  <a:txBody>
                    <a:bodyPr/>
                    <a:lstStyle/>
                    <a:p>
                      <a:pPr algn="ctr" fontAlgn="ctr"/>
                      <a:r>
                        <a:rPr lang="en-US" sz="1200" b="0" i="0" u="none" strike="noStrike">
                          <a:solidFill>
                            <a:srgbClr val="000000"/>
                          </a:solidFill>
                          <a:effectLst/>
                          <a:latin typeface="Arial" panose="020B0604020202020204" pitchFamily="34" charset="0"/>
                        </a:rPr>
                        <a:t>Class A1</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-0.87%</a:t>
                      </a:r>
                    </a:p>
                  </a:txBody>
                  <a:tcPr marL="7791" marR="7791" marT="7791"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-0.72%</a:t>
                      </a:r>
                    </a:p>
                  </a:txBody>
                  <a:tcPr marL="7791" marR="7791" marT="7791"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0.69%</a:t>
                      </a:r>
                    </a:p>
                  </a:txBody>
                  <a:tcPr marL="7791" marR="7791" marT="7791"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791" marR="7791" marT="7791"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100%</a:t>
                      </a:r>
                    </a:p>
                  </a:txBody>
                  <a:tcPr marL="7791" marR="7791" marT="7791"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083665692"/>
                  </a:ext>
                </a:extLst>
              </a:tr>
              <a:tr h="167434">
                <a:tc>
                  <a:txBody>
                    <a:bodyPr/>
                    <a:lstStyle/>
                    <a:p>
                      <a:pPr algn="ctr" fontAlgn="ctr"/>
                      <a:r>
                        <a:rPr lang="en-US" sz="1200" b="0" i="0" u="none" strike="noStrike">
                          <a:solidFill>
                            <a:srgbClr val="000000"/>
                          </a:solidFill>
                          <a:effectLst/>
                          <a:latin typeface="Arial" panose="020B0604020202020204" pitchFamily="34" charset="0"/>
                        </a:rPr>
                        <a:t>Class A2</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-1.11%</a:t>
                      </a:r>
                    </a:p>
                  </a:txBody>
                  <a:tcPr marL="7791" marR="7791" marT="7791"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-0.20%</a:t>
                      </a:r>
                    </a:p>
                  </a:txBody>
                  <a:tcPr marL="7791" marR="7791" marT="7791"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-0.47%</a:t>
                      </a:r>
                    </a:p>
                  </a:txBody>
                  <a:tcPr marL="7791" marR="7791" marT="7791"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791" marR="7791" marT="7791"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7791" marR="7791" marT="7791"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3536204744"/>
                  </a:ext>
                </a:extLst>
              </a:tr>
              <a:tr h="167434">
                <a:tc>
                  <a:txBody>
                    <a:bodyPr/>
                    <a:lstStyle/>
                    <a:p>
                      <a:pPr algn="ctr" fontAlgn="ctr"/>
                      <a:r>
                        <a:rPr lang="en-US" sz="1200" b="0" i="0" u="none" strike="noStrike">
                          <a:solidFill>
                            <a:srgbClr val="000000"/>
                          </a:solidFill>
                          <a:effectLst/>
                          <a:latin typeface="Arial" panose="020B0604020202020204" pitchFamily="34" charset="0"/>
                        </a:rPr>
                        <a:t>Class B</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-0.99%</a:t>
                      </a:r>
                    </a:p>
                  </a:txBody>
                  <a:tcPr marL="7791" marR="7791" marT="7791"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-0.64%</a:t>
                      </a:r>
                    </a:p>
                  </a:txBody>
                  <a:tcPr marL="7791" marR="7791" marT="7791"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0.00%</a:t>
                      </a:r>
                    </a:p>
                  </a:txBody>
                  <a:tcPr marL="7791" marR="7791" marT="7791"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791" marR="7791" marT="7791"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7791" marR="7791" marT="7791"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1684210071"/>
                  </a:ext>
                </a:extLst>
              </a:tr>
              <a:tr h="167434">
                <a:tc>
                  <a:txBody>
                    <a:bodyPr/>
                    <a:lstStyle/>
                    <a:p>
                      <a:pPr algn="ctr" fontAlgn="ctr"/>
                      <a:r>
                        <a:rPr lang="en-US" sz="1200" b="0" i="0" u="none" strike="noStrike">
                          <a:solidFill>
                            <a:srgbClr val="000000"/>
                          </a:solidFill>
                          <a:effectLst/>
                          <a:latin typeface="Arial" panose="020B0604020202020204" pitchFamily="34" charset="0"/>
                        </a:rPr>
                        <a:t>Class C</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-0.72%</a:t>
                      </a:r>
                    </a:p>
                  </a:txBody>
                  <a:tcPr marL="7791" marR="7791" marT="7791"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-1.22%</a:t>
                      </a:r>
                    </a:p>
                  </a:txBody>
                  <a:tcPr marL="7791" marR="7791" marT="7791"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-1.14%</a:t>
                      </a:r>
                    </a:p>
                  </a:txBody>
                  <a:tcPr marL="7791" marR="7791" marT="7791"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7791" marR="7791" marT="7791"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101%</a:t>
                      </a:r>
                    </a:p>
                  </a:txBody>
                  <a:tcPr marL="7791" marR="7791" marT="7791"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1082830817"/>
                  </a:ext>
                </a:extLst>
              </a:tr>
              <a:tr h="167434">
                <a:tc>
                  <a:txBody>
                    <a:bodyPr/>
                    <a:lstStyle/>
                    <a:p>
                      <a:pPr algn="ctr" fontAlgn="ctr"/>
                      <a:r>
                        <a:rPr lang="en-US" sz="1200" b="0" i="0" u="none" strike="noStrike">
                          <a:solidFill>
                            <a:srgbClr val="000000"/>
                          </a:solidFill>
                          <a:effectLst/>
                          <a:latin typeface="Arial" panose="020B0604020202020204" pitchFamily="34" charset="0"/>
                        </a:rPr>
                        <a:t>Class E</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-0.67%</a:t>
                      </a:r>
                    </a:p>
                  </a:txBody>
                  <a:tcPr marL="7791" marR="7791" marT="7791"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0.18%</a:t>
                      </a:r>
                    </a:p>
                  </a:txBody>
                  <a:tcPr marL="7791" marR="7791" marT="7791"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0.73%</a:t>
                      </a:r>
                    </a:p>
                  </a:txBody>
                  <a:tcPr marL="7791" marR="7791" marT="7791"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791" marR="7791" marT="7791"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791" marR="7791" marT="7791"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025979"/>
                  </a:ext>
                </a:extLst>
              </a:tr>
              <a:tr h="167434">
                <a:tc>
                  <a:txBody>
                    <a:bodyPr/>
                    <a:lstStyle/>
                    <a:p>
                      <a:pPr algn="ctr" fontAlgn="ctr"/>
                      <a:r>
                        <a:rPr lang="en-US" sz="1200" b="1" i="0" u="none" strike="noStrike">
                          <a:solidFill>
                            <a:srgbClr val="000000"/>
                          </a:solidFill>
                          <a:effectLst/>
                          <a:latin typeface="Arial" panose="020B0604020202020204" pitchFamily="34" charset="0"/>
                        </a:rPr>
                        <a:t>Overall </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-0.87%</a:t>
                      </a:r>
                    </a:p>
                  </a:txBody>
                  <a:tcPr marL="7791" marR="7791" marT="7791"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-0.57%</a:t>
                      </a:r>
                    </a:p>
                  </a:txBody>
                  <a:tcPr marL="7791" marR="7791" marT="7791"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-0.10%</a:t>
                      </a:r>
                    </a:p>
                  </a:txBody>
                  <a:tcPr marL="7791" marR="7791" marT="7791"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791" marR="7791" marT="7791"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100%</a:t>
                      </a:r>
                    </a:p>
                  </a:txBody>
                  <a:tcPr marL="7791" marR="7791" marT="7791"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51978642"/>
                  </a:ext>
                </a:extLst>
              </a:tr>
              <a:tr h="167434">
                <a:tc>
                  <a:txBody>
                    <a:bodyPr/>
                    <a:lstStyle/>
                    <a:p>
                      <a:pPr algn="ctr" fontAlgn="ctr"/>
                      <a:r>
                        <a:rPr lang="en-US" sz="1200" b="0" i="0" u="none" strike="noStrike" dirty="0">
                          <a:solidFill>
                            <a:srgbClr val="000000"/>
                          </a:solidFill>
                          <a:effectLst/>
                          <a:latin typeface="Arial" panose="020B0604020202020204" pitchFamily="34" charset="0"/>
                        </a:rPr>
                        <a:t>Class D</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-0.67%</a:t>
                      </a:r>
                    </a:p>
                  </a:txBody>
                  <a:tcPr marL="7791" marR="7791" marT="7791"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-0.79%</a:t>
                      </a:r>
                    </a:p>
                  </a:txBody>
                  <a:tcPr marL="7791" marR="7791" marT="7791"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-0.77%</a:t>
                      </a:r>
                    </a:p>
                  </a:txBody>
                  <a:tcPr marL="7791" marR="7791" marT="7791"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791" marR="7791" marT="7791"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100%</a:t>
                      </a:r>
                    </a:p>
                  </a:txBody>
                  <a:tcPr marL="7791" marR="7791" marT="7791"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7480585"/>
                  </a:ext>
                </a:extLst>
              </a:tr>
              <a:tr h="167434">
                <a:tc>
                  <a:txBody>
                    <a:bodyPr/>
                    <a:lstStyle/>
                    <a:p>
                      <a:pPr algn="ctr" fontAlgn="ctr"/>
                      <a:endParaRPr lang="en-US" sz="1200" b="0" i="0" u="none" strike="noStrike" dirty="0">
                        <a:solidFill>
                          <a:srgbClr val="000000"/>
                        </a:solidFill>
                        <a:effectLst/>
                        <a:latin typeface="Arial" panose="020B0604020202020204" pitchFamily="34" charset="0"/>
                      </a:endParaRPr>
                    </a:p>
                  </a:txBody>
                  <a:tcPr marL="7791" marR="7791" marT="7791"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endParaRPr lang="en-US" sz="1200" b="0" i="0" u="none" strike="noStrike">
                        <a:solidFill>
                          <a:srgbClr val="000000"/>
                        </a:solidFill>
                        <a:effectLst/>
                        <a:latin typeface="Arial" panose="020B0604020202020204" pitchFamily="34" charset="0"/>
                      </a:endParaRPr>
                    </a:p>
                  </a:txBody>
                  <a:tcPr marL="7791" marR="7791" marT="7791" marB="0" anchor="ctr">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200" b="0" i="0" u="none" strike="noStrike" dirty="0">
                        <a:solidFill>
                          <a:srgbClr val="000000"/>
                        </a:solidFill>
                        <a:effectLst/>
                        <a:latin typeface="Arial" panose="020B0604020202020204" pitchFamily="34" charset="0"/>
                      </a:endParaRPr>
                    </a:p>
                  </a:txBody>
                  <a:tcPr marL="7791" marR="7791" marT="7791" marB="0" anchor="ctr">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200" b="0" i="0" u="none" strike="noStrike">
                        <a:solidFill>
                          <a:srgbClr val="000000"/>
                        </a:solidFill>
                        <a:effectLst/>
                        <a:latin typeface="Arial" panose="020B0604020202020204" pitchFamily="34" charset="0"/>
                      </a:endParaRPr>
                    </a:p>
                  </a:txBody>
                  <a:tcPr marL="7791" marR="7791" marT="7791" marB="0" anchor="ctr">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200" b="0" i="0" u="none" strike="noStrike">
                        <a:solidFill>
                          <a:srgbClr val="000000"/>
                        </a:solidFill>
                        <a:effectLst/>
                        <a:latin typeface="Arial" panose="020B0604020202020204" pitchFamily="34" charset="0"/>
                      </a:endParaRPr>
                    </a:p>
                  </a:txBody>
                  <a:tcPr marL="7791" marR="7791" marT="7791" marB="0" anchor="ctr">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200" b="0" i="0" u="none" strike="noStrike" dirty="0">
                        <a:solidFill>
                          <a:srgbClr val="000000"/>
                        </a:solidFill>
                        <a:effectLst/>
                        <a:latin typeface="Arial" panose="020B0604020202020204" pitchFamily="34" charset="0"/>
                      </a:endParaRPr>
                    </a:p>
                  </a:txBody>
                  <a:tcPr marL="7791" marR="7791" marT="7791" marB="0" anchor="ctr">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75669839"/>
                  </a:ext>
                </a:extLst>
              </a:tr>
              <a:tr h="167434">
                <a:tc>
                  <a:txBody>
                    <a:bodyPr/>
                    <a:lstStyle/>
                    <a:p>
                      <a:pPr algn="ctr" fontAlgn="ctr"/>
                      <a:endParaRPr lang="en-US" sz="1200" b="0" i="0" u="none" strike="noStrike">
                        <a:solidFill>
                          <a:srgbClr val="000000"/>
                        </a:solidFill>
                        <a:effectLst/>
                        <a:latin typeface="Arial" panose="020B0604020202020204" pitchFamily="34" charset="0"/>
                      </a:endParaRPr>
                    </a:p>
                  </a:txBody>
                  <a:tcPr marL="7791" marR="7791" marT="7791"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200" b="1" i="0" u="none" strike="noStrike" dirty="0">
                          <a:solidFill>
                            <a:srgbClr val="000000"/>
                          </a:solidFill>
                          <a:effectLst/>
                          <a:latin typeface="Arial" panose="020B0604020202020204" pitchFamily="34" charset="0"/>
                        </a:rPr>
                        <a:t>Random Access Main 10</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10139432"/>
                  </a:ext>
                </a:extLst>
              </a:tr>
              <a:tr h="167434">
                <a:tc>
                  <a:txBody>
                    <a:bodyPr/>
                    <a:lstStyle/>
                    <a:p>
                      <a:pPr algn="ctr" fontAlgn="ctr"/>
                      <a:endParaRPr lang="en-US" sz="1200" b="0" i="0" u="none" strike="noStrike">
                        <a:solidFill>
                          <a:srgbClr val="000000"/>
                        </a:solidFill>
                        <a:effectLst/>
                        <a:latin typeface="Arial" panose="020B0604020202020204" pitchFamily="34" charset="0"/>
                      </a:endParaRPr>
                    </a:p>
                  </a:txBody>
                  <a:tcPr marL="7791" marR="7791" marT="7791"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200" b="1" i="0" u="none" strike="noStrike" dirty="0">
                          <a:solidFill>
                            <a:srgbClr val="000000"/>
                          </a:solidFill>
                          <a:effectLst/>
                          <a:latin typeface="Arial" panose="020B0604020202020204" pitchFamily="34" charset="0"/>
                        </a:rPr>
                        <a:t>Over BMS-1.0</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33113505"/>
                  </a:ext>
                </a:extLst>
              </a:tr>
              <a:tr h="167434">
                <a:tc>
                  <a:txBody>
                    <a:bodyPr/>
                    <a:lstStyle/>
                    <a:p>
                      <a:pPr algn="ctr" fontAlgn="ctr"/>
                      <a:endParaRPr lang="en-US" sz="1200" b="0" i="0" u="none" strike="noStrike">
                        <a:solidFill>
                          <a:srgbClr val="000000"/>
                        </a:solidFill>
                        <a:effectLst/>
                        <a:latin typeface="Arial" panose="020B0604020202020204" pitchFamily="34" charset="0"/>
                      </a:endParaRPr>
                    </a:p>
                  </a:txBody>
                  <a:tcPr marL="7791" marR="7791" marT="7791"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Y</a:t>
                      </a:r>
                    </a:p>
                  </a:txBody>
                  <a:tcPr marL="7791" marR="7791" marT="7791"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U</a:t>
                      </a:r>
                    </a:p>
                  </a:txBody>
                  <a:tcPr marL="7791" marR="7791" marT="7791"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t>
                      </a:r>
                    </a:p>
                  </a:txBody>
                  <a:tcPr marL="7791" marR="7791" marT="7791"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EncT</a:t>
                      </a:r>
                    </a:p>
                  </a:txBody>
                  <a:tcPr marL="7791" marR="7791" marT="7791"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err="1">
                          <a:solidFill>
                            <a:srgbClr val="000000"/>
                          </a:solidFill>
                          <a:effectLst/>
                          <a:latin typeface="Arial" panose="020B0604020202020204" pitchFamily="34" charset="0"/>
                        </a:rPr>
                        <a:t>DecT</a:t>
                      </a:r>
                      <a:endParaRPr lang="en-US" sz="1200" b="0" i="0" u="none" strike="noStrike" dirty="0">
                        <a:solidFill>
                          <a:srgbClr val="000000"/>
                        </a:solidFill>
                        <a:effectLst/>
                        <a:latin typeface="Arial" panose="020B0604020202020204" pitchFamily="34" charset="0"/>
                      </a:endParaRPr>
                    </a:p>
                  </a:txBody>
                  <a:tcPr marL="7791" marR="7791" marT="7791"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46291481"/>
                  </a:ext>
                </a:extLst>
              </a:tr>
              <a:tr h="167434">
                <a:tc>
                  <a:txBody>
                    <a:bodyPr/>
                    <a:lstStyle/>
                    <a:p>
                      <a:pPr algn="ctr" fontAlgn="ctr"/>
                      <a:r>
                        <a:rPr lang="en-US" sz="1200" b="0" i="0" u="none" strike="noStrike">
                          <a:solidFill>
                            <a:srgbClr val="000000"/>
                          </a:solidFill>
                          <a:effectLst/>
                          <a:latin typeface="Arial" panose="020B0604020202020204" pitchFamily="34" charset="0"/>
                        </a:rPr>
                        <a:t>Class A1</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-0.04%</a:t>
                      </a:r>
                    </a:p>
                  </a:txBody>
                  <a:tcPr marL="7791" marR="7791" marT="7791"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-0.53%</a:t>
                      </a:r>
                    </a:p>
                  </a:txBody>
                  <a:tcPr marL="7791" marR="7791" marT="7791"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-0.18%</a:t>
                      </a:r>
                    </a:p>
                  </a:txBody>
                  <a:tcPr marL="7791" marR="7791" marT="7791"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791" marR="7791" marT="7791"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99%</a:t>
                      </a:r>
                    </a:p>
                  </a:txBody>
                  <a:tcPr marL="7791" marR="7791" marT="7791"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931557698"/>
                  </a:ext>
                </a:extLst>
              </a:tr>
              <a:tr h="167434">
                <a:tc>
                  <a:txBody>
                    <a:bodyPr/>
                    <a:lstStyle/>
                    <a:p>
                      <a:pPr algn="ctr" fontAlgn="ctr"/>
                      <a:r>
                        <a:rPr lang="en-US" sz="1200" b="0" i="0" u="none" strike="noStrike">
                          <a:solidFill>
                            <a:srgbClr val="000000"/>
                          </a:solidFill>
                          <a:effectLst/>
                          <a:latin typeface="Arial" panose="020B0604020202020204" pitchFamily="34" charset="0"/>
                        </a:rPr>
                        <a:t>Class A2</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-0.23%</a:t>
                      </a:r>
                    </a:p>
                  </a:txBody>
                  <a:tcPr marL="7791" marR="7791" marT="7791"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-0.31%</a:t>
                      </a:r>
                    </a:p>
                  </a:txBody>
                  <a:tcPr marL="7791" marR="7791" marT="7791"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-0.40%</a:t>
                      </a:r>
                    </a:p>
                  </a:txBody>
                  <a:tcPr marL="7791" marR="7791" marT="7791"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791" marR="7791" marT="7791"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791" marR="7791" marT="7791"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277378389"/>
                  </a:ext>
                </a:extLst>
              </a:tr>
              <a:tr h="167434">
                <a:tc>
                  <a:txBody>
                    <a:bodyPr/>
                    <a:lstStyle/>
                    <a:p>
                      <a:pPr algn="ctr" fontAlgn="ctr"/>
                      <a:r>
                        <a:rPr lang="en-US" sz="1200" b="0" i="0" u="none" strike="noStrike">
                          <a:solidFill>
                            <a:srgbClr val="000000"/>
                          </a:solidFill>
                          <a:effectLst/>
                          <a:latin typeface="Arial" panose="020B0604020202020204" pitchFamily="34" charset="0"/>
                        </a:rPr>
                        <a:t>Class B</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-0.26%</a:t>
                      </a:r>
                    </a:p>
                  </a:txBody>
                  <a:tcPr marL="7791" marR="7791" marT="7791"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-0.58%</a:t>
                      </a:r>
                    </a:p>
                  </a:txBody>
                  <a:tcPr marL="7791" marR="7791" marT="7791"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-0.56%</a:t>
                      </a:r>
                    </a:p>
                  </a:txBody>
                  <a:tcPr marL="7791" marR="7791" marT="7791"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791" marR="7791" marT="7791"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101%</a:t>
                      </a:r>
                    </a:p>
                  </a:txBody>
                  <a:tcPr marL="7791" marR="7791" marT="7791"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1122339409"/>
                  </a:ext>
                </a:extLst>
              </a:tr>
              <a:tr h="167434">
                <a:tc>
                  <a:txBody>
                    <a:bodyPr/>
                    <a:lstStyle/>
                    <a:p>
                      <a:pPr algn="ctr" fontAlgn="ctr"/>
                      <a:r>
                        <a:rPr lang="en-US" sz="1200" b="0" i="0" u="none" strike="noStrike">
                          <a:solidFill>
                            <a:srgbClr val="000000"/>
                          </a:solidFill>
                          <a:effectLst/>
                          <a:latin typeface="Arial" panose="020B0604020202020204" pitchFamily="34" charset="0"/>
                        </a:rPr>
                        <a:t>Class C</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-0.18%</a:t>
                      </a:r>
                    </a:p>
                  </a:txBody>
                  <a:tcPr marL="7791" marR="7791" marT="7791"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-0.70%</a:t>
                      </a:r>
                    </a:p>
                  </a:txBody>
                  <a:tcPr marL="7791" marR="7791" marT="7791"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-0.73%</a:t>
                      </a:r>
                    </a:p>
                  </a:txBody>
                  <a:tcPr marL="7791" marR="7791" marT="7791"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791" marR="7791" marT="7791"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99%</a:t>
                      </a:r>
                    </a:p>
                  </a:txBody>
                  <a:tcPr marL="7791" marR="7791" marT="7791"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3939806114"/>
                  </a:ext>
                </a:extLst>
              </a:tr>
              <a:tr h="167434">
                <a:tc>
                  <a:txBody>
                    <a:bodyPr/>
                    <a:lstStyle/>
                    <a:p>
                      <a:pPr algn="ctr" fontAlgn="ctr"/>
                      <a:r>
                        <a:rPr lang="en-US" sz="1200" b="0" i="0" u="none" strike="noStrike">
                          <a:solidFill>
                            <a:srgbClr val="000000"/>
                          </a:solidFill>
                          <a:effectLst/>
                          <a:latin typeface="Arial" panose="020B0604020202020204" pitchFamily="34" charset="0"/>
                        </a:rPr>
                        <a:t>Class E</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791" marR="7791" marT="7791"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200" b="0" i="0" u="none" strike="noStrike">
                        <a:solidFill>
                          <a:srgbClr val="000000"/>
                        </a:solidFill>
                        <a:effectLst/>
                        <a:latin typeface="Arial" panose="020B0604020202020204" pitchFamily="34" charset="0"/>
                      </a:endParaRPr>
                    </a:p>
                  </a:txBody>
                  <a:tcPr marL="7791" marR="7791" marT="7791"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791" marR="7791" marT="7791"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791" marR="7791" marT="7791"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200" b="0" i="0" u="none" strike="noStrike" dirty="0">
                        <a:solidFill>
                          <a:srgbClr val="000000"/>
                        </a:solidFill>
                        <a:effectLst/>
                        <a:latin typeface="Arial" panose="020B0604020202020204" pitchFamily="34" charset="0"/>
                      </a:endParaRPr>
                    </a:p>
                  </a:txBody>
                  <a:tcPr marL="7791" marR="7791" marT="7791"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83607818"/>
                  </a:ext>
                </a:extLst>
              </a:tr>
              <a:tr h="167434">
                <a:tc>
                  <a:txBody>
                    <a:bodyPr/>
                    <a:lstStyle/>
                    <a:p>
                      <a:pPr algn="ctr" fontAlgn="ctr"/>
                      <a:r>
                        <a:rPr lang="en-US" sz="1200" b="1" i="0" u="none" strike="noStrike">
                          <a:solidFill>
                            <a:srgbClr val="000000"/>
                          </a:solidFill>
                          <a:effectLst/>
                          <a:latin typeface="Arial" panose="020B0604020202020204" pitchFamily="34" charset="0"/>
                        </a:rPr>
                        <a:t>Overall</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-0.19%</a:t>
                      </a:r>
                    </a:p>
                  </a:txBody>
                  <a:tcPr marL="7791" marR="7791" marT="7791"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-0.55%</a:t>
                      </a:r>
                    </a:p>
                  </a:txBody>
                  <a:tcPr marL="7791" marR="7791" marT="7791"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-0.50%</a:t>
                      </a:r>
                    </a:p>
                  </a:txBody>
                  <a:tcPr marL="7791" marR="7791" marT="7791"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791" marR="7791" marT="7791"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100%</a:t>
                      </a:r>
                    </a:p>
                  </a:txBody>
                  <a:tcPr marL="7791" marR="7791" marT="7791"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49274221"/>
                  </a:ext>
                </a:extLst>
              </a:tr>
              <a:tr h="167434">
                <a:tc>
                  <a:txBody>
                    <a:bodyPr/>
                    <a:lstStyle/>
                    <a:p>
                      <a:pPr algn="ctr" fontAlgn="ctr"/>
                      <a:r>
                        <a:rPr lang="en-US" sz="1200" b="0" i="0" u="none" strike="noStrike" dirty="0">
                          <a:solidFill>
                            <a:srgbClr val="000000"/>
                          </a:solidFill>
                          <a:effectLst/>
                          <a:latin typeface="Arial" panose="020B0604020202020204" pitchFamily="34" charset="0"/>
                        </a:rPr>
                        <a:t>Class D</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-0.22%</a:t>
                      </a:r>
                    </a:p>
                  </a:txBody>
                  <a:tcPr marL="7791" marR="7791" marT="7791"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-0.73%</a:t>
                      </a:r>
                    </a:p>
                  </a:txBody>
                  <a:tcPr marL="7791" marR="7791" marT="7791"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-0.70%</a:t>
                      </a:r>
                    </a:p>
                  </a:txBody>
                  <a:tcPr marL="7791" marR="7791" marT="7791"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100%</a:t>
                      </a:r>
                    </a:p>
                  </a:txBody>
                  <a:tcPr marL="7791" marR="7791" marT="7791"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101%</a:t>
                      </a:r>
                    </a:p>
                  </a:txBody>
                  <a:tcPr marL="7791" marR="7791" marT="7791"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63132187"/>
                  </a:ext>
                </a:extLst>
              </a:tr>
              <a:tr h="167434">
                <a:tc>
                  <a:txBody>
                    <a:bodyPr/>
                    <a:lstStyle/>
                    <a:p>
                      <a:pPr algn="ctr" fontAlgn="ctr"/>
                      <a:endParaRPr lang="en-US" sz="1200" b="0" i="0" u="none" strike="noStrike">
                        <a:solidFill>
                          <a:srgbClr val="000000"/>
                        </a:solidFill>
                        <a:effectLst/>
                        <a:latin typeface="Arial" panose="020B0604020202020204" pitchFamily="34" charset="0"/>
                      </a:endParaRPr>
                    </a:p>
                  </a:txBody>
                  <a:tcPr marL="7791" marR="7791" marT="7791"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l" fontAlgn="b"/>
                      <a:endParaRPr lang="en-US" sz="1200" b="0" i="0" u="none" strike="noStrike" dirty="0">
                        <a:solidFill>
                          <a:srgbClr val="000000"/>
                        </a:solidFill>
                        <a:effectLst/>
                        <a:latin typeface="Arial" panose="020B0604020202020204" pitchFamily="34" charset="0"/>
                      </a:endParaRPr>
                    </a:p>
                  </a:txBody>
                  <a:tcPr marL="7791" marR="7791" marT="7791" marB="0" anchor="b">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7791" marR="7791" marT="7791" marB="0" anchor="b">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7791" marR="7791" marT="7791" marB="0" anchor="b">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7791" marR="7791" marT="7791" marB="0" anchor="b">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200" b="0" i="0" u="none" strike="noStrike" dirty="0">
                        <a:solidFill>
                          <a:srgbClr val="000000"/>
                        </a:solidFill>
                        <a:effectLst/>
                        <a:latin typeface="Arial" panose="020B0604020202020204" pitchFamily="34" charset="0"/>
                      </a:endParaRPr>
                    </a:p>
                  </a:txBody>
                  <a:tcPr marL="7791" marR="7791" marT="7791" marB="0" anchor="b">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83222427"/>
                  </a:ext>
                </a:extLst>
              </a:tr>
              <a:tr h="167434">
                <a:tc>
                  <a:txBody>
                    <a:bodyPr/>
                    <a:lstStyle/>
                    <a:p>
                      <a:pPr algn="ctr" fontAlgn="ctr"/>
                      <a:endParaRPr lang="en-US" sz="1200" b="0" i="0" u="none" strike="noStrike">
                        <a:solidFill>
                          <a:srgbClr val="000000"/>
                        </a:solidFill>
                        <a:effectLst/>
                        <a:latin typeface="Arial" panose="020B0604020202020204" pitchFamily="34" charset="0"/>
                      </a:endParaRPr>
                    </a:p>
                  </a:txBody>
                  <a:tcPr marL="7791" marR="7791" marT="7791"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200" b="1" i="0" u="none" strike="noStrike" dirty="0">
                          <a:solidFill>
                            <a:srgbClr val="000000"/>
                          </a:solidFill>
                          <a:effectLst/>
                          <a:latin typeface="Arial" panose="020B0604020202020204" pitchFamily="34" charset="0"/>
                        </a:rPr>
                        <a:t>Low delay B Main10 </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84554698"/>
                  </a:ext>
                </a:extLst>
              </a:tr>
              <a:tr h="167434">
                <a:tc>
                  <a:txBody>
                    <a:bodyPr/>
                    <a:lstStyle/>
                    <a:p>
                      <a:pPr algn="ctr" fontAlgn="ctr"/>
                      <a:endParaRPr lang="en-US" sz="1200" b="0" i="0" u="none" strike="noStrike">
                        <a:solidFill>
                          <a:srgbClr val="000000"/>
                        </a:solidFill>
                        <a:effectLst/>
                        <a:latin typeface="Arial" panose="020B0604020202020204" pitchFamily="34" charset="0"/>
                      </a:endParaRPr>
                    </a:p>
                  </a:txBody>
                  <a:tcPr marL="7791" marR="7791" marT="7791"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200" b="1" i="0" u="none" strike="noStrike" dirty="0">
                          <a:solidFill>
                            <a:srgbClr val="000000"/>
                          </a:solidFill>
                          <a:effectLst/>
                          <a:latin typeface="Arial" panose="020B0604020202020204" pitchFamily="34" charset="0"/>
                        </a:rPr>
                        <a:t>Over BMS-1.0</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44535743"/>
                  </a:ext>
                </a:extLst>
              </a:tr>
              <a:tr h="167434">
                <a:tc>
                  <a:txBody>
                    <a:bodyPr/>
                    <a:lstStyle/>
                    <a:p>
                      <a:pPr algn="ctr" fontAlgn="ctr"/>
                      <a:endParaRPr lang="en-US" sz="1200" b="0" i="0" u="none" strike="noStrike">
                        <a:solidFill>
                          <a:srgbClr val="000000"/>
                        </a:solidFill>
                        <a:effectLst/>
                        <a:latin typeface="Arial" panose="020B0604020202020204" pitchFamily="34" charset="0"/>
                      </a:endParaRPr>
                    </a:p>
                  </a:txBody>
                  <a:tcPr marL="7791" marR="7791" marT="7791"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Y</a:t>
                      </a:r>
                    </a:p>
                  </a:txBody>
                  <a:tcPr marL="7791" marR="7791" marT="7791"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U</a:t>
                      </a:r>
                    </a:p>
                  </a:txBody>
                  <a:tcPr marL="7791" marR="7791" marT="7791"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t>
                      </a:r>
                    </a:p>
                  </a:txBody>
                  <a:tcPr marL="7791" marR="7791" marT="7791"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EncT</a:t>
                      </a:r>
                    </a:p>
                  </a:txBody>
                  <a:tcPr marL="7791" marR="7791" marT="7791"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DecT</a:t>
                      </a:r>
                    </a:p>
                  </a:txBody>
                  <a:tcPr marL="7791" marR="7791" marT="7791"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47429385"/>
                  </a:ext>
                </a:extLst>
              </a:tr>
              <a:tr h="167434">
                <a:tc>
                  <a:txBody>
                    <a:bodyPr/>
                    <a:lstStyle/>
                    <a:p>
                      <a:pPr algn="ctr" fontAlgn="ctr"/>
                      <a:r>
                        <a:rPr lang="en-US" sz="1200" b="0" i="0" u="none" strike="noStrike">
                          <a:solidFill>
                            <a:srgbClr val="000000"/>
                          </a:solidFill>
                          <a:effectLst/>
                          <a:latin typeface="Arial" panose="020B0604020202020204" pitchFamily="34" charset="0"/>
                        </a:rPr>
                        <a:t>Class A1</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791" marR="7791" marT="7791"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791" marR="7791" marT="7791"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791" marR="7791" marT="7791"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791" marR="7791" marT="7791"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7791" marR="7791" marT="7791"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044958261"/>
                  </a:ext>
                </a:extLst>
              </a:tr>
              <a:tr h="167434">
                <a:tc>
                  <a:txBody>
                    <a:bodyPr/>
                    <a:lstStyle/>
                    <a:p>
                      <a:pPr algn="ctr" fontAlgn="ctr"/>
                      <a:r>
                        <a:rPr lang="en-US" sz="1200" b="0" i="0" u="none" strike="noStrike">
                          <a:solidFill>
                            <a:srgbClr val="000000"/>
                          </a:solidFill>
                          <a:effectLst/>
                          <a:latin typeface="Arial" panose="020B0604020202020204" pitchFamily="34" charset="0"/>
                        </a:rPr>
                        <a:t>Class A2</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791" marR="7791" marT="7791"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200" b="0" i="0" u="none" strike="noStrike">
                        <a:solidFill>
                          <a:srgbClr val="000000"/>
                        </a:solidFill>
                        <a:effectLst/>
                        <a:latin typeface="Arial" panose="020B0604020202020204" pitchFamily="34" charset="0"/>
                      </a:endParaRPr>
                    </a:p>
                  </a:txBody>
                  <a:tcPr marL="7791" marR="7791" marT="7791"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791" marR="7791" marT="7791"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791" marR="7791" marT="7791"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200" b="0" i="0" u="none" strike="noStrike" dirty="0">
                        <a:solidFill>
                          <a:srgbClr val="000000"/>
                        </a:solidFill>
                        <a:effectLst/>
                        <a:latin typeface="Arial" panose="020B0604020202020204" pitchFamily="34" charset="0"/>
                      </a:endParaRPr>
                    </a:p>
                  </a:txBody>
                  <a:tcPr marL="7791" marR="7791" marT="7791"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1468270736"/>
                  </a:ext>
                </a:extLst>
              </a:tr>
              <a:tr h="167434">
                <a:tc>
                  <a:txBody>
                    <a:bodyPr/>
                    <a:lstStyle/>
                    <a:p>
                      <a:pPr algn="ctr" fontAlgn="ctr"/>
                      <a:r>
                        <a:rPr lang="en-US" sz="1200" b="0" i="0" u="none" strike="noStrike">
                          <a:solidFill>
                            <a:srgbClr val="000000"/>
                          </a:solidFill>
                          <a:effectLst/>
                          <a:latin typeface="Arial" panose="020B0604020202020204" pitchFamily="34" charset="0"/>
                        </a:rPr>
                        <a:t>Class B</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-0.35%</a:t>
                      </a:r>
                    </a:p>
                  </a:txBody>
                  <a:tcPr marL="7791" marR="7791" marT="7791"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-0.43%</a:t>
                      </a:r>
                    </a:p>
                  </a:txBody>
                  <a:tcPr marL="7791" marR="7791" marT="7791"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-0.01%</a:t>
                      </a:r>
                    </a:p>
                  </a:txBody>
                  <a:tcPr marL="7791" marR="7791" marT="7791"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791" marR="7791" marT="7791"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98%</a:t>
                      </a:r>
                    </a:p>
                  </a:txBody>
                  <a:tcPr marL="7791" marR="7791" marT="7791"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832865537"/>
                  </a:ext>
                </a:extLst>
              </a:tr>
              <a:tr h="167434">
                <a:tc>
                  <a:txBody>
                    <a:bodyPr/>
                    <a:lstStyle/>
                    <a:p>
                      <a:pPr algn="ctr" fontAlgn="ctr"/>
                      <a:r>
                        <a:rPr lang="en-US" sz="1200" b="0" i="0" u="none" strike="noStrike">
                          <a:solidFill>
                            <a:srgbClr val="000000"/>
                          </a:solidFill>
                          <a:effectLst/>
                          <a:latin typeface="Arial" panose="020B0604020202020204" pitchFamily="34" charset="0"/>
                        </a:rPr>
                        <a:t>Class C</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-0.30%</a:t>
                      </a:r>
                    </a:p>
                  </a:txBody>
                  <a:tcPr marL="7791" marR="7791" marT="7791"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-0.16%</a:t>
                      </a:r>
                    </a:p>
                  </a:txBody>
                  <a:tcPr marL="7791" marR="7791" marT="7791"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-0.36%</a:t>
                      </a:r>
                    </a:p>
                  </a:txBody>
                  <a:tcPr marL="7791" marR="7791" marT="7791"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791" marR="7791" marT="7791"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100%</a:t>
                      </a:r>
                    </a:p>
                  </a:txBody>
                  <a:tcPr marL="7791" marR="7791" marT="7791"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1197493687"/>
                  </a:ext>
                </a:extLst>
              </a:tr>
              <a:tr h="167434">
                <a:tc>
                  <a:txBody>
                    <a:bodyPr/>
                    <a:lstStyle/>
                    <a:p>
                      <a:pPr algn="ctr" fontAlgn="ctr"/>
                      <a:r>
                        <a:rPr lang="en-US" sz="1200" b="0" i="0" u="none" strike="noStrike">
                          <a:solidFill>
                            <a:srgbClr val="000000"/>
                          </a:solidFill>
                          <a:effectLst/>
                          <a:latin typeface="Arial" panose="020B0604020202020204" pitchFamily="34" charset="0"/>
                        </a:rPr>
                        <a:t>Class E</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-0.76%</a:t>
                      </a:r>
                    </a:p>
                  </a:txBody>
                  <a:tcPr marL="7791" marR="7791" marT="7791"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-0.38%</a:t>
                      </a:r>
                    </a:p>
                  </a:txBody>
                  <a:tcPr marL="7791" marR="7791" marT="7791"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0.11%</a:t>
                      </a:r>
                    </a:p>
                  </a:txBody>
                  <a:tcPr marL="7791" marR="7791" marT="7791"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791" marR="7791" marT="7791"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98%</a:t>
                      </a:r>
                    </a:p>
                  </a:txBody>
                  <a:tcPr marL="7791" marR="7791" marT="7791"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96764133"/>
                  </a:ext>
                </a:extLst>
              </a:tr>
              <a:tr h="167434">
                <a:tc>
                  <a:txBody>
                    <a:bodyPr/>
                    <a:lstStyle/>
                    <a:p>
                      <a:pPr algn="ctr" fontAlgn="ctr"/>
                      <a:r>
                        <a:rPr lang="en-US" sz="1200" b="1" i="0" u="none" strike="noStrike">
                          <a:solidFill>
                            <a:srgbClr val="000000"/>
                          </a:solidFill>
                          <a:effectLst/>
                          <a:latin typeface="Arial" panose="020B0604020202020204" pitchFamily="34" charset="0"/>
                        </a:rPr>
                        <a:t>Overall</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-0.44%</a:t>
                      </a:r>
                    </a:p>
                  </a:txBody>
                  <a:tcPr marL="7791" marR="7791" marT="7791"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-0.33%</a:t>
                      </a:r>
                    </a:p>
                  </a:txBody>
                  <a:tcPr marL="7791" marR="7791" marT="7791"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-0.09%</a:t>
                      </a:r>
                    </a:p>
                  </a:txBody>
                  <a:tcPr marL="7791" marR="7791" marT="7791"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791" marR="7791" marT="7791"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99%</a:t>
                      </a:r>
                    </a:p>
                  </a:txBody>
                  <a:tcPr marL="7791" marR="7791" marT="7791"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5416178"/>
                  </a:ext>
                </a:extLst>
              </a:tr>
              <a:tr h="167434">
                <a:tc>
                  <a:txBody>
                    <a:bodyPr/>
                    <a:lstStyle/>
                    <a:p>
                      <a:pPr algn="ctr" fontAlgn="ctr"/>
                      <a:r>
                        <a:rPr lang="en-US" sz="1200" b="0" i="0" u="none" strike="noStrike" dirty="0">
                          <a:solidFill>
                            <a:srgbClr val="000000"/>
                          </a:solidFill>
                          <a:effectLst/>
                          <a:latin typeface="Arial" panose="020B0604020202020204" pitchFamily="34" charset="0"/>
                        </a:rPr>
                        <a:t>Class D</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-0.35%</a:t>
                      </a:r>
                    </a:p>
                  </a:txBody>
                  <a:tcPr marL="7791" marR="7791" marT="7791"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0.23%</a:t>
                      </a:r>
                    </a:p>
                  </a:txBody>
                  <a:tcPr marL="7791" marR="7791" marT="7791"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-0.78%</a:t>
                      </a:r>
                    </a:p>
                  </a:txBody>
                  <a:tcPr marL="7791" marR="7791" marT="7791"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99%</a:t>
                      </a:r>
                    </a:p>
                  </a:txBody>
                  <a:tcPr marL="7791" marR="7791" marT="7791"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97%</a:t>
                      </a:r>
                    </a:p>
                  </a:txBody>
                  <a:tcPr marL="7791" marR="7791" marT="7791"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821011"/>
                  </a:ext>
                </a:extLst>
              </a:tr>
            </a:tbl>
          </a:graphicData>
        </a:graphic>
      </p:graphicFrame>
    </p:spTree>
    <p:extLst>
      <p:ext uri="{BB962C8B-B14F-4D97-AF65-F5344CB8AC3E}">
        <p14:creationId xmlns:p14="http://schemas.microsoft.com/office/powerpoint/2010/main" val="4285081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TC offset for CE test with ALF 7x7 and classification 4x4</a:t>
            </a:r>
          </a:p>
        </p:txBody>
      </p:sp>
      <p:graphicFrame>
        <p:nvGraphicFramePr>
          <p:cNvPr id="2" name="Table 1">
            <a:extLst>
              <a:ext uri="{FF2B5EF4-FFF2-40B4-BE49-F238E27FC236}">
                <a16:creationId xmlns:a16="http://schemas.microsoft.com/office/drawing/2014/main" id="{5390D64C-F083-4DE7-8E22-03318683F0A5}"/>
              </a:ext>
            </a:extLst>
          </p:cNvPr>
          <p:cNvGraphicFramePr>
            <a:graphicFrameLocks noGrp="1"/>
          </p:cNvGraphicFramePr>
          <p:nvPr>
            <p:extLst>
              <p:ext uri="{D42A27DB-BD31-4B8C-83A1-F6EECF244321}">
                <p14:modId xmlns:p14="http://schemas.microsoft.com/office/powerpoint/2010/main" val="3221679718"/>
              </p:ext>
            </p:extLst>
          </p:nvPr>
        </p:nvGraphicFramePr>
        <p:xfrm>
          <a:off x="472173" y="1157098"/>
          <a:ext cx="4406902" cy="1619250"/>
        </p:xfrm>
        <a:graphic>
          <a:graphicData uri="http://schemas.openxmlformats.org/drawingml/2006/table">
            <a:tbl>
              <a:tblPr/>
              <a:tblGrid>
                <a:gridCol w="1037662">
                  <a:extLst>
                    <a:ext uri="{9D8B030D-6E8A-4147-A177-3AD203B41FA5}">
                      <a16:colId xmlns:a16="http://schemas.microsoft.com/office/drawing/2014/main" val="3086091334"/>
                    </a:ext>
                  </a:extLst>
                </a:gridCol>
                <a:gridCol w="673848">
                  <a:extLst>
                    <a:ext uri="{9D8B030D-6E8A-4147-A177-3AD203B41FA5}">
                      <a16:colId xmlns:a16="http://schemas.microsoft.com/office/drawing/2014/main" val="1311949132"/>
                    </a:ext>
                  </a:extLst>
                </a:gridCol>
                <a:gridCol w="673848">
                  <a:extLst>
                    <a:ext uri="{9D8B030D-6E8A-4147-A177-3AD203B41FA5}">
                      <a16:colId xmlns:a16="http://schemas.microsoft.com/office/drawing/2014/main" val="1158953819"/>
                    </a:ext>
                  </a:extLst>
                </a:gridCol>
                <a:gridCol w="673848">
                  <a:extLst>
                    <a:ext uri="{9D8B030D-6E8A-4147-A177-3AD203B41FA5}">
                      <a16:colId xmlns:a16="http://schemas.microsoft.com/office/drawing/2014/main" val="1899932318"/>
                    </a:ext>
                  </a:extLst>
                </a:gridCol>
                <a:gridCol w="673848">
                  <a:extLst>
                    <a:ext uri="{9D8B030D-6E8A-4147-A177-3AD203B41FA5}">
                      <a16:colId xmlns:a16="http://schemas.microsoft.com/office/drawing/2014/main" val="1407877840"/>
                    </a:ext>
                  </a:extLst>
                </a:gridCol>
                <a:gridCol w="673848">
                  <a:extLst>
                    <a:ext uri="{9D8B030D-6E8A-4147-A177-3AD203B41FA5}">
                      <a16:colId xmlns:a16="http://schemas.microsoft.com/office/drawing/2014/main" val="3150270854"/>
                    </a:ext>
                  </a:extLst>
                </a:gridCol>
              </a:tblGrid>
              <a:tr h="161925">
                <a:tc>
                  <a:txBody>
                    <a:bodyPr/>
                    <a:lstStyle/>
                    <a:p>
                      <a:pPr algn="ctr" fontAlgn="ctr"/>
                      <a:endParaRPr lang="en-US" sz="10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dirty="0">
                          <a:solidFill>
                            <a:srgbClr val="000000"/>
                          </a:solidFill>
                          <a:effectLst/>
                          <a:latin typeface="Arial" panose="020B0604020202020204" pitchFamily="34" charset="0"/>
                        </a:rPr>
                        <a:t>All Intra Main10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00470670"/>
                  </a:ext>
                </a:extLst>
              </a:tr>
              <a:tr h="161925">
                <a:tc>
                  <a:txBody>
                    <a:bodyPr/>
                    <a:lstStyle/>
                    <a:p>
                      <a:pPr algn="ctr" fontAlgn="ctr"/>
                      <a:endParaRPr lang="en-US" sz="10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dirty="0">
                          <a:solidFill>
                            <a:srgbClr val="000000"/>
                          </a:solidFill>
                          <a:effectLst/>
                          <a:latin typeface="Arial" panose="020B0604020202020204" pitchFamily="34" charset="0"/>
                        </a:rPr>
                        <a:t>Over VTM-1.0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126337"/>
                  </a:ext>
                </a:extLst>
              </a:tr>
              <a:tr h="161925">
                <a:tc>
                  <a:txBody>
                    <a:bodyPr/>
                    <a:lstStyle/>
                    <a:p>
                      <a:pPr algn="ctr" fontAlgn="ctr"/>
                      <a:endParaRPr lang="en-US" sz="10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93403072"/>
                  </a:ext>
                </a:extLst>
              </a:tr>
              <a:tr h="161925">
                <a:tc>
                  <a:txBody>
                    <a:bodyPr/>
                    <a:lstStyle/>
                    <a:p>
                      <a:pPr algn="ctr" fontAlgn="ctr"/>
                      <a:r>
                        <a:rPr lang="en-US" sz="10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dirty="0">
                          <a:solidFill>
                            <a:srgbClr val="000000"/>
                          </a:solidFill>
                          <a:effectLst/>
                          <a:latin typeface="Arial" panose="020B0604020202020204" pitchFamily="34" charset="0"/>
                        </a:rPr>
                        <a:t>-3.05%</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-3.21%</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-2.71%</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103%</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dirty="0">
                          <a:solidFill>
                            <a:srgbClr val="000000"/>
                          </a:solidFill>
                          <a:effectLst/>
                          <a:latin typeface="Arial" panose="020B0604020202020204" pitchFamily="34" charset="0"/>
                        </a:rPr>
                        <a:t>121%</a:t>
                      </a:r>
                    </a:p>
                  </a:txBody>
                  <a:tcPr marL="9525" marR="9525" marT="9525"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633091159"/>
                  </a:ext>
                </a:extLst>
              </a:tr>
              <a:tr h="161925">
                <a:tc>
                  <a:txBody>
                    <a:bodyPr/>
                    <a:lstStyle/>
                    <a:p>
                      <a:pPr algn="ctr" fontAlgn="ctr"/>
                      <a:r>
                        <a:rPr lang="en-US" sz="10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-3.82%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-3.89%</a:t>
                      </a:r>
                    </a:p>
                  </a:txBody>
                  <a:tcPr marL="9525" marR="9525" marT="9525" marB="0" anchor="ctr">
                    <a:lnL>
                      <a:noFill/>
                    </a:lnL>
                    <a:lnR>
                      <a:noFill/>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-4.16%</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102%</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dirty="0">
                          <a:solidFill>
                            <a:srgbClr val="000000"/>
                          </a:solidFill>
                          <a:effectLst/>
                          <a:latin typeface="Arial" panose="020B0604020202020204" pitchFamily="34" charset="0"/>
                        </a:rPr>
                        <a:t>118%</a:t>
                      </a:r>
                    </a:p>
                  </a:txBody>
                  <a:tcPr marL="9525" marR="9525" marT="9525"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734541104"/>
                  </a:ext>
                </a:extLst>
              </a:tr>
              <a:tr h="161925">
                <a:tc>
                  <a:txBody>
                    <a:bodyPr/>
                    <a:lstStyle/>
                    <a:p>
                      <a:pPr algn="ctr" fontAlgn="ctr"/>
                      <a:r>
                        <a:rPr lang="en-US" sz="10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-3.43%</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-3.03%</a:t>
                      </a:r>
                    </a:p>
                  </a:txBody>
                  <a:tcPr marL="9525" marR="9525" marT="9525" marB="0" anchor="ctr">
                    <a:lnL>
                      <a:noFill/>
                    </a:lnL>
                    <a:lnR>
                      <a:noFill/>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-3.02%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102%</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dirty="0">
                          <a:solidFill>
                            <a:srgbClr val="000000"/>
                          </a:solidFill>
                          <a:effectLst/>
                          <a:latin typeface="Arial" panose="020B0604020202020204" pitchFamily="34" charset="0"/>
                        </a:rPr>
                        <a:t>114%</a:t>
                      </a:r>
                    </a:p>
                  </a:txBody>
                  <a:tcPr marL="9525" marR="9525" marT="9525"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2650311403"/>
                  </a:ext>
                </a:extLst>
              </a:tr>
              <a:tr h="161925">
                <a:tc>
                  <a:txBody>
                    <a:bodyPr/>
                    <a:lstStyle/>
                    <a:p>
                      <a:pPr algn="ctr" fontAlgn="ctr"/>
                      <a:r>
                        <a:rPr lang="en-US" sz="10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-3.38%</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-3.84%</a:t>
                      </a:r>
                    </a:p>
                  </a:txBody>
                  <a:tcPr marL="9525" marR="9525" marT="9525" marB="0" anchor="ctr">
                    <a:lnL>
                      <a:noFill/>
                    </a:lnL>
                    <a:lnR>
                      <a:noFill/>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-4.74%</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dirty="0">
                          <a:solidFill>
                            <a:srgbClr val="000000"/>
                          </a:solidFill>
                          <a:effectLst/>
                          <a:latin typeface="Arial" panose="020B0604020202020204" pitchFamily="34" charset="0"/>
                        </a:rPr>
                        <a:t>105%</a:t>
                      </a:r>
                    </a:p>
                  </a:txBody>
                  <a:tcPr marL="9525" marR="9525" marT="9525"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3745172672"/>
                  </a:ext>
                </a:extLst>
              </a:tr>
              <a:tr h="161925">
                <a:tc>
                  <a:txBody>
                    <a:bodyPr/>
                    <a:lstStyle/>
                    <a:p>
                      <a:pPr algn="ctr" fontAlgn="ctr"/>
                      <a:r>
                        <a:rPr lang="en-US" sz="10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-5.12%</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-8.27%</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-8.25%</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114%</a:t>
                      </a:r>
                    </a:p>
                  </a:txBody>
                  <a:tcPr marL="9525" marR="9525" marT="9525"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7122264"/>
                  </a:ext>
                </a:extLst>
              </a:tr>
              <a:tr h="161925">
                <a:tc>
                  <a:txBody>
                    <a:bodyPr/>
                    <a:lstStyle/>
                    <a:p>
                      <a:pPr algn="ctr" fontAlgn="ctr"/>
                      <a:r>
                        <a:rPr lang="en-US" sz="1000" b="1" i="0" u="none" strike="noStrike">
                          <a:solidFill>
                            <a:srgbClr val="000000"/>
                          </a:solidFill>
                          <a:effectLst/>
                          <a:latin typeface="Arial" panose="020B0604020202020204" pitchFamily="34" charset="0"/>
                        </a:rPr>
                        <a:t>Overall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-3.70%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-4.26%</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-4.41%</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102%</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113%</a:t>
                      </a:r>
                    </a:p>
                  </a:txBody>
                  <a:tcPr marL="9525" marR="9525" marT="9525"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88485105"/>
                  </a:ext>
                </a:extLst>
              </a:tr>
              <a:tr h="161925">
                <a:tc>
                  <a:txBody>
                    <a:bodyPr/>
                    <a:lstStyle/>
                    <a:p>
                      <a:pPr algn="ctr" fontAlgn="ctr"/>
                      <a:r>
                        <a:rPr lang="en-US" sz="1000" b="0" i="0" u="none" strike="noStrike" dirty="0">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-2.58%</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-3.51%</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Arial" panose="020B0604020202020204" pitchFamily="34" charset="0"/>
                        </a:rPr>
                        <a:t>-4.12%</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Arial" panose="020B0604020202020204" pitchFamily="34" charset="0"/>
                        </a:rPr>
                        <a:t>102%</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105%</a:t>
                      </a:r>
                    </a:p>
                  </a:txBody>
                  <a:tcPr marL="9525" marR="9525" marT="9525"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36286015"/>
                  </a:ext>
                </a:extLst>
              </a:tr>
            </a:tbl>
          </a:graphicData>
        </a:graphic>
      </p:graphicFrame>
      <p:graphicFrame>
        <p:nvGraphicFramePr>
          <p:cNvPr id="5" name="Table 4">
            <a:extLst>
              <a:ext uri="{FF2B5EF4-FFF2-40B4-BE49-F238E27FC236}">
                <a16:creationId xmlns:a16="http://schemas.microsoft.com/office/drawing/2014/main" id="{886B373A-2917-4717-9C74-E092004B088D}"/>
              </a:ext>
            </a:extLst>
          </p:cNvPr>
          <p:cNvGraphicFramePr>
            <a:graphicFrameLocks noGrp="1"/>
          </p:cNvGraphicFramePr>
          <p:nvPr>
            <p:extLst>
              <p:ext uri="{D42A27DB-BD31-4B8C-83A1-F6EECF244321}">
                <p14:modId xmlns:p14="http://schemas.microsoft.com/office/powerpoint/2010/main" val="2320955922"/>
              </p:ext>
            </p:extLst>
          </p:nvPr>
        </p:nvGraphicFramePr>
        <p:xfrm>
          <a:off x="472173" y="3021027"/>
          <a:ext cx="4406902" cy="3400425"/>
        </p:xfrm>
        <a:graphic>
          <a:graphicData uri="http://schemas.openxmlformats.org/drawingml/2006/table">
            <a:tbl>
              <a:tblPr/>
              <a:tblGrid>
                <a:gridCol w="1037662">
                  <a:extLst>
                    <a:ext uri="{9D8B030D-6E8A-4147-A177-3AD203B41FA5}">
                      <a16:colId xmlns:a16="http://schemas.microsoft.com/office/drawing/2014/main" val="2350360312"/>
                    </a:ext>
                  </a:extLst>
                </a:gridCol>
                <a:gridCol w="673848">
                  <a:extLst>
                    <a:ext uri="{9D8B030D-6E8A-4147-A177-3AD203B41FA5}">
                      <a16:colId xmlns:a16="http://schemas.microsoft.com/office/drawing/2014/main" val="3760893415"/>
                    </a:ext>
                  </a:extLst>
                </a:gridCol>
                <a:gridCol w="673848">
                  <a:extLst>
                    <a:ext uri="{9D8B030D-6E8A-4147-A177-3AD203B41FA5}">
                      <a16:colId xmlns:a16="http://schemas.microsoft.com/office/drawing/2014/main" val="3245430517"/>
                    </a:ext>
                  </a:extLst>
                </a:gridCol>
                <a:gridCol w="673848">
                  <a:extLst>
                    <a:ext uri="{9D8B030D-6E8A-4147-A177-3AD203B41FA5}">
                      <a16:colId xmlns:a16="http://schemas.microsoft.com/office/drawing/2014/main" val="1250736686"/>
                    </a:ext>
                  </a:extLst>
                </a:gridCol>
                <a:gridCol w="673848">
                  <a:extLst>
                    <a:ext uri="{9D8B030D-6E8A-4147-A177-3AD203B41FA5}">
                      <a16:colId xmlns:a16="http://schemas.microsoft.com/office/drawing/2014/main" val="1864404238"/>
                    </a:ext>
                  </a:extLst>
                </a:gridCol>
                <a:gridCol w="673848">
                  <a:extLst>
                    <a:ext uri="{9D8B030D-6E8A-4147-A177-3AD203B41FA5}">
                      <a16:colId xmlns:a16="http://schemas.microsoft.com/office/drawing/2014/main" val="502135466"/>
                    </a:ext>
                  </a:extLst>
                </a:gridCol>
              </a:tblGrid>
              <a:tr h="161925">
                <a:tc>
                  <a:txBody>
                    <a:bodyPr/>
                    <a:lstStyle/>
                    <a:p>
                      <a:pPr algn="ctr" fontAlgn="ctr"/>
                      <a:endParaRPr lang="en-US" sz="10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dirty="0">
                          <a:solidFill>
                            <a:srgbClr val="000000"/>
                          </a:solidFill>
                          <a:effectLst/>
                          <a:latin typeface="Arial" panose="020B0604020202020204" pitchFamily="34" charset="0"/>
                        </a:rPr>
                        <a:t>Random Access Main 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98274815"/>
                  </a:ext>
                </a:extLst>
              </a:tr>
              <a:tr h="161925">
                <a:tc>
                  <a:txBody>
                    <a:bodyPr/>
                    <a:lstStyle/>
                    <a:p>
                      <a:pPr algn="ctr" fontAlgn="ctr"/>
                      <a:endParaRPr lang="en-US" sz="10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a:solidFill>
                            <a:srgbClr val="000000"/>
                          </a:solidFill>
                          <a:effectLst/>
                          <a:latin typeface="Arial" panose="020B0604020202020204" pitchFamily="34" charset="0"/>
                        </a:rPr>
                        <a:t>Over VTM-1.0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75541949"/>
                  </a:ext>
                </a:extLst>
              </a:tr>
              <a:tr h="161925">
                <a:tc>
                  <a:txBody>
                    <a:bodyPr/>
                    <a:lstStyle/>
                    <a:p>
                      <a:pPr algn="ctr" fontAlgn="ctr"/>
                      <a:endParaRPr lang="en-US" sz="10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03804064"/>
                  </a:ext>
                </a:extLst>
              </a:tr>
              <a:tr h="161925">
                <a:tc>
                  <a:txBody>
                    <a:bodyPr/>
                    <a:lstStyle/>
                    <a:p>
                      <a:pPr algn="ctr" fontAlgn="ctr"/>
                      <a:r>
                        <a:rPr lang="en-US" sz="10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-4.43%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-3.61%</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-2.11%</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105%</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dirty="0">
                          <a:solidFill>
                            <a:srgbClr val="000000"/>
                          </a:solidFill>
                          <a:effectLst/>
                          <a:latin typeface="Arial" panose="020B0604020202020204" pitchFamily="34" charset="0"/>
                        </a:rPr>
                        <a:t>130%</a:t>
                      </a:r>
                    </a:p>
                  </a:txBody>
                  <a:tcPr marL="9525" marR="9525" marT="9525"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540214846"/>
                  </a:ext>
                </a:extLst>
              </a:tr>
              <a:tr h="161925">
                <a:tc>
                  <a:txBody>
                    <a:bodyPr/>
                    <a:lstStyle/>
                    <a:p>
                      <a:pPr algn="ctr" fontAlgn="ctr"/>
                      <a:r>
                        <a:rPr lang="en-US" sz="10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-6.37%</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-2.41%</a:t>
                      </a:r>
                    </a:p>
                  </a:txBody>
                  <a:tcPr marL="9525" marR="9525" marT="9525"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-1.82%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106%</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129%</a:t>
                      </a:r>
                    </a:p>
                  </a:txBody>
                  <a:tcPr marL="9525" marR="9525" marT="9525"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4218668376"/>
                  </a:ext>
                </a:extLst>
              </a:tr>
              <a:tr h="161925">
                <a:tc>
                  <a:txBody>
                    <a:bodyPr/>
                    <a:lstStyle/>
                    <a:p>
                      <a:pPr algn="ctr" fontAlgn="ctr"/>
                      <a:r>
                        <a:rPr lang="en-US" sz="10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-5.52%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-4.80%</a:t>
                      </a:r>
                    </a:p>
                  </a:txBody>
                  <a:tcPr marL="9525" marR="9525" marT="9525" marB="0" anchor="ctr">
                    <a:lnL>
                      <a:noFill/>
                    </a:lnL>
                    <a:lnR>
                      <a:noFill/>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-3.28%</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104%</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dirty="0">
                          <a:solidFill>
                            <a:srgbClr val="000000"/>
                          </a:solidFill>
                          <a:effectLst/>
                          <a:latin typeface="Arial" panose="020B0604020202020204" pitchFamily="34" charset="0"/>
                        </a:rPr>
                        <a:t>121%</a:t>
                      </a:r>
                    </a:p>
                  </a:txBody>
                  <a:tcPr marL="9525" marR="9525" marT="9525"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203807415"/>
                  </a:ext>
                </a:extLst>
              </a:tr>
              <a:tr h="161925">
                <a:tc>
                  <a:txBody>
                    <a:bodyPr/>
                    <a:lstStyle/>
                    <a:p>
                      <a:pPr algn="ctr" fontAlgn="ctr"/>
                      <a:r>
                        <a:rPr lang="en-US" sz="10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-4.25%</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-2.51%</a:t>
                      </a:r>
                    </a:p>
                  </a:txBody>
                  <a:tcPr marL="9525" marR="9525" marT="9525"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-3.76%</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103%</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dirty="0">
                          <a:solidFill>
                            <a:srgbClr val="000000"/>
                          </a:solidFill>
                          <a:effectLst/>
                          <a:latin typeface="Arial" panose="020B0604020202020204" pitchFamily="34" charset="0"/>
                        </a:rPr>
                        <a:t>111%</a:t>
                      </a:r>
                    </a:p>
                  </a:txBody>
                  <a:tcPr marL="9525" marR="9525" marT="9525"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2791204982"/>
                  </a:ext>
                </a:extLst>
              </a:tr>
              <a:tr h="161925">
                <a:tc>
                  <a:txBody>
                    <a:bodyPr/>
                    <a:lstStyle/>
                    <a:p>
                      <a:pPr algn="ctr" fontAlgn="ctr"/>
                      <a:r>
                        <a:rPr lang="en-US" sz="10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67802128"/>
                  </a:ext>
                </a:extLst>
              </a:tr>
              <a:tr h="161925">
                <a:tc>
                  <a:txBody>
                    <a:bodyPr/>
                    <a:lstStyle/>
                    <a:p>
                      <a:pPr algn="ctr" fontAlgn="ctr"/>
                      <a:r>
                        <a:rPr lang="en-US" sz="10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-5.13%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-3.47%</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-2.88%</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104%</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122%</a:t>
                      </a:r>
                    </a:p>
                  </a:txBody>
                  <a:tcPr marL="9525" marR="9525" marT="9525"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46924721"/>
                  </a:ext>
                </a:extLst>
              </a:tr>
              <a:tr h="161925">
                <a:tc>
                  <a:txBody>
                    <a:bodyPr/>
                    <a:lstStyle/>
                    <a:p>
                      <a:pPr algn="ctr" fontAlgn="ctr"/>
                      <a:r>
                        <a:rPr lang="en-US" sz="1000" b="0" i="0" u="none" strike="noStrike" dirty="0">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-5.00%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-3.04%</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Arial" panose="020B0604020202020204" pitchFamily="34" charset="0"/>
                        </a:rPr>
                        <a:t>-3.63%</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Arial" panose="020B0604020202020204" pitchFamily="34" charset="0"/>
                        </a:rPr>
                        <a:t>105%</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108%</a:t>
                      </a:r>
                    </a:p>
                  </a:txBody>
                  <a:tcPr marL="9525" marR="9525" marT="9525"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55409718"/>
                  </a:ext>
                </a:extLst>
              </a:tr>
              <a:tr h="161925">
                <a:tc>
                  <a:txBody>
                    <a:bodyPr/>
                    <a:lstStyle/>
                    <a:p>
                      <a:pPr algn="ctr" fontAlgn="ctr"/>
                      <a:endParaRPr lang="en-US" sz="10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l" fontAlgn="b"/>
                      <a:endParaRPr lang="en-US" sz="1000" b="0" i="0" u="none" strike="noStrike">
                        <a:solidFill>
                          <a:srgbClr val="000000"/>
                        </a:solidFill>
                        <a:effectLst/>
                        <a:latin typeface="Arial" panose="020B0604020202020204" pitchFamily="34" charset="0"/>
                      </a:endParaRPr>
                    </a:p>
                  </a:txBody>
                  <a:tcPr marL="9525" marR="9525" marT="9525" marB="0" anchor="b">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dirty="0">
                        <a:solidFill>
                          <a:srgbClr val="000000"/>
                        </a:solidFill>
                        <a:effectLst/>
                        <a:latin typeface="Arial" panose="020B0604020202020204" pitchFamily="34" charset="0"/>
                      </a:endParaRPr>
                    </a:p>
                  </a:txBody>
                  <a:tcPr marL="9525" marR="9525" marT="9525" marB="0" anchor="b">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Arial" panose="020B0604020202020204" pitchFamily="34" charset="0"/>
                      </a:endParaRPr>
                    </a:p>
                  </a:txBody>
                  <a:tcPr marL="9525" marR="9525" marT="9525" marB="0" anchor="b">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Arial" panose="020B0604020202020204" pitchFamily="34" charset="0"/>
                      </a:endParaRPr>
                    </a:p>
                  </a:txBody>
                  <a:tcPr marL="9525" marR="9525" marT="9525" marB="0" anchor="b">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dirty="0">
                        <a:solidFill>
                          <a:srgbClr val="000000"/>
                        </a:solidFill>
                        <a:effectLst/>
                        <a:latin typeface="Arial" panose="020B0604020202020204" pitchFamily="34" charset="0"/>
                      </a:endParaRPr>
                    </a:p>
                  </a:txBody>
                  <a:tcPr marL="9525" marR="9525" marT="9525" marB="0" anchor="b">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22199233"/>
                  </a:ext>
                </a:extLst>
              </a:tr>
              <a:tr h="161925">
                <a:tc>
                  <a:txBody>
                    <a:bodyPr/>
                    <a:lstStyle/>
                    <a:p>
                      <a:pPr algn="ctr" fontAlgn="ctr"/>
                      <a:endParaRPr lang="en-US" sz="10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dirty="0">
                          <a:solidFill>
                            <a:srgbClr val="000000"/>
                          </a:solidFill>
                          <a:effectLst/>
                          <a:latin typeface="Arial" panose="020B0604020202020204" pitchFamily="34" charset="0"/>
                        </a:rPr>
                        <a:t>Low delay B Main10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263074234"/>
                  </a:ext>
                </a:extLst>
              </a:tr>
              <a:tr h="161925">
                <a:tc>
                  <a:txBody>
                    <a:bodyPr/>
                    <a:lstStyle/>
                    <a:p>
                      <a:pPr algn="ctr" fontAlgn="ctr"/>
                      <a:endParaRPr lang="en-US" sz="10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dirty="0">
                          <a:solidFill>
                            <a:srgbClr val="000000"/>
                          </a:solidFill>
                          <a:effectLst/>
                          <a:latin typeface="Arial" panose="020B0604020202020204" pitchFamily="34" charset="0"/>
                        </a:rPr>
                        <a:t>Over VTM-1.0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776797870"/>
                  </a:ext>
                </a:extLst>
              </a:tr>
              <a:tr h="161925">
                <a:tc>
                  <a:txBody>
                    <a:bodyPr/>
                    <a:lstStyle/>
                    <a:p>
                      <a:pPr algn="ctr" fontAlgn="ctr"/>
                      <a:endParaRPr lang="en-US" sz="10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err="1">
                          <a:solidFill>
                            <a:srgbClr val="000000"/>
                          </a:solidFill>
                          <a:effectLst/>
                          <a:latin typeface="Arial" panose="020B0604020202020204" pitchFamily="34" charset="0"/>
                        </a:rPr>
                        <a:t>DecT</a:t>
                      </a:r>
                      <a:endParaRPr lang="en-US" sz="10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76552301"/>
                  </a:ext>
                </a:extLst>
              </a:tr>
              <a:tr h="161925">
                <a:tc>
                  <a:txBody>
                    <a:bodyPr/>
                    <a:lstStyle/>
                    <a:p>
                      <a:pPr algn="ctr" fontAlgn="ctr"/>
                      <a:r>
                        <a:rPr lang="en-US" sz="10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dirty="0">
                          <a:solidFill>
                            <a:srgbClr val="000000"/>
                          </a:solidFill>
                          <a:effectLst/>
                          <a:latin typeface="Arial" panose="020B0604020202020204" pitchFamily="34" charset="0"/>
                        </a:rPr>
                        <a:t> </a:t>
                      </a:r>
                    </a:p>
                  </a:txBody>
                  <a:tcPr marL="9525" marR="9525" marT="9525"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89201899"/>
                  </a:ext>
                </a:extLst>
              </a:tr>
              <a:tr h="161925">
                <a:tc>
                  <a:txBody>
                    <a:bodyPr/>
                    <a:lstStyle/>
                    <a:p>
                      <a:pPr algn="ctr" fontAlgn="ctr"/>
                      <a:r>
                        <a:rPr lang="en-US" sz="10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0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1804066477"/>
                  </a:ext>
                </a:extLst>
              </a:tr>
              <a:tr h="161925">
                <a:tc>
                  <a:txBody>
                    <a:bodyPr/>
                    <a:lstStyle/>
                    <a:p>
                      <a:pPr algn="ctr" fontAlgn="ctr"/>
                      <a:r>
                        <a:rPr lang="en-US" sz="10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-4.38%</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-3.49%</a:t>
                      </a:r>
                    </a:p>
                  </a:txBody>
                  <a:tcPr marL="9525" marR="9525" marT="9525" marB="0" anchor="ctr">
                    <a:lnL>
                      <a:noFill/>
                    </a:lnL>
                    <a:lnR>
                      <a:noFill/>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-2.43%</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105%</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dirty="0">
                          <a:solidFill>
                            <a:srgbClr val="000000"/>
                          </a:solidFill>
                          <a:effectLst/>
                          <a:latin typeface="Arial" panose="020B0604020202020204" pitchFamily="34" charset="0"/>
                        </a:rPr>
                        <a:t>116%</a:t>
                      </a:r>
                    </a:p>
                  </a:txBody>
                  <a:tcPr marL="9525" marR="9525" marT="9525"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1626739899"/>
                  </a:ext>
                </a:extLst>
              </a:tr>
              <a:tr h="161925">
                <a:tc>
                  <a:txBody>
                    <a:bodyPr/>
                    <a:lstStyle/>
                    <a:p>
                      <a:pPr algn="ctr" fontAlgn="ctr"/>
                      <a:r>
                        <a:rPr lang="en-US" sz="10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-4.10%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-2.93%</a:t>
                      </a:r>
                    </a:p>
                  </a:txBody>
                  <a:tcPr marL="9525" marR="9525" marT="9525"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-3.43%</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103%</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dirty="0">
                          <a:solidFill>
                            <a:srgbClr val="000000"/>
                          </a:solidFill>
                          <a:effectLst/>
                          <a:latin typeface="Arial" panose="020B0604020202020204" pitchFamily="34" charset="0"/>
                        </a:rPr>
                        <a:t>115%</a:t>
                      </a:r>
                    </a:p>
                  </a:txBody>
                  <a:tcPr marL="9525" marR="9525" marT="9525"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3608558616"/>
                  </a:ext>
                </a:extLst>
              </a:tr>
              <a:tr h="161925">
                <a:tc>
                  <a:txBody>
                    <a:bodyPr/>
                    <a:lstStyle/>
                    <a:p>
                      <a:pPr algn="ctr" fontAlgn="ctr"/>
                      <a:r>
                        <a:rPr lang="en-US" sz="10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-5.33%</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-1.93%</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-2.76%</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113%</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109%</a:t>
                      </a:r>
                    </a:p>
                  </a:txBody>
                  <a:tcPr marL="9525" marR="9525" marT="9525"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73704729"/>
                  </a:ext>
                </a:extLst>
              </a:tr>
              <a:tr h="161925">
                <a:tc>
                  <a:txBody>
                    <a:bodyPr/>
                    <a:lstStyle/>
                    <a:p>
                      <a:pPr algn="ctr" fontAlgn="ctr"/>
                      <a:r>
                        <a:rPr lang="en-US" sz="10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-4.52%</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-2.91%</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-2.85%</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106%</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114%</a:t>
                      </a:r>
                    </a:p>
                  </a:txBody>
                  <a:tcPr marL="9525" marR="9525" marT="9525"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08034815"/>
                  </a:ext>
                </a:extLst>
              </a:tr>
              <a:tr h="161925">
                <a:tc>
                  <a:txBody>
                    <a:bodyPr/>
                    <a:lstStyle/>
                    <a:p>
                      <a:pPr algn="ctr" fontAlgn="ctr"/>
                      <a:r>
                        <a:rPr lang="en-US" sz="1000" b="0" i="0" u="none" strike="noStrike" dirty="0">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-4.16%</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Arial" panose="020B0604020202020204" pitchFamily="34" charset="0"/>
                        </a:rPr>
                        <a:t>-3.82%</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Arial" panose="020B0604020202020204" pitchFamily="34" charset="0"/>
                        </a:rPr>
                        <a:t>-3.90%</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101%</a:t>
                      </a:r>
                    </a:p>
                  </a:txBody>
                  <a:tcPr marL="9525" marR="9525" marT="9525"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45914710"/>
                  </a:ext>
                </a:extLst>
              </a:tr>
            </a:tbl>
          </a:graphicData>
        </a:graphic>
      </p:graphicFrame>
      <p:graphicFrame>
        <p:nvGraphicFramePr>
          <p:cNvPr id="9" name="Table 8">
            <a:extLst>
              <a:ext uri="{FF2B5EF4-FFF2-40B4-BE49-F238E27FC236}">
                <a16:creationId xmlns:a16="http://schemas.microsoft.com/office/drawing/2014/main" id="{24345F2F-751B-4929-BF15-83F79002360E}"/>
              </a:ext>
            </a:extLst>
          </p:cNvPr>
          <p:cNvGraphicFramePr>
            <a:graphicFrameLocks noGrp="1"/>
          </p:cNvGraphicFramePr>
          <p:nvPr>
            <p:extLst>
              <p:ext uri="{D42A27DB-BD31-4B8C-83A1-F6EECF244321}">
                <p14:modId xmlns:p14="http://schemas.microsoft.com/office/powerpoint/2010/main" val="273163016"/>
              </p:ext>
            </p:extLst>
          </p:nvPr>
        </p:nvGraphicFramePr>
        <p:xfrm>
          <a:off x="5780284" y="1157098"/>
          <a:ext cx="4362005" cy="5264352"/>
        </p:xfrm>
        <a:graphic>
          <a:graphicData uri="http://schemas.openxmlformats.org/drawingml/2006/table">
            <a:tbl>
              <a:tblPr/>
              <a:tblGrid>
                <a:gridCol w="1027090">
                  <a:extLst>
                    <a:ext uri="{9D8B030D-6E8A-4147-A177-3AD203B41FA5}">
                      <a16:colId xmlns:a16="http://schemas.microsoft.com/office/drawing/2014/main" val="273809969"/>
                    </a:ext>
                  </a:extLst>
                </a:gridCol>
                <a:gridCol w="666983">
                  <a:extLst>
                    <a:ext uri="{9D8B030D-6E8A-4147-A177-3AD203B41FA5}">
                      <a16:colId xmlns:a16="http://schemas.microsoft.com/office/drawing/2014/main" val="1684451151"/>
                    </a:ext>
                  </a:extLst>
                </a:gridCol>
                <a:gridCol w="666983">
                  <a:extLst>
                    <a:ext uri="{9D8B030D-6E8A-4147-A177-3AD203B41FA5}">
                      <a16:colId xmlns:a16="http://schemas.microsoft.com/office/drawing/2014/main" val="1109093990"/>
                    </a:ext>
                  </a:extLst>
                </a:gridCol>
                <a:gridCol w="666983">
                  <a:extLst>
                    <a:ext uri="{9D8B030D-6E8A-4147-A177-3AD203B41FA5}">
                      <a16:colId xmlns:a16="http://schemas.microsoft.com/office/drawing/2014/main" val="2129631868"/>
                    </a:ext>
                  </a:extLst>
                </a:gridCol>
                <a:gridCol w="666983">
                  <a:extLst>
                    <a:ext uri="{9D8B030D-6E8A-4147-A177-3AD203B41FA5}">
                      <a16:colId xmlns:a16="http://schemas.microsoft.com/office/drawing/2014/main" val="2648501475"/>
                    </a:ext>
                  </a:extLst>
                </a:gridCol>
                <a:gridCol w="666983">
                  <a:extLst>
                    <a:ext uri="{9D8B030D-6E8A-4147-A177-3AD203B41FA5}">
                      <a16:colId xmlns:a16="http://schemas.microsoft.com/office/drawing/2014/main" val="527403487"/>
                    </a:ext>
                  </a:extLst>
                </a:gridCol>
              </a:tblGrid>
              <a:tr h="164511">
                <a:tc>
                  <a:txBody>
                    <a:bodyPr/>
                    <a:lstStyle/>
                    <a:p>
                      <a:pPr algn="ctr" fontAlgn="ctr"/>
                      <a:endParaRPr lang="en-US" sz="1000" b="0" i="0" u="none" strike="noStrike">
                        <a:solidFill>
                          <a:srgbClr val="000000"/>
                        </a:solidFill>
                        <a:effectLst/>
                        <a:latin typeface="Arial" panose="020B0604020202020204" pitchFamily="34" charset="0"/>
                      </a:endParaRPr>
                    </a:p>
                  </a:txBody>
                  <a:tcPr marL="7791" marR="7791" marT="7791"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dirty="0">
                          <a:solidFill>
                            <a:srgbClr val="000000"/>
                          </a:solidFill>
                          <a:effectLst/>
                          <a:latin typeface="Arial" panose="020B0604020202020204" pitchFamily="34" charset="0"/>
                        </a:rPr>
                        <a:t>All Intra Main10 </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3921270"/>
                  </a:ext>
                </a:extLst>
              </a:tr>
              <a:tr h="164511">
                <a:tc>
                  <a:txBody>
                    <a:bodyPr/>
                    <a:lstStyle/>
                    <a:p>
                      <a:pPr algn="ctr" fontAlgn="ctr"/>
                      <a:endParaRPr lang="en-US" sz="1000" b="0" i="0" u="none" strike="noStrike">
                        <a:solidFill>
                          <a:srgbClr val="000000"/>
                        </a:solidFill>
                        <a:effectLst/>
                        <a:latin typeface="Arial" panose="020B0604020202020204" pitchFamily="34" charset="0"/>
                      </a:endParaRPr>
                    </a:p>
                  </a:txBody>
                  <a:tcPr marL="7791" marR="7791" marT="7791"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dirty="0">
                          <a:solidFill>
                            <a:srgbClr val="000000"/>
                          </a:solidFill>
                          <a:effectLst/>
                          <a:latin typeface="Arial" panose="020B0604020202020204" pitchFamily="34" charset="0"/>
                        </a:rPr>
                        <a:t>Over VTM-1.0</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28054269"/>
                  </a:ext>
                </a:extLst>
              </a:tr>
              <a:tr h="164511">
                <a:tc>
                  <a:txBody>
                    <a:bodyPr/>
                    <a:lstStyle/>
                    <a:p>
                      <a:pPr algn="ctr" fontAlgn="ctr"/>
                      <a:endParaRPr lang="en-US" sz="1000" b="0" i="0" u="none" strike="noStrike">
                        <a:solidFill>
                          <a:srgbClr val="000000"/>
                        </a:solidFill>
                        <a:effectLst/>
                        <a:latin typeface="Arial" panose="020B0604020202020204" pitchFamily="34" charset="0"/>
                      </a:endParaRPr>
                    </a:p>
                  </a:txBody>
                  <a:tcPr marL="7791" marR="7791" marT="7791"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Y</a:t>
                      </a:r>
                    </a:p>
                  </a:txBody>
                  <a:tcPr marL="7791" marR="7791" marT="7791"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U</a:t>
                      </a:r>
                    </a:p>
                  </a:txBody>
                  <a:tcPr marL="7791" marR="7791" marT="7791"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V</a:t>
                      </a:r>
                    </a:p>
                  </a:txBody>
                  <a:tcPr marL="7791" marR="7791" marT="7791"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EncT</a:t>
                      </a:r>
                    </a:p>
                  </a:txBody>
                  <a:tcPr marL="7791" marR="7791" marT="7791"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DecT</a:t>
                      </a:r>
                    </a:p>
                  </a:txBody>
                  <a:tcPr marL="7791" marR="7791" marT="7791"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16314569"/>
                  </a:ext>
                </a:extLst>
              </a:tr>
              <a:tr h="164511">
                <a:tc>
                  <a:txBody>
                    <a:bodyPr/>
                    <a:lstStyle/>
                    <a:p>
                      <a:pPr algn="ctr" fontAlgn="ctr"/>
                      <a:r>
                        <a:rPr lang="en-US" sz="1000" b="0" i="0" u="none" strike="noStrike">
                          <a:solidFill>
                            <a:srgbClr val="000000"/>
                          </a:solidFill>
                          <a:effectLst/>
                          <a:latin typeface="Arial" panose="020B0604020202020204" pitchFamily="34" charset="0"/>
                        </a:rPr>
                        <a:t>Class A1</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dirty="0">
                          <a:solidFill>
                            <a:srgbClr val="000000"/>
                          </a:solidFill>
                          <a:effectLst/>
                          <a:latin typeface="Arial" panose="020B0604020202020204" pitchFamily="34" charset="0"/>
                        </a:rPr>
                        <a:t>-2.30%</a:t>
                      </a:r>
                    </a:p>
                  </a:txBody>
                  <a:tcPr marL="7791" marR="7791" marT="7791"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-3.56%</a:t>
                      </a:r>
                    </a:p>
                  </a:txBody>
                  <a:tcPr marL="7791" marR="7791" marT="7791"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-3.77%</a:t>
                      </a:r>
                    </a:p>
                  </a:txBody>
                  <a:tcPr marL="7791" marR="7791" marT="7791"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102%</a:t>
                      </a:r>
                    </a:p>
                  </a:txBody>
                  <a:tcPr marL="7791" marR="7791" marT="7791"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122%</a:t>
                      </a:r>
                    </a:p>
                  </a:txBody>
                  <a:tcPr marL="7791" marR="7791" marT="7791"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797435097"/>
                  </a:ext>
                </a:extLst>
              </a:tr>
              <a:tr h="164511">
                <a:tc>
                  <a:txBody>
                    <a:bodyPr/>
                    <a:lstStyle/>
                    <a:p>
                      <a:pPr algn="ctr" fontAlgn="ctr"/>
                      <a:r>
                        <a:rPr lang="en-US" sz="1000" b="0" i="0" u="none" strike="noStrike">
                          <a:solidFill>
                            <a:srgbClr val="000000"/>
                          </a:solidFill>
                          <a:effectLst/>
                          <a:latin typeface="Arial" panose="020B0604020202020204" pitchFamily="34" charset="0"/>
                        </a:rPr>
                        <a:t>Class A2</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-2.82%</a:t>
                      </a:r>
                    </a:p>
                  </a:txBody>
                  <a:tcPr marL="7791" marR="7791" marT="7791"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-4.06%</a:t>
                      </a:r>
                    </a:p>
                  </a:txBody>
                  <a:tcPr marL="7791" marR="7791" marT="7791" marB="0" anchor="ctr">
                    <a:lnL>
                      <a:noFill/>
                    </a:lnL>
                    <a:lnR>
                      <a:noFill/>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-4.09%</a:t>
                      </a:r>
                    </a:p>
                  </a:txBody>
                  <a:tcPr marL="7791" marR="7791" marT="7791"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102%</a:t>
                      </a:r>
                    </a:p>
                  </a:txBody>
                  <a:tcPr marL="7791" marR="7791" marT="7791"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dirty="0">
                          <a:solidFill>
                            <a:srgbClr val="000000"/>
                          </a:solidFill>
                          <a:effectLst/>
                          <a:latin typeface="Arial" panose="020B0604020202020204" pitchFamily="34" charset="0"/>
                        </a:rPr>
                        <a:t>112%</a:t>
                      </a:r>
                    </a:p>
                  </a:txBody>
                  <a:tcPr marL="7791" marR="7791" marT="7791"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3352998657"/>
                  </a:ext>
                </a:extLst>
              </a:tr>
              <a:tr h="164511">
                <a:tc>
                  <a:txBody>
                    <a:bodyPr/>
                    <a:lstStyle/>
                    <a:p>
                      <a:pPr algn="ctr" fontAlgn="ctr"/>
                      <a:r>
                        <a:rPr lang="en-US" sz="1000" b="0" i="0" u="none" strike="noStrike">
                          <a:solidFill>
                            <a:srgbClr val="000000"/>
                          </a:solidFill>
                          <a:effectLst/>
                          <a:latin typeface="Arial" panose="020B0604020202020204" pitchFamily="34" charset="0"/>
                        </a:rPr>
                        <a:t>Class B</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-2.58%</a:t>
                      </a:r>
                    </a:p>
                  </a:txBody>
                  <a:tcPr marL="7791" marR="7791" marT="7791"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-2.79%</a:t>
                      </a:r>
                    </a:p>
                  </a:txBody>
                  <a:tcPr marL="7791" marR="7791" marT="7791"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-3.37%</a:t>
                      </a:r>
                    </a:p>
                  </a:txBody>
                  <a:tcPr marL="7791" marR="7791" marT="7791"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102%</a:t>
                      </a:r>
                    </a:p>
                  </a:txBody>
                  <a:tcPr marL="7791" marR="7791" marT="7791"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115%</a:t>
                      </a:r>
                    </a:p>
                  </a:txBody>
                  <a:tcPr marL="7791" marR="7791" marT="7791"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2876964506"/>
                  </a:ext>
                </a:extLst>
              </a:tr>
              <a:tr h="164511">
                <a:tc>
                  <a:txBody>
                    <a:bodyPr/>
                    <a:lstStyle/>
                    <a:p>
                      <a:pPr algn="ctr" fontAlgn="ctr"/>
                      <a:r>
                        <a:rPr lang="en-US" sz="1000" b="0" i="0" u="none" strike="noStrike">
                          <a:solidFill>
                            <a:srgbClr val="000000"/>
                          </a:solidFill>
                          <a:effectLst/>
                          <a:latin typeface="Arial" panose="020B0604020202020204" pitchFamily="34" charset="0"/>
                        </a:rPr>
                        <a:t>Class C</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-2.84%</a:t>
                      </a:r>
                    </a:p>
                  </a:txBody>
                  <a:tcPr marL="7791" marR="7791" marT="7791"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-3.33%</a:t>
                      </a:r>
                    </a:p>
                  </a:txBody>
                  <a:tcPr marL="7791" marR="7791" marT="7791" marB="0" anchor="ctr">
                    <a:lnL>
                      <a:noFill/>
                    </a:lnL>
                    <a:lnR>
                      <a:noFill/>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-4.42%</a:t>
                      </a:r>
                    </a:p>
                  </a:txBody>
                  <a:tcPr marL="7791" marR="7791" marT="7791"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102%</a:t>
                      </a:r>
                    </a:p>
                  </a:txBody>
                  <a:tcPr marL="7791" marR="7791" marT="7791"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110%</a:t>
                      </a:r>
                    </a:p>
                  </a:txBody>
                  <a:tcPr marL="7791" marR="7791" marT="7791"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3643752260"/>
                  </a:ext>
                </a:extLst>
              </a:tr>
              <a:tr h="164511">
                <a:tc>
                  <a:txBody>
                    <a:bodyPr/>
                    <a:lstStyle/>
                    <a:p>
                      <a:pPr algn="ctr" fontAlgn="ctr"/>
                      <a:r>
                        <a:rPr lang="en-US" sz="1000" b="0" i="0" u="none" strike="noStrike">
                          <a:solidFill>
                            <a:srgbClr val="000000"/>
                          </a:solidFill>
                          <a:effectLst/>
                          <a:latin typeface="Arial" panose="020B0604020202020204" pitchFamily="34" charset="0"/>
                        </a:rPr>
                        <a:t>Class E</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-4.65%</a:t>
                      </a:r>
                    </a:p>
                  </a:txBody>
                  <a:tcPr marL="7791" marR="7791" marT="7791"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-8.51%</a:t>
                      </a:r>
                    </a:p>
                  </a:txBody>
                  <a:tcPr marL="7791" marR="7791" marT="7791"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-9.00%</a:t>
                      </a:r>
                    </a:p>
                  </a:txBody>
                  <a:tcPr marL="7791" marR="7791" marT="7791"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102%</a:t>
                      </a:r>
                    </a:p>
                  </a:txBody>
                  <a:tcPr marL="7791" marR="7791" marT="7791"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115%</a:t>
                      </a:r>
                    </a:p>
                  </a:txBody>
                  <a:tcPr marL="7791" marR="7791" marT="7791"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22844483"/>
                  </a:ext>
                </a:extLst>
              </a:tr>
              <a:tr h="164511">
                <a:tc>
                  <a:txBody>
                    <a:bodyPr/>
                    <a:lstStyle/>
                    <a:p>
                      <a:pPr algn="ctr" fontAlgn="ctr"/>
                      <a:r>
                        <a:rPr lang="en-US" sz="1000" b="1" i="0" u="none" strike="noStrike">
                          <a:solidFill>
                            <a:srgbClr val="000000"/>
                          </a:solidFill>
                          <a:effectLst/>
                          <a:latin typeface="Arial" panose="020B0604020202020204" pitchFamily="34" charset="0"/>
                        </a:rPr>
                        <a:t>Overall </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-2.98%</a:t>
                      </a:r>
                    </a:p>
                  </a:txBody>
                  <a:tcPr marL="7791" marR="7791" marT="7791"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-4.20%</a:t>
                      </a:r>
                    </a:p>
                  </a:txBody>
                  <a:tcPr marL="7791" marR="7791" marT="7791"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-4.73%</a:t>
                      </a:r>
                    </a:p>
                  </a:txBody>
                  <a:tcPr marL="7791" marR="7791" marT="7791"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102%</a:t>
                      </a:r>
                    </a:p>
                  </a:txBody>
                  <a:tcPr marL="7791" marR="7791" marT="7791"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114%</a:t>
                      </a:r>
                    </a:p>
                  </a:txBody>
                  <a:tcPr marL="7791" marR="7791" marT="7791"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12958131"/>
                  </a:ext>
                </a:extLst>
              </a:tr>
              <a:tr h="164511">
                <a:tc>
                  <a:txBody>
                    <a:bodyPr/>
                    <a:lstStyle/>
                    <a:p>
                      <a:pPr algn="ctr" fontAlgn="ctr"/>
                      <a:r>
                        <a:rPr lang="en-US" sz="1000" b="0" i="0" u="none" strike="noStrike" dirty="0">
                          <a:solidFill>
                            <a:srgbClr val="000000"/>
                          </a:solidFill>
                          <a:effectLst/>
                          <a:latin typeface="Arial" panose="020B0604020202020204" pitchFamily="34" charset="0"/>
                        </a:rPr>
                        <a:t>Class D</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-2.09%</a:t>
                      </a:r>
                    </a:p>
                  </a:txBody>
                  <a:tcPr marL="7791" marR="7791" marT="7791"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-3.20%</a:t>
                      </a:r>
                    </a:p>
                  </a:txBody>
                  <a:tcPr marL="7791" marR="7791" marT="7791"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Arial" panose="020B0604020202020204" pitchFamily="34" charset="0"/>
                        </a:rPr>
                        <a:t>-3.88%</a:t>
                      </a:r>
                    </a:p>
                  </a:txBody>
                  <a:tcPr marL="7791" marR="7791" marT="7791"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Arial" panose="020B0604020202020204" pitchFamily="34" charset="0"/>
                        </a:rPr>
                        <a:t>101%</a:t>
                      </a:r>
                    </a:p>
                  </a:txBody>
                  <a:tcPr marL="7791" marR="7791" marT="7791"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108%</a:t>
                      </a:r>
                    </a:p>
                  </a:txBody>
                  <a:tcPr marL="7791" marR="7791" marT="7791"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04507339"/>
                  </a:ext>
                </a:extLst>
              </a:tr>
              <a:tr h="164511">
                <a:tc>
                  <a:txBody>
                    <a:bodyPr/>
                    <a:lstStyle/>
                    <a:p>
                      <a:pPr algn="ctr" fontAlgn="ctr"/>
                      <a:endParaRPr lang="en-US" sz="1000" b="0" i="0" u="none" strike="noStrike">
                        <a:solidFill>
                          <a:srgbClr val="000000"/>
                        </a:solidFill>
                        <a:effectLst/>
                        <a:latin typeface="Arial" panose="020B0604020202020204" pitchFamily="34" charset="0"/>
                      </a:endParaRPr>
                    </a:p>
                  </a:txBody>
                  <a:tcPr marL="7791" marR="7791" marT="7791"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endParaRPr lang="en-US" sz="1000" b="0" i="0" u="none" strike="noStrike" dirty="0">
                        <a:solidFill>
                          <a:srgbClr val="000000"/>
                        </a:solidFill>
                        <a:effectLst/>
                        <a:latin typeface="Arial" panose="020B0604020202020204" pitchFamily="34" charset="0"/>
                      </a:endParaRPr>
                    </a:p>
                  </a:txBody>
                  <a:tcPr marL="7791" marR="7791" marT="7791" marB="0" anchor="ctr">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7791" marR="7791" marT="7791" marB="0" anchor="ctr">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7791" marR="7791" marT="7791" marB="0" anchor="ctr">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7791" marR="7791" marT="7791" marB="0" anchor="ctr">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dirty="0">
                        <a:solidFill>
                          <a:srgbClr val="000000"/>
                        </a:solidFill>
                        <a:effectLst/>
                        <a:latin typeface="Arial" panose="020B0604020202020204" pitchFamily="34" charset="0"/>
                      </a:endParaRPr>
                    </a:p>
                  </a:txBody>
                  <a:tcPr marL="7791" marR="7791" marT="7791" marB="0" anchor="ctr">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47486450"/>
                  </a:ext>
                </a:extLst>
              </a:tr>
              <a:tr h="164511">
                <a:tc>
                  <a:txBody>
                    <a:bodyPr/>
                    <a:lstStyle/>
                    <a:p>
                      <a:pPr algn="ctr" fontAlgn="ctr"/>
                      <a:endParaRPr lang="en-US" sz="1000" b="0" i="0" u="none" strike="noStrike">
                        <a:solidFill>
                          <a:srgbClr val="000000"/>
                        </a:solidFill>
                        <a:effectLst/>
                        <a:latin typeface="Arial" panose="020B0604020202020204" pitchFamily="34" charset="0"/>
                      </a:endParaRPr>
                    </a:p>
                  </a:txBody>
                  <a:tcPr marL="7791" marR="7791" marT="7791"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dirty="0">
                          <a:solidFill>
                            <a:srgbClr val="000000"/>
                          </a:solidFill>
                          <a:effectLst/>
                          <a:latin typeface="Arial" panose="020B0604020202020204" pitchFamily="34" charset="0"/>
                        </a:rPr>
                        <a:t>Random Access Main 10</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9745620"/>
                  </a:ext>
                </a:extLst>
              </a:tr>
              <a:tr h="164511">
                <a:tc>
                  <a:txBody>
                    <a:bodyPr/>
                    <a:lstStyle/>
                    <a:p>
                      <a:pPr algn="ctr" fontAlgn="ctr"/>
                      <a:endParaRPr lang="en-US" sz="1000" b="0" i="0" u="none" strike="noStrike">
                        <a:solidFill>
                          <a:srgbClr val="000000"/>
                        </a:solidFill>
                        <a:effectLst/>
                        <a:latin typeface="Arial" panose="020B0604020202020204" pitchFamily="34" charset="0"/>
                      </a:endParaRPr>
                    </a:p>
                  </a:txBody>
                  <a:tcPr marL="7791" marR="7791" marT="7791"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dirty="0">
                          <a:solidFill>
                            <a:srgbClr val="000000"/>
                          </a:solidFill>
                          <a:effectLst/>
                          <a:latin typeface="Arial" panose="020B0604020202020204" pitchFamily="34" charset="0"/>
                        </a:rPr>
                        <a:t>Over VTM-1.0</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97979586"/>
                  </a:ext>
                </a:extLst>
              </a:tr>
              <a:tr h="164511">
                <a:tc>
                  <a:txBody>
                    <a:bodyPr/>
                    <a:lstStyle/>
                    <a:p>
                      <a:pPr algn="ctr" fontAlgn="ctr"/>
                      <a:endParaRPr lang="en-US" sz="1000" b="0" i="0" u="none" strike="noStrike">
                        <a:solidFill>
                          <a:srgbClr val="000000"/>
                        </a:solidFill>
                        <a:effectLst/>
                        <a:latin typeface="Arial" panose="020B0604020202020204" pitchFamily="34" charset="0"/>
                      </a:endParaRPr>
                    </a:p>
                  </a:txBody>
                  <a:tcPr marL="7791" marR="7791" marT="7791"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Y</a:t>
                      </a:r>
                    </a:p>
                  </a:txBody>
                  <a:tcPr marL="7791" marR="7791" marT="7791"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U</a:t>
                      </a:r>
                    </a:p>
                  </a:txBody>
                  <a:tcPr marL="7791" marR="7791" marT="7791"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V</a:t>
                      </a:r>
                    </a:p>
                  </a:txBody>
                  <a:tcPr marL="7791" marR="7791" marT="7791"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EncT</a:t>
                      </a:r>
                    </a:p>
                  </a:txBody>
                  <a:tcPr marL="7791" marR="7791" marT="7791"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DecT</a:t>
                      </a:r>
                    </a:p>
                  </a:txBody>
                  <a:tcPr marL="7791" marR="7791" marT="7791"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7326738"/>
                  </a:ext>
                </a:extLst>
              </a:tr>
              <a:tr h="164511">
                <a:tc>
                  <a:txBody>
                    <a:bodyPr/>
                    <a:lstStyle/>
                    <a:p>
                      <a:pPr algn="ctr" fontAlgn="ctr"/>
                      <a:r>
                        <a:rPr lang="en-US" sz="1000" b="0" i="0" u="none" strike="noStrike">
                          <a:solidFill>
                            <a:srgbClr val="000000"/>
                          </a:solidFill>
                          <a:effectLst/>
                          <a:latin typeface="Arial" panose="020B0604020202020204" pitchFamily="34" charset="0"/>
                        </a:rPr>
                        <a:t>Class A1</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-4.41%</a:t>
                      </a:r>
                    </a:p>
                  </a:txBody>
                  <a:tcPr marL="7791" marR="7791" marT="7791"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-3.22%</a:t>
                      </a:r>
                    </a:p>
                  </a:txBody>
                  <a:tcPr marL="7791" marR="7791" marT="7791"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-2.06%</a:t>
                      </a:r>
                    </a:p>
                  </a:txBody>
                  <a:tcPr marL="7791" marR="7791" marT="7791"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103%</a:t>
                      </a:r>
                    </a:p>
                  </a:txBody>
                  <a:tcPr marL="7791" marR="7791" marT="7791"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dirty="0">
                          <a:solidFill>
                            <a:srgbClr val="000000"/>
                          </a:solidFill>
                          <a:effectLst/>
                          <a:latin typeface="Arial" panose="020B0604020202020204" pitchFamily="34" charset="0"/>
                        </a:rPr>
                        <a:t>129%</a:t>
                      </a:r>
                    </a:p>
                  </a:txBody>
                  <a:tcPr marL="7791" marR="7791" marT="7791"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717169051"/>
                  </a:ext>
                </a:extLst>
              </a:tr>
              <a:tr h="164511">
                <a:tc>
                  <a:txBody>
                    <a:bodyPr/>
                    <a:lstStyle/>
                    <a:p>
                      <a:pPr algn="ctr" fontAlgn="ctr"/>
                      <a:r>
                        <a:rPr lang="en-US" sz="1000" b="0" i="0" u="none" strike="noStrike">
                          <a:solidFill>
                            <a:srgbClr val="000000"/>
                          </a:solidFill>
                          <a:effectLst/>
                          <a:latin typeface="Arial" panose="020B0604020202020204" pitchFamily="34" charset="0"/>
                        </a:rPr>
                        <a:t>Class A2</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-6.16%</a:t>
                      </a:r>
                    </a:p>
                  </a:txBody>
                  <a:tcPr marL="7791" marR="7791" marT="7791"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-2.28%</a:t>
                      </a:r>
                    </a:p>
                  </a:txBody>
                  <a:tcPr marL="7791" marR="7791" marT="7791"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-1.62%</a:t>
                      </a:r>
                    </a:p>
                  </a:txBody>
                  <a:tcPr marL="7791" marR="7791" marT="7791"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104%</a:t>
                      </a:r>
                    </a:p>
                  </a:txBody>
                  <a:tcPr marL="7791" marR="7791" marT="7791"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dirty="0">
                          <a:solidFill>
                            <a:srgbClr val="000000"/>
                          </a:solidFill>
                          <a:effectLst/>
                          <a:latin typeface="Arial" panose="020B0604020202020204" pitchFamily="34" charset="0"/>
                        </a:rPr>
                        <a:t>127%</a:t>
                      </a:r>
                    </a:p>
                  </a:txBody>
                  <a:tcPr marL="7791" marR="7791" marT="7791"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3628642076"/>
                  </a:ext>
                </a:extLst>
              </a:tr>
              <a:tr h="164511">
                <a:tc>
                  <a:txBody>
                    <a:bodyPr/>
                    <a:lstStyle/>
                    <a:p>
                      <a:pPr algn="ctr" fontAlgn="ctr"/>
                      <a:r>
                        <a:rPr lang="en-US" sz="1000" b="0" i="0" u="none" strike="noStrike">
                          <a:solidFill>
                            <a:srgbClr val="000000"/>
                          </a:solidFill>
                          <a:effectLst/>
                          <a:latin typeface="Arial" panose="020B0604020202020204" pitchFamily="34" charset="0"/>
                        </a:rPr>
                        <a:t>Class B</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-5.32%</a:t>
                      </a:r>
                    </a:p>
                  </a:txBody>
                  <a:tcPr marL="7791" marR="7791" marT="7791"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-4.47%</a:t>
                      </a:r>
                    </a:p>
                  </a:txBody>
                  <a:tcPr marL="7791" marR="7791" marT="7791" marB="0" anchor="ctr">
                    <a:lnL>
                      <a:noFill/>
                    </a:lnL>
                    <a:lnR>
                      <a:noFill/>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-3.08%</a:t>
                      </a:r>
                    </a:p>
                  </a:txBody>
                  <a:tcPr marL="7791" marR="7791" marT="7791"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106%</a:t>
                      </a:r>
                    </a:p>
                  </a:txBody>
                  <a:tcPr marL="7791" marR="7791" marT="7791"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123%</a:t>
                      </a:r>
                    </a:p>
                  </a:txBody>
                  <a:tcPr marL="7791" marR="7791" marT="7791"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2937842803"/>
                  </a:ext>
                </a:extLst>
              </a:tr>
              <a:tr h="164511">
                <a:tc>
                  <a:txBody>
                    <a:bodyPr/>
                    <a:lstStyle/>
                    <a:p>
                      <a:pPr algn="ctr" fontAlgn="ctr"/>
                      <a:r>
                        <a:rPr lang="en-US" sz="1000" b="0" i="0" u="none" strike="noStrike">
                          <a:solidFill>
                            <a:srgbClr val="000000"/>
                          </a:solidFill>
                          <a:effectLst/>
                          <a:latin typeface="Arial" panose="020B0604020202020204" pitchFamily="34" charset="0"/>
                        </a:rPr>
                        <a:t>Class C</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-4.12%</a:t>
                      </a:r>
                    </a:p>
                  </a:txBody>
                  <a:tcPr marL="7791" marR="7791" marT="7791"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-2.08%</a:t>
                      </a:r>
                    </a:p>
                  </a:txBody>
                  <a:tcPr marL="7791" marR="7791" marT="7791"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-3.36%</a:t>
                      </a:r>
                    </a:p>
                  </a:txBody>
                  <a:tcPr marL="7791" marR="7791" marT="7791"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103%</a:t>
                      </a:r>
                    </a:p>
                  </a:txBody>
                  <a:tcPr marL="7791" marR="7791" marT="7791"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dirty="0">
                          <a:solidFill>
                            <a:srgbClr val="000000"/>
                          </a:solidFill>
                          <a:effectLst/>
                          <a:latin typeface="Arial" panose="020B0604020202020204" pitchFamily="34" charset="0"/>
                        </a:rPr>
                        <a:t>111%</a:t>
                      </a:r>
                    </a:p>
                  </a:txBody>
                  <a:tcPr marL="7791" marR="7791" marT="7791"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3403918568"/>
                  </a:ext>
                </a:extLst>
              </a:tr>
              <a:tr h="164511">
                <a:tc>
                  <a:txBody>
                    <a:bodyPr/>
                    <a:lstStyle/>
                    <a:p>
                      <a:pPr algn="ctr" fontAlgn="ctr"/>
                      <a:r>
                        <a:rPr lang="en-US" sz="1000" b="0" i="0" u="none" strike="noStrike">
                          <a:solidFill>
                            <a:srgbClr val="000000"/>
                          </a:solidFill>
                          <a:effectLst/>
                          <a:latin typeface="Arial" panose="020B0604020202020204" pitchFamily="34" charset="0"/>
                        </a:rPr>
                        <a:t>Class E</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7791" marR="7791" marT="7791"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7791" marR="7791" marT="7791"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7791" marR="7791" marT="7791"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7791" marR="7791" marT="7791"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dirty="0">
                        <a:solidFill>
                          <a:srgbClr val="000000"/>
                        </a:solidFill>
                        <a:effectLst/>
                        <a:latin typeface="Arial" panose="020B0604020202020204" pitchFamily="34" charset="0"/>
                      </a:endParaRPr>
                    </a:p>
                  </a:txBody>
                  <a:tcPr marL="7791" marR="7791" marT="7791"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64959823"/>
                  </a:ext>
                </a:extLst>
              </a:tr>
              <a:tr h="164511">
                <a:tc>
                  <a:txBody>
                    <a:bodyPr/>
                    <a:lstStyle/>
                    <a:p>
                      <a:pPr algn="ctr" fontAlgn="ctr"/>
                      <a:r>
                        <a:rPr lang="en-US" sz="1000" b="1" i="0" u="none" strike="noStrike">
                          <a:solidFill>
                            <a:srgbClr val="000000"/>
                          </a:solidFill>
                          <a:effectLst/>
                          <a:latin typeface="Arial" panose="020B0604020202020204" pitchFamily="34" charset="0"/>
                        </a:rPr>
                        <a:t>Overall</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-4.98%</a:t>
                      </a:r>
                    </a:p>
                  </a:txBody>
                  <a:tcPr marL="7791" marR="7791" marT="7791"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-3.14%</a:t>
                      </a:r>
                    </a:p>
                  </a:txBody>
                  <a:tcPr marL="7791" marR="7791" marT="7791"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-2.66%</a:t>
                      </a:r>
                    </a:p>
                  </a:txBody>
                  <a:tcPr marL="7791" marR="7791" marT="7791"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104%</a:t>
                      </a:r>
                    </a:p>
                  </a:txBody>
                  <a:tcPr marL="7791" marR="7791" marT="7791"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122%</a:t>
                      </a:r>
                    </a:p>
                  </a:txBody>
                  <a:tcPr marL="7791" marR="7791" marT="7791"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47530172"/>
                  </a:ext>
                </a:extLst>
              </a:tr>
              <a:tr h="164511">
                <a:tc>
                  <a:txBody>
                    <a:bodyPr/>
                    <a:lstStyle/>
                    <a:p>
                      <a:pPr algn="ctr" fontAlgn="ctr"/>
                      <a:r>
                        <a:rPr lang="en-US" sz="1000" b="0" i="0" u="none" strike="noStrike" dirty="0">
                          <a:solidFill>
                            <a:srgbClr val="000000"/>
                          </a:solidFill>
                          <a:effectLst/>
                          <a:latin typeface="Arial" panose="020B0604020202020204" pitchFamily="34" charset="0"/>
                        </a:rPr>
                        <a:t>Class D</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-4.84%</a:t>
                      </a:r>
                    </a:p>
                  </a:txBody>
                  <a:tcPr marL="7791" marR="7791" marT="7791"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-2.70%</a:t>
                      </a:r>
                    </a:p>
                  </a:txBody>
                  <a:tcPr marL="7791" marR="7791" marT="7791"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-3.24%</a:t>
                      </a:r>
                    </a:p>
                  </a:txBody>
                  <a:tcPr marL="7791" marR="7791" marT="7791"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105%</a:t>
                      </a:r>
                    </a:p>
                  </a:txBody>
                  <a:tcPr marL="7791" marR="7791" marT="7791"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108%</a:t>
                      </a:r>
                    </a:p>
                  </a:txBody>
                  <a:tcPr marL="7791" marR="7791" marT="7791"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91294145"/>
                  </a:ext>
                </a:extLst>
              </a:tr>
              <a:tr h="164511">
                <a:tc>
                  <a:txBody>
                    <a:bodyPr/>
                    <a:lstStyle/>
                    <a:p>
                      <a:pPr algn="ctr" fontAlgn="ctr"/>
                      <a:endParaRPr lang="en-US" sz="1000" b="0" i="0" u="none" strike="noStrike">
                        <a:solidFill>
                          <a:srgbClr val="000000"/>
                        </a:solidFill>
                        <a:effectLst/>
                        <a:latin typeface="Arial" panose="020B0604020202020204" pitchFamily="34" charset="0"/>
                      </a:endParaRPr>
                    </a:p>
                  </a:txBody>
                  <a:tcPr marL="7791" marR="7791" marT="7791"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l" fontAlgn="b"/>
                      <a:endParaRPr lang="en-US" sz="1000" b="0" i="0" u="none" strike="noStrike" dirty="0">
                        <a:solidFill>
                          <a:srgbClr val="000000"/>
                        </a:solidFill>
                        <a:effectLst/>
                        <a:latin typeface="Arial" panose="020B0604020202020204" pitchFamily="34" charset="0"/>
                      </a:endParaRPr>
                    </a:p>
                  </a:txBody>
                  <a:tcPr marL="7791" marR="7791" marT="7791" marB="0" anchor="b">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dirty="0">
                        <a:solidFill>
                          <a:srgbClr val="000000"/>
                        </a:solidFill>
                        <a:effectLst/>
                        <a:latin typeface="Arial" panose="020B0604020202020204" pitchFamily="34" charset="0"/>
                      </a:endParaRPr>
                    </a:p>
                  </a:txBody>
                  <a:tcPr marL="7791" marR="7791" marT="7791" marB="0" anchor="b">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dirty="0">
                        <a:solidFill>
                          <a:srgbClr val="000000"/>
                        </a:solidFill>
                        <a:effectLst/>
                        <a:latin typeface="Arial" panose="020B0604020202020204" pitchFamily="34" charset="0"/>
                      </a:endParaRPr>
                    </a:p>
                  </a:txBody>
                  <a:tcPr marL="7791" marR="7791" marT="7791" marB="0" anchor="b">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dirty="0">
                        <a:solidFill>
                          <a:srgbClr val="000000"/>
                        </a:solidFill>
                        <a:effectLst/>
                        <a:latin typeface="Arial" panose="020B0604020202020204" pitchFamily="34" charset="0"/>
                      </a:endParaRPr>
                    </a:p>
                  </a:txBody>
                  <a:tcPr marL="7791" marR="7791" marT="7791" marB="0" anchor="b">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dirty="0">
                        <a:solidFill>
                          <a:srgbClr val="000000"/>
                        </a:solidFill>
                        <a:effectLst/>
                        <a:latin typeface="Arial" panose="020B0604020202020204" pitchFamily="34" charset="0"/>
                      </a:endParaRPr>
                    </a:p>
                  </a:txBody>
                  <a:tcPr marL="7791" marR="7791" marT="7791" marB="0" anchor="b">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80440279"/>
                  </a:ext>
                </a:extLst>
              </a:tr>
              <a:tr h="164511">
                <a:tc>
                  <a:txBody>
                    <a:bodyPr/>
                    <a:lstStyle/>
                    <a:p>
                      <a:pPr algn="ctr" fontAlgn="ctr"/>
                      <a:endParaRPr lang="en-US" sz="1000" b="0" i="0" u="none" strike="noStrike">
                        <a:solidFill>
                          <a:srgbClr val="000000"/>
                        </a:solidFill>
                        <a:effectLst/>
                        <a:latin typeface="Arial" panose="020B0604020202020204" pitchFamily="34" charset="0"/>
                      </a:endParaRPr>
                    </a:p>
                  </a:txBody>
                  <a:tcPr marL="7791" marR="7791" marT="7791"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dirty="0">
                          <a:solidFill>
                            <a:srgbClr val="000000"/>
                          </a:solidFill>
                          <a:effectLst/>
                          <a:latin typeface="Arial" panose="020B0604020202020204" pitchFamily="34" charset="0"/>
                        </a:rPr>
                        <a:t>Low delay B Main10 </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056078048"/>
                  </a:ext>
                </a:extLst>
              </a:tr>
              <a:tr h="164511">
                <a:tc>
                  <a:txBody>
                    <a:bodyPr/>
                    <a:lstStyle/>
                    <a:p>
                      <a:pPr algn="ctr" fontAlgn="ctr"/>
                      <a:endParaRPr lang="en-US" sz="1000" b="0" i="0" u="none" strike="noStrike">
                        <a:solidFill>
                          <a:srgbClr val="000000"/>
                        </a:solidFill>
                        <a:effectLst/>
                        <a:latin typeface="Arial" panose="020B0604020202020204" pitchFamily="34" charset="0"/>
                      </a:endParaRPr>
                    </a:p>
                  </a:txBody>
                  <a:tcPr marL="7791" marR="7791" marT="7791"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dirty="0">
                          <a:solidFill>
                            <a:srgbClr val="000000"/>
                          </a:solidFill>
                          <a:effectLst/>
                          <a:latin typeface="Arial" panose="020B0604020202020204" pitchFamily="34" charset="0"/>
                        </a:rPr>
                        <a:t>Over VTM-1.0</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42947466"/>
                  </a:ext>
                </a:extLst>
              </a:tr>
              <a:tr h="164511">
                <a:tc>
                  <a:txBody>
                    <a:bodyPr/>
                    <a:lstStyle/>
                    <a:p>
                      <a:pPr algn="ctr" fontAlgn="ctr"/>
                      <a:endParaRPr lang="en-US" sz="1000" b="0" i="0" u="none" strike="noStrike">
                        <a:solidFill>
                          <a:srgbClr val="000000"/>
                        </a:solidFill>
                        <a:effectLst/>
                        <a:latin typeface="Arial" panose="020B0604020202020204" pitchFamily="34" charset="0"/>
                      </a:endParaRPr>
                    </a:p>
                  </a:txBody>
                  <a:tcPr marL="7791" marR="7791" marT="7791"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Y</a:t>
                      </a:r>
                    </a:p>
                  </a:txBody>
                  <a:tcPr marL="7791" marR="7791" marT="7791"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U</a:t>
                      </a:r>
                    </a:p>
                  </a:txBody>
                  <a:tcPr marL="7791" marR="7791" marT="7791"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V</a:t>
                      </a:r>
                    </a:p>
                  </a:txBody>
                  <a:tcPr marL="7791" marR="7791" marT="7791"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EncT</a:t>
                      </a:r>
                    </a:p>
                  </a:txBody>
                  <a:tcPr marL="7791" marR="7791" marT="7791"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err="1">
                          <a:solidFill>
                            <a:srgbClr val="000000"/>
                          </a:solidFill>
                          <a:effectLst/>
                          <a:latin typeface="Arial" panose="020B0604020202020204" pitchFamily="34" charset="0"/>
                        </a:rPr>
                        <a:t>DecT</a:t>
                      </a:r>
                      <a:endParaRPr lang="en-US" sz="1000" b="0" i="0" u="none" strike="noStrike" dirty="0">
                        <a:solidFill>
                          <a:srgbClr val="000000"/>
                        </a:solidFill>
                        <a:effectLst/>
                        <a:latin typeface="Arial" panose="020B0604020202020204" pitchFamily="34" charset="0"/>
                      </a:endParaRPr>
                    </a:p>
                  </a:txBody>
                  <a:tcPr marL="7791" marR="7791" marT="7791"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42163853"/>
                  </a:ext>
                </a:extLst>
              </a:tr>
              <a:tr h="164511">
                <a:tc>
                  <a:txBody>
                    <a:bodyPr/>
                    <a:lstStyle/>
                    <a:p>
                      <a:pPr algn="ctr" fontAlgn="ctr"/>
                      <a:r>
                        <a:rPr lang="en-US" sz="1000" b="0" i="0" u="none" strike="noStrike">
                          <a:solidFill>
                            <a:srgbClr val="000000"/>
                          </a:solidFill>
                          <a:effectLst/>
                          <a:latin typeface="Arial" panose="020B0604020202020204" pitchFamily="34" charset="0"/>
                        </a:rPr>
                        <a:t>Class A1</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7791" marR="7791" marT="7791"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7791" marR="7791" marT="7791"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7791" marR="7791" marT="7791"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7791" marR="7791" marT="7791"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dirty="0">
                          <a:solidFill>
                            <a:srgbClr val="000000"/>
                          </a:solidFill>
                          <a:effectLst/>
                          <a:latin typeface="Arial" panose="020B0604020202020204" pitchFamily="34" charset="0"/>
                        </a:rPr>
                        <a:t> </a:t>
                      </a:r>
                    </a:p>
                  </a:txBody>
                  <a:tcPr marL="7791" marR="7791" marT="7791"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336938623"/>
                  </a:ext>
                </a:extLst>
              </a:tr>
              <a:tr h="164511">
                <a:tc>
                  <a:txBody>
                    <a:bodyPr/>
                    <a:lstStyle/>
                    <a:p>
                      <a:pPr algn="ctr" fontAlgn="ctr"/>
                      <a:r>
                        <a:rPr lang="en-US" sz="1000" b="0" i="0" u="none" strike="noStrike">
                          <a:solidFill>
                            <a:srgbClr val="000000"/>
                          </a:solidFill>
                          <a:effectLst/>
                          <a:latin typeface="Arial" panose="020B0604020202020204" pitchFamily="34" charset="0"/>
                        </a:rPr>
                        <a:t>Class A2</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7791" marR="7791" marT="7791"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7791" marR="7791" marT="7791"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7791" marR="7791" marT="7791"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7791" marR="7791" marT="7791"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000" b="0" i="0" u="none" strike="noStrike" dirty="0">
                        <a:solidFill>
                          <a:srgbClr val="000000"/>
                        </a:solidFill>
                        <a:effectLst/>
                        <a:latin typeface="Arial" panose="020B0604020202020204" pitchFamily="34" charset="0"/>
                      </a:endParaRPr>
                    </a:p>
                  </a:txBody>
                  <a:tcPr marL="7791" marR="7791" marT="7791"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1520729689"/>
                  </a:ext>
                </a:extLst>
              </a:tr>
              <a:tr h="164511">
                <a:tc>
                  <a:txBody>
                    <a:bodyPr/>
                    <a:lstStyle/>
                    <a:p>
                      <a:pPr algn="ctr" fontAlgn="ctr"/>
                      <a:r>
                        <a:rPr lang="en-US" sz="1000" b="0" i="0" u="none" strike="noStrike">
                          <a:solidFill>
                            <a:srgbClr val="000000"/>
                          </a:solidFill>
                          <a:effectLst/>
                          <a:latin typeface="Arial" panose="020B0604020202020204" pitchFamily="34" charset="0"/>
                        </a:rPr>
                        <a:t>Class B</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-4.09%</a:t>
                      </a:r>
                    </a:p>
                  </a:txBody>
                  <a:tcPr marL="7791" marR="7791" marT="7791"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-3.09%</a:t>
                      </a:r>
                    </a:p>
                  </a:txBody>
                  <a:tcPr marL="7791" marR="7791" marT="7791" marB="0" anchor="ctr">
                    <a:lnL>
                      <a:noFill/>
                    </a:lnL>
                    <a:lnR>
                      <a:noFill/>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-2.41%</a:t>
                      </a:r>
                    </a:p>
                  </a:txBody>
                  <a:tcPr marL="7791" marR="7791" marT="7791"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104%</a:t>
                      </a:r>
                    </a:p>
                  </a:txBody>
                  <a:tcPr marL="7791" marR="7791" marT="7791"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117%</a:t>
                      </a:r>
                    </a:p>
                  </a:txBody>
                  <a:tcPr marL="7791" marR="7791" marT="7791"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1169015420"/>
                  </a:ext>
                </a:extLst>
              </a:tr>
              <a:tr h="164511">
                <a:tc>
                  <a:txBody>
                    <a:bodyPr/>
                    <a:lstStyle/>
                    <a:p>
                      <a:pPr algn="ctr" fontAlgn="ctr"/>
                      <a:r>
                        <a:rPr lang="en-US" sz="1000" b="0" i="0" u="none" strike="noStrike">
                          <a:solidFill>
                            <a:srgbClr val="000000"/>
                          </a:solidFill>
                          <a:effectLst/>
                          <a:latin typeface="Arial" panose="020B0604020202020204" pitchFamily="34" charset="0"/>
                        </a:rPr>
                        <a:t>Class C</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-3.89%</a:t>
                      </a:r>
                    </a:p>
                  </a:txBody>
                  <a:tcPr marL="7791" marR="7791" marT="7791"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-2.84%</a:t>
                      </a:r>
                    </a:p>
                  </a:txBody>
                  <a:tcPr marL="7791" marR="7791" marT="7791"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-3.09%</a:t>
                      </a:r>
                    </a:p>
                  </a:txBody>
                  <a:tcPr marL="7791" marR="7791" marT="7791"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104%</a:t>
                      </a:r>
                    </a:p>
                  </a:txBody>
                  <a:tcPr marL="7791" marR="7791" marT="7791"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dirty="0">
                          <a:solidFill>
                            <a:srgbClr val="000000"/>
                          </a:solidFill>
                          <a:effectLst/>
                          <a:latin typeface="Arial" panose="020B0604020202020204" pitchFamily="34" charset="0"/>
                        </a:rPr>
                        <a:t>116%</a:t>
                      </a:r>
                    </a:p>
                  </a:txBody>
                  <a:tcPr marL="7791" marR="7791" marT="7791"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1484632288"/>
                  </a:ext>
                </a:extLst>
              </a:tr>
              <a:tr h="164511">
                <a:tc>
                  <a:txBody>
                    <a:bodyPr/>
                    <a:lstStyle/>
                    <a:p>
                      <a:pPr algn="ctr" fontAlgn="ctr"/>
                      <a:r>
                        <a:rPr lang="en-US" sz="1000" b="0" i="0" u="none" strike="noStrike">
                          <a:solidFill>
                            <a:srgbClr val="000000"/>
                          </a:solidFill>
                          <a:effectLst/>
                          <a:latin typeface="Arial" panose="020B0604020202020204" pitchFamily="34" charset="0"/>
                        </a:rPr>
                        <a:t>Class E</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-4.93%</a:t>
                      </a:r>
                    </a:p>
                  </a:txBody>
                  <a:tcPr marL="7791" marR="7791" marT="7791"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-0.81%</a:t>
                      </a:r>
                    </a:p>
                  </a:txBody>
                  <a:tcPr marL="7791" marR="7791" marT="7791"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-2.16%</a:t>
                      </a:r>
                    </a:p>
                  </a:txBody>
                  <a:tcPr marL="7791" marR="7791" marT="7791"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114%</a:t>
                      </a:r>
                    </a:p>
                  </a:txBody>
                  <a:tcPr marL="7791" marR="7791" marT="7791"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112%</a:t>
                      </a:r>
                    </a:p>
                  </a:txBody>
                  <a:tcPr marL="7791" marR="7791" marT="7791"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77213743"/>
                  </a:ext>
                </a:extLst>
              </a:tr>
              <a:tr h="164511">
                <a:tc>
                  <a:txBody>
                    <a:bodyPr/>
                    <a:lstStyle/>
                    <a:p>
                      <a:pPr algn="ctr" fontAlgn="ctr"/>
                      <a:r>
                        <a:rPr lang="en-US" sz="1000" b="1" i="0" u="none" strike="noStrike">
                          <a:solidFill>
                            <a:srgbClr val="000000"/>
                          </a:solidFill>
                          <a:effectLst/>
                          <a:latin typeface="Arial" panose="020B0604020202020204" pitchFamily="34" charset="0"/>
                        </a:rPr>
                        <a:t>Overall</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-4.23%</a:t>
                      </a:r>
                    </a:p>
                  </a:txBody>
                  <a:tcPr marL="7791" marR="7791" marT="7791"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-2.44%</a:t>
                      </a:r>
                    </a:p>
                  </a:txBody>
                  <a:tcPr marL="7791" marR="7791" marT="7791"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-2.57%</a:t>
                      </a:r>
                    </a:p>
                  </a:txBody>
                  <a:tcPr marL="7791" marR="7791" marT="7791"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107%</a:t>
                      </a:r>
                    </a:p>
                  </a:txBody>
                  <a:tcPr marL="7791" marR="7791" marT="7791"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116%</a:t>
                      </a:r>
                    </a:p>
                  </a:txBody>
                  <a:tcPr marL="7791" marR="7791" marT="7791"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8890608"/>
                  </a:ext>
                </a:extLst>
              </a:tr>
              <a:tr h="164511">
                <a:tc>
                  <a:txBody>
                    <a:bodyPr/>
                    <a:lstStyle/>
                    <a:p>
                      <a:pPr algn="ctr" fontAlgn="ctr"/>
                      <a:r>
                        <a:rPr lang="en-US" sz="1000" b="0" i="0" u="none" strike="noStrike" dirty="0">
                          <a:solidFill>
                            <a:srgbClr val="000000"/>
                          </a:solidFill>
                          <a:effectLst/>
                          <a:latin typeface="Arial" panose="020B0604020202020204" pitchFamily="34" charset="0"/>
                        </a:rPr>
                        <a:t>Class D</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-3.85%</a:t>
                      </a:r>
                    </a:p>
                  </a:txBody>
                  <a:tcPr marL="7791" marR="7791" marT="7791"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Arial" panose="020B0604020202020204" pitchFamily="34" charset="0"/>
                        </a:rPr>
                        <a:t>-3.56%</a:t>
                      </a:r>
                    </a:p>
                  </a:txBody>
                  <a:tcPr marL="7791" marR="7791" marT="7791"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-3.68%</a:t>
                      </a:r>
                    </a:p>
                  </a:txBody>
                  <a:tcPr marL="7791" marR="7791" marT="7791"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Arial" panose="020B0604020202020204" pitchFamily="34" charset="0"/>
                        </a:rPr>
                        <a:t>105%</a:t>
                      </a:r>
                    </a:p>
                  </a:txBody>
                  <a:tcPr marL="7791" marR="7791" marT="7791"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110%</a:t>
                      </a:r>
                    </a:p>
                  </a:txBody>
                  <a:tcPr marL="7791" marR="7791" marT="7791"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18497904"/>
                  </a:ext>
                </a:extLst>
              </a:tr>
            </a:tbl>
          </a:graphicData>
        </a:graphic>
      </p:graphicFrame>
      <p:sp>
        <p:nvSpPr>
          <p:cNvPr id="10" name="TextBox 9">
            <a:extLst>
              <a:ext uri="{FF2B5EF4-FFF2-40B4-BE49-F238E27FC236}">
                <a16:creationId xmlns:a16="http://schemas.microsoft.com/office/drawing/2014/main" id="{202FBDEA-04B3-4B96-AD32-5938BD38F879}"/>
              </a:ext>
            </a:extLst>
          </p:cNvPr>
          <p:cNvSpPr txBox="1"/>
          <p:nvPr/>
        </p:nvSpPr>
        <p:spPr>
          <a:xfrm>
            <a:off x="7222921" y="6439424"/>
            <a:ext cx="3271707" cy="418576"/>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a:solidFill>
                  <a:schemeClr val="tx1"/>
                </a:solidFill>
              </a:rPr>
              <a:t>TC offset is 0 (CE test)</a:t>
            </a:r>
          </a:p>
        </p:txBody>
      </p:sp>
      <p:sp>
        <p:nvSpPr>
          <p:cNvPr id="11" name="TextBox 10">
            <a:extLst>
              <a:ext uri="{FF2B5EF4-FFF2-40B4-BE49-F238E27FC236}">
                <a16:creationId xmlns:a16="http://schemas.microsoft.com/office/drawing/2014/main" id="{03C9A59B-B030-41AB-94D5-12D7C8200F3D}"/>
              </a:ext>
            </a:extLst>
          </p:cNvPr>
          <p:cNvSpPr txBox="1"/>
          <p:nvPr/>
        </p:nvSpPr>
        <p:spPr>
          <a:xfrm>
            <a:off x="1779864" y="6439424"/>
            <a:ext cx="3271707" cy="418576"/>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a:solidFill>
                  <a:schemeClr val="tx1"/>
                </a:solidFill>
              </a:rPr>
              <a:t>TC offset is applied</a:t>
            </a:r>
          </a:p>
        </p:txBody>
      </p:sp>
    </p:spTree>
    <p:extLst>
      <p:ext uri="{BB962C8B-B14F-4D97-AF65-F5344CB8AC3E}">
        <p14:creationId xmlns:p14="http://schemas.microsoft.com/office/powerpoint/2010/main" val="2470832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TC offset for CE test with ALF 9x9 and classification 2x2</a:t>
            </a:r>
          </a:p>
        </p:txBody>
      </p:sp>
      <p:graphicFrame>
        <p:nvGraphicFramePr>
          <p:cNvPr id="3" name="Table 2">
            <a:extLst>
              <a:ext uri="{FF2B5EF4-FFF2-40B4-BE49-F238E27FC236}">
                <a16:creationId xmlns:a16="http://schemas.microsoft.com/office/drawing/2014/main" id="{01944EC5-7731-4182-A302-B583308AEEA9}"/>
              </a:ext>
            </a:extLst>
          </p:cNvPr>
          <p:cNvGraphicFramePr>
            <a:graphicFrameLocks noGrp="1"/>
          </p:cNvGraphicFramePr>
          <p:nvPr>
            <p:extLst>
              <p:ext uri="{D42A27DB-BD31-4B8C-83A1-F6EECF244321}">
                <p14:modId xmlns:p14="http://schemas.microsoft.com/office/powerpoint/2010/main" val="2054617386"/>
              </p:ext>
            </p:extLst>
          </p:nvPr>
        </p:nvGraphicFramePr>
        <p:xfrm>
          <a:off x="328925" y="1173876"/>
          <a:ext cx="4457234" cy="1653210"/>
        </p:xfrm>
        <a:graphic>
          <a:graphicData uri="http://schemas.openxmlformats.org/drawingml/2006/table">
            <a:tbl>
              <a:tblPr/>
              <a:tblGrid>
                <a:gridCol w="1049514">
                  <a:extLst>
                    <a:ext uri="{9D8B030D-6E8A-4147-A177-3AD203B41FA5}">
                      <a16:colId xmlns:a16="http://schemas.microsoft.com/office/drawing/2014/main" val="2987920415"/>
                    </a:ext>
                  </a:extLst>
                </a:gridCol>
                <a:gridCol w="681544">
                  <a:extLst>
                    <a:ext uri="{9D8B030D-6E8A-4147-A177-3AD203B41FA5}">
                      <a16:colId xmlns:a16="http://schemas.microsoft.com/office/drawing/2014/main" val="2591066948"/>
                    </a:ext>
                  </a:extLst>
                </a:gridCol>
                <a:gridCol w="681544">
                  <a:extLst>
                    <a:ext uri="{9D8B030D-6E8A-4147-A177-3AD203B41FA5}">
                      <a16:colId xmlns:a16="http://schemas.microsoft.com/office/drawing/2014/main" val="458059545"/>
                    </a:ext>
                  </a:extLst>
                </a:gridCol>
                <a:gridCol w="681544">
                  <a:extLst>
                    <a:ext uri="{9D8B030D-6E8A-4147-A177-3AD203B41FA5}">
                      <a16:colId xmlns:a16="http://schemas.microsoft.com/office/drawing/2014/main" val="1129480142"/>
                    </a:ext>
                  </a:extLst>
                </a:gridCol>
                <a:gridCol w="681544">
                  <a:extLst>
                    <a:ext uri="{9D8B030D-6E8A-4147-A177-3AD203B41FA5}">
                      <a16:colId xmlns:a16="http://schemas.microsoft.com/office/drawing/2014/main" val="65599395"/>
                    </a:ext>
                  </a:extLst>
                </a:gridCol>
                <a:gridCol w="681544">
                  <a:extLst>
                    <a:ext uri="{9D8B030D-6E8A-4147-A177-3AD203B41FA5}">
                      <a16:colId xmlns:a16="http://schemas.microsoft.com/office/drawing/2014/main" val="1286072308"/>
                    </a:ext>
                  </a:extLst>
                </a:gridCol>
              </a:tblGrid>
              <a:tr h="165321">
                <a:tc>
                  <a:txBody>
                    <a:bodyPr/>
                    <a:lstStyle/>
                    <a:p>
                      <a:pPr algn="ctr" fontAlgn="ctr"/>
                      <a:endParaRPr lang="en-US" sz="10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dirty="0">
                          <a:solidFill>
                            <a:srgbClr val="000000"/>
                          </a:solidFill>
                          <a:effectLst/>
                          <a:latin typeface="Arial" panose="020B0604020202020204" pitchFamily="34" charset="0"/>
                        </a:rPr>
                        <a:t>All Intra Main10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77155341"/>
                  </a:ext>
                </a:extLst>
              </a:tr>
              <a:tr h="165321">
                <a:tc>
                  <a:txBody>
                    <a:bodyPr/>
                    <a:lstStyle/>
                    <a:p>
                      <a:pPr algn="ctr" fontAlgn="ctr"/>
                      <a:endParaRPr lang="en-US" sz="10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dirty="0">
                          <a:solidFill>
                            <a:srgbClr val="000000"/>
                          </a:solidFill>
                          <a:effectLst/>
                          <a:latin typeface="Arial" panose="020B0604020202020204" pitchFamily="34" charset="0"/>
                        </a:rPr>
                        <a:t>Over VTM-1.0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10575276"/>
                  </a:ext>
                </a:extLst>
              </a:tr>
              <a:tr h="165321">
                <a:tc>
                  <a:txBody>
                    <a:bodyPr/>
                    <a:lstStyle/>
                    <a:p>
                      <a:pPr algn="ctr" fontAlgn="ctr"/>
                      <a:endParaRPr lang="en-US" sz="10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err="1">
                          <a:solidFill>
                            <a:srgbClr val="000000"/>
                          </a:solidFill>
                          <a:effectLst/>
                          <a:latin typeface="Arial" panose="020B0604020202020204" pitchFamily="34" charset="0"/>
                        </a:rPr>
                        <a:t>DecT</a:t>
                      </a:r>
                      <a:endParaRPr lang="en-US" sz="10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55283340"/>
                  </a:ext>
                </a:extLst>
              </a:tr>
              <a:tr h="165321">
                <a:tc>
                  <a:txBody>
                    <a:bodyPr/>
                    <a:lstStyle/>
                    <a:p>
                      <a:pPr algn="ctr" fontAlgn="ctr"/>
                      <a:r>
                        <a:rPr lang="en-US" sz="10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-3.26%</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1000" b="0" i="0" u="none" strike="noStrike" dirty="0">
                          <a:solidFill>
                            <a:srgbClr val="000000"/>
                          </a:solidFill>
                          <a:effectLst/>
                          <a:latin typeface="Arial" panose="020B0604020202020204" pitchFamily="34" charset="0"/>
                        </a:rPr>
                        <a:t>-3.19%</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-2.69%</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102%</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dirty="0">
                          <a:solidFill>
                            <a:srgbClr val="000000"/>
                          </a:solidFill>
                          <a:effectLst/>
                          <a:latin typeface="Arial" panose="020B0604020202020204" pitchFamily="34" charset="0"/>
                        </a:rPr>
                        <a:t>139%</a:t>
                      </a:r>
                    </a:p>
                  </a:txBody>
                  <a:tcPr marL="9525" marR="9525" marT="9525"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125599447"/>
                  </a:ext>
                </a:extLst>
              </a:tr>
              <a:tr h="165321">
                <a:tc>
                  <a:txBody>
                    <a:bodyPr/>
                    <a:lstStyle/>
                    <a:p>
                      <a:pPr algn="ctr" fontAlgn="ctr"/>
                      <a:r>
                        <a:rPr lang="en-US" sz="10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-4.15%</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-3.87%</a:t>
                      </a:r>
                    </a:p>
                  </a:txBody>
                  <a:tcPr marL="9525" marR="9525" marT="9525" marB="0" anchor="ctr">
                    <a:lnL>
                      <a:noFill/>
                    </a:lnL>
                    <a:lnR>
                      <a:noFill/>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-4.15%</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102%</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dirty="0">
                          <a:solidFill>
                            <a:srgbClr val="000000"/>
                          </a:solidFill>
                          <a:effectLst/>
                          <a:latin typeface="Arial" panose="020B0604020202020204" pitchFamily="34" charset="0"/>
                        </a:rPr>
                        <a:t>133%</a:t>
                      </a:r>
                    </a:p>
                  </a:txBody>
                  <a:tcPr marL="9525" marR="9525" marT="9525"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3210821969"/>
                  </a:ext>
                </a:extLst>
              </a:tr>
              <a:tr h="165321">
                <a:tc>
                  <a:txBody>
                    <a:bodyPr/>
                    <a:lstStyle/>
                    <a:p>
                      <a:pPr algn="ctr" fontAlgn="ctr"/>
                      <a:r>
                        <a:rPr lang="en-US" sz="10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-3.67%</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-3.00%</a:t>
                      </a:r>
                    </a:p>
                  </a:txBody>
                  <a:tcPr marL="9525" marR="9525" marT="9525"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-2.99%</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dirty="0">
                          <a:solidFill>
                            <a:srgbClr val="000000"/>
                          </a:solidFill>
                          <a:effectLst/>
                          <a:latin typeface="Arial" panose="020B0604020202020204" pitchFamily="34" charset="0"/>
                        </a:rPr>
                        <a:t>129%</a:t>
                      </a:r>
                    </a:p>
                  </a:txBody>
                  <a:tcPr marL="9525" marR="9525" marT="9525"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1243402070"/>
                  </a:ext>
                </a:extLst>
              </a:tr>
              <a:tr h="165321">
                <a:tc>
                  <a:txBody>
                    <a:bodyPr/>
                    <a:lstStyle/>
                    <a:p>
                      <a:pPr algn="ctr" fontAlgn="ctr"/>
                      <a:r>
                        <a:rPr lang="en-US" sz="10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-3.91%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-3.82%</a:t>
                      </a:r>
                    </a:p>
                  </a:txBody>
                  <a:tcPr marL="9525" marR="9525" marT="9525" marB="0" anchor="ctr">
                    <a:lnL>
                      <a:noFill/>
                    </a:lnL>
                    <a:lnR>
                      <a:noFill/>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-4.72%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dirty="0">
                          <a:solidFill>
                            <a:srgbClr val="000000"/>
                          </a:solidFill>
                          <a:effectLst/>
                          <a:latin typeface="Arial" panose="020B0604020202020204" pitchFamily="34" charset="0"/>
                        </a:rPr>
                        <a:t>114%</a:t>
                      </a:r>
                    </a:p>
                  </a:txBody>
                  <a:tcPr marL="9525" marR="9525" marT="9525"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3371987519"/>
                  </a:ext>
                </a:extLst>
              </a:tr>
              <a:tr h="165321">
                <a:tc>
                  <a:txBody>
                    <a:bodyPr/>
                    <a:lstStyle/>
                    <a:p>
                      <a:pPr algn="ctr" fontAlgn="ctr"/>
                      <a:r>
                        <a:rPr lang="en-US" sz="10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-5.62%</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-8.27%</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-8.25%</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130%</a:t>
                      </a:r>
                    </a:p>
                  </a:txBody>
                  <a:tcPr marL="9525" marR="9525" marT="9525"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86280795"/>
                  </a:ext>
                </a:extLst>
              </a:tr>
              <a:tr h="165321">
                <a:tc>
                  <a:txBody>
                    <a:bodyPr/>
                    <a:lstStyle/>
                    <a:p>
                      <a:pPr algn="ctr" fontAlgn="ctr"/>
                      <a:r>
                        <a:rPr lang="en-US" sz="1000" b="1" i="0" u="none" strike="noStrike">
                          <a:solidFill>
                            <a:srgbClr val="000000"/>
                          </a:solidFill>
                          <a:effectLst/>
                          <a:latin typeface="Arial" panose="020B0604020202020204" pitchFamily="34" charset="0"/>
                        </a:rPr>
                        <a:t>Overall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-4.06%</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-4.24%</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Arial" panose="020B0604020202020204" pitchFamily="34" charset="0"/>
                        </a:rPr>
                        <a:t>-4.40%</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128%</a:t>
                      </a:r>
                    </a:p>
                  </a:txBody>
                  <a:tcPr marL="9525" marR="9525" marT="9525"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70889726"/>
                  </a:ext>
                </a:extLst>
              </a:tr>
              <a:tr h="165321">
                <a:tc>
                  <a:txBody>
                    <a:bodyPr/>
                    <a:lstStyle/>
                    <a:p>
                      <a:pPr algn="ctr" fontAlgn="ctr"/>
                      <a:r>
                        <a:rPr lang="en-US" sz="1000" b="0" i="0" u="none" strike="noStrike" dirty="0">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-3.16%</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Arial" panose="020B0604020202020204" pitchFamily="34" charset="0"/>
                        </a:rPr>
                        <a:t>-3.51%</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-4.12%</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114%</a:t>
                      </a:r>
                    </a:p>
                  </a:txBody>
                  <a:tcPr marL="9525" marR="9525" marT="9525"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69469858"/>
                  </a:ext>
                </a:extLst>
              </a:tr>
            </a:tbl>
          </a:graphicData>
        </a:graphic>
      </p:graphicFrame>
      <p:graphicFrame>
        <p:nvGraphicFramePr>
          <p:cNvPr id="5" name="Table 4">
            <a:extLst>
              <a:ext uri="{FF2B5EF4-FFF2-40B4-BE49-F238E27FC236}">
                <a16:creationId xmlns:a16="http://schemas.microsoft.com/office/drawing/2014/main" id="{D09D5FAA-D27E-435F-9A4D-47B658706621}"/>
              </a:ext>
            </a:extLst>
          </p:cNvPr>
          <p:cNvGraphicFramePr>
            <a:graphicFrameLocks noGrp="1"/>
          </p:cNvGraphicFramePr>
          <p:nvPr>
            <p:extLst>
              <p:ext uri="{D42A27DB-BD31-4B8C-83A1-F6EECF244321}">
                <p14:modId xmlns:p14="http://schemas.microsoft.com/office/powerpoint/2010/main" val="2729668833"/>
              </p:ext>
            </p:extLst>
          </p:nvPr>
        </p:nvGraphicFramePr>
        <p:xfrm>
          <a:off x="379259" y="3021027"/>
          <a:ext cx="4406902" cy="3400425"/>
        </p:xfrm>
        <a:graphic>
          <a:graphicData uri="http://schemas.openxmlformats.org/drawingml/2006/table">
            <a:tbl>
              <a:tblPr/>
              <a:tblGrid>
                <a:gridCol w="1037662">
                  <a:extLst>
                    <a:ext uri="{9D8B030D-6E8A-4147-A177-3AD203B41FA5}">
                      <a16:colId xmlns:a16="http://schemas.microsoft.com/office/drawing/2014/main" val="2323499857"/>
                    </a:ext>
                  </a:extLst>
                </a:gridCol>
                <a:gridCol w="673848">
                  <a:extLst>
                    <a:ext uri="{9D8B030D-6E8A-4147-A177-3AD203B41FA5}">
                      <a16:colId xmlns:a16="http://schemas.microsoft.com/office/drawing/2014/main" val="3781315957"/>
                    </a:ext>
                  </a:extLst>
                </a:gridCol>
                <a:gridCol w="673848">
                  <a:extLst>
                    <a:ext uri="{9D8B030D-6E8A-4147-A177-3AD203B41FA5}">
                      <a16:colId xmlns:a16="http://schemas.microsoft.com/office/drawing/2014/main" val="521461711"/>
                    </a:ext>
                  </a:extLst>
                </a:gridCol>
                <a:gridCol w="673848">
                  <a:extLst>
                    <a:ext uri="{9D8B030D-6E8A-4147-A177-3AD203B41FA5}">
                      <a16:colId xmlns:a16="http://schemas.microsoft.com/office/drawing/2014/main" val="1386065722"/>
                    </a:ext>
                  </a:extLst>
                </a:gridCol>
                <a:gridCol w="673848">
                  <a:extLst>
                    <a:ext uri="{9D8B030D-6E8A-4147-A177-3AD203B41FA5}">
                      <a16:colId xmlns:a16="http://schemas.microsoft.com/office/drawing/2014/main" val="1562601056"/>
                    </a:ext>
                  </a:extLst>
                </a:gridCol>
                <a:gridCol w="673848">
                  <a:extLst>
                    <a:ext uri="{9D8B030D-6E8A-4147-A177-3AD203B41FA5}">
                      <a16:colId xmlns:a16="http://schemas.microsoft.com/office/drawing/2014/main" val="3652485337"/>
                    </a:ext>
                  </a:extLst>
                </a:gridCol>
              </a:tblGrid>
              <a:tr h="161925">
                <a:tc>
                  <a:txBody>
                    <a:bodyPr/>
                    <a:lstStyle/>
                    <a:p>
                      <a:pPr algn="ctr" fontAlgn="ctr"/>
                      <a:endParaRPr lang="en-US" sz="10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dirty="0">
                          <a:solidFill>
                            <a:srgbClr val="000000"/>
                          </a:solidFill>
                          <a:effectLst/>
                          <a:latin typeface="Arial" panose="020B0604020202020204" pitchFamily="34" charset="0"/>
                        </a:rPr>
                        <a:t>Random Access Main 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22951437"/>
                  </a:ext>
                </a:extLst>
              </a:tr>
              <a:tr h="161925">
                <a:tc>
                  <a:txBody>
                    <a:bodyPr/>
                    <a:lstStyle/>
                    <a:p>
                      <a:pPr algn="ctr" fontAlgn="ctr"/>
                      <a:endParaRPr lang="en-US" sz="10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a:solidFill>
                            <a:srgbClr val="000000"/>
                          </a:solidFill>
                          <a:effectLst/>
                          <a:latin typeface="Arial" panose="020B0604020202020204" pitchFamily="34" charset="0"/>
                        </a:rPr>
                        <a:t>Over VTM-1.0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05413070"/>
                  </a:ext>
                </a:extLst>
              </a:tr>
              <a:tr h="161925">
                <a:tc>
                  <a:txBody>
                    <a:bodyPr/>
                    <a:lstStyle/>
                    <a:p>
                      <a:pPr algn="ctr" fontAlgn="ctr"/>
                      <a:endParaRPr lang="en-US" sz="10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err="1">
                          <a:solidFill>
                            <a:srgbClr val="000000"/>
                          </a:solidFill>
                          <a:effectLst/>
                          <a:latin typeface="Arial" panose="020B0604020202020204" pitchFamily="34" charset="0"/>
                        </a:rPr>
                        <a:t>DecT</a:t>
                      </a:r>
                      <a:endParaRPr lang="en-US" sz="10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9315595"/>
                  </a:ext>
                </a:extLst>
              </a:tr>
              <a:tr h="161925">
                <a:tc>
                  <a:txBody>
                    <a:bodyPr/>
                    <a:lstStyle/>
                    <a:p>
                      <a:pPr algn="ctr" fontAlgn="ctr"/>
                      <a:r>
                        <a:rPr lang="en-US" sz="10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-4.59%</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-3.57%</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-2.00%</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106%</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155%</a:t>
                      </a:r>
                    </a:p>
                  </a:txBody>
                  <a:tcPr marL="9525" marR="9525" marT="9525"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453970909"/>
                  </a:ext>
                </a:extLst>
              </a:tr>
              <a:tr h="161925">
                <a:tc>
                  <a:txBody>
                    <a:bodyPr/>
                    <a:lstStyle/>
                    <a:p>
                      <a:pPr algn="ctr" fontAlgn="ctr"/>
                      <a:r>
                        <a:rPr lang="en-US" sz="10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-6.69%</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-2.34%</a:t>
                      </a:r>
                    </a:p>
                  </a:txBody>
                  <a:tcPr marL="9525" marR="9525" marT="9525"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-1.68%</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108%</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dirty="0">
                          <a:solidFill>
                            <a:srgbClr val="000000"/>
                          </a:solidFill>
                          <a:effectLst/>
                          <a:latin typeface="Arial" panose="020B0604020202020204" pitchFamily="34" charset="0"/>
                        </a:rPr>
                        <a:t>153%</a:t>
                      </a:r>
                    </a:p>
                  </a:txBody>
                  <a:tcPr marL="9525" marR="9525" marT="9525"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707870032"/>
                  </a:ext>
                </a:extLst>
              </a:tr>
              <a:tr h="161925">
                <a:tc>
                  <a:txBody>
                    <a:bodyPr/>
                    <a:lstStyle/>
                    <a:p>
                      <a:pPr algn="ctr" fontAlgn="ctr"/>
                      <a:r>
                        <a:rPr lang="en-US" sz="10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-6.01%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-4.73%</a:t>
                      </a:r>
                    </a:p>
                  </a:txBody>
                  <a:tcPr marL="9525" marR="9525" marT="9525" marB="0" anchor="ctr">
                    <a:lnL>
                      <a:noFill/>
                    </a:lnL>
                    <a:lnR>
                      <a:noFill/>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-3.32%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107%</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141%</a:t>
                      </a:r>
                    </a:p>
                  </a:txBody>
                  <a:tcPr marL="9525" marR="9525" marT="9525"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731246657"/>
                  </a:ext>
                </a:extLst>
              </a:tr>
              <a:tr h="161925">
                <a:tc>
                  <a:txBody>
                    <a:bodyPr/>
                    <a:lstStyle/>
                    <a:p>
                      <a:pPr algn="ctr" fontAlgn="ctr"/>
                      <a:r>
                        <a:rPr lang="en-US" sz="10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-4.65%</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-2.55%</a:t>
                      </a:r>
                    </a:p>
                  </a:txBody>
                  <a:tcPr marL="9525" marR="9525" marT="9525"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-3.67%</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106%</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dirty="0">
                          <a:solidFill>
                            <a:srgbClr val="000000"/>
                          </a:solidFill>
                          <a:effectLst/>
                          <a:latin typeface="Arial" panose="020B0604020202020204" pitchFamily="34" charset="0"/>
                        </a:rPr>
                        <a:t>127%</a:t>
                      </a:r>
                    </a:p>
                  </a:txBody>
                  <a:tcPr marL="9525" marR="9525" marT="9525"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2914563307"/>
                  </a:ext>
                </a:extLst>
              </a:tr>
              <a:tr h="161925">
                <a:tc>
                  <a:txBody>
                    <a:bodyPr/>
                    <a:lstStyle/>
                    <a:p>
                      <a:pPr algn="ctr" fontAlgn="ctr"/>
                      <a:r>
                        <a:rPr lang="en-US" sz="10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24623064"/>
                  </a:ext>
                </a:extLst>
              </a:tr>
              <a:tr h="161925">
                <a:tc>
                  <a:txBody>
                    <a:bodyPr/>
                    <a:lstStyle/>
                    <a:p>
                      <a:pPr algn="ctr" fontAlgn="ctr"/>
                      <a:r>
                        <a:rPr lang="en-US" sz="10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-5.50%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-3.44%</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-2.82%</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107%</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142%</a:t>
                      </a:r>
                    </a:p>
                  </a:txBody>
                  <a:tcPr marL="9525" marR="9525" marT="9525"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89245473"/>
                  </a:ext>
                </a:extLst>
              </a:tr>
              <a:tr h="161925">
                <a:tc>
                  <a:txBody>
                    <a:bodyPr/>
                    <a:lstStyle/>
                    <a:p>
                      <a:pPr algn="ctr" fontAlgn="ctr"/>
                      <a:r>
                        <a:rPr lang="en-US" sz="1000" b="0" i="0" u="none" strike="noStrike" dirty="0">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-5.56%</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Arial" panose="020B0604020202020204" pitchFamily="34" charset="0"/>
                        </a:rPr>
                        <a:t>-3.11%</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Arial" panose="020B0604020202020204" pitchFamily="34" charset="0"/>
                        </a:rPr>
                        <a:t>-3.64%</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Arial" panose="020B0604020202020204" pitchFamily="34" charset="0"/>
                        </a:rPr>
                        <a:t>110%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124%</a:t>
                      </a:r>
                    </a:p>
                  </a:txBody>
                  <a:tcPr marL="9525" marR="9525" marT="9525"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94790125"/>
                  </a:ext>
                </a:extLst>
              </a:tr>
              <a:tr h="161925">
                <a:tc>
                  <a:txBody>
                    <a:bodyPr/>
                    <a:lstStyle/>
                    <a:p>
                      <a:pPr algn="ctr" fontAlgn="ctr"/>
                      <a:endParaRPr lang="en-US" sz="10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l" fontAlgn="b"/>
                      <a:endParaRPr lang="en-US" sz="1000" b="0" i="0" u="none" strike="noStrike">
                        <a:solidFill>
                          <a:srgbClr val="000000"/>
                        </a:solidFill>
                        <a:effectLst/>
                        <a:latin typeface="Arial" panose="020B0604020202020204" pitchFamily="34" charset="0"/>
                      </a:endParaRPr>
                    </a:p>
                  </a:txBody>
                  <a:tcPr marL="9525" marR="9525" marT="9525" marB="0" anchor="b">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Arial" panose="020B0604020202020204" pitchFamily="34" charset="0"/>
                      </a:endParaRPr>
                    </a:p>
                  </a:txBody>
                  <a:tcPr marL="9525" marR="9525" marT="9525" marB="0" anchor="b">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dirty="0">
                        <a:solidFill>
                          <a:srgbClr val="000000"/>
                        </a:solidFill>
                        <a:effectLst/>
                        <a:latin typeface="Arial" panose="020B0604020202020204" pitchFamily="34" charset="0"/>
                      </a:endParaRPr>
                    </a:p>
                  </a:txBody>
                  <a:tcPr marL="9525" marR="9525" marT="9525" marB="0" anchor="b">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Arial" panose="020B0604020202020204" pitchFamily="34" charset="0"/>
                      </a:endParaRPr>
                    </a:p>
                  </a:txBody>
                  <a:tcPr marL="9525" marR="9525" marT="9525" marB="0" anchor="b">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dirty="0">
                        <a:solidFill>
                          <a:srgbClr val="000000"/>
                        </a:solidFill>
                        <a:effectLst/>
                        <a:latin typeface="Arial" panose="020B0604020202020204" pitchFamily="34" charset="0"/>
                      </a:endParaRPr>
                    </a:p>
                  </a:txBody>
                  <a:tcPr marL="9525" marR="9525" marT="9525" marB="0" anchor="b">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9467955"/>
                  </a:ext>
                </a:extLst>
              </a:tr>
              <a:tr h="161925">
                <a:tc>
                  <a:txBody>
                    <a:bodyPr/>
                    <a:lstStyle/>
                    <a:p>
                      <a:pPr algn="ctr" fontAlgn="ctr"/>
                      <a:endParaRPr lang="en-US" sz="10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dirty="0">
                          <a:solidFill>
                            <a:srgbClr val="000000"/>
                          </a:solidFill>
                          <a:effectLst/>
                          <a:latin typeface="Arial" panose="020B0604020202020204" pitchFamily="34" charset="0"/>
                        </a:rPr>
                        <a:t>Low delay B Main10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34885914"/>
                  </a:ext>
                </a:extLst>
              </a:tr>
              <a:tr h="161925">
                <a:tc>
                  <a:txBody>
                    <a:bodyPr/>
                    <a:lstStyle/>
                    <a:p>
                      <a:pPr algn="ctr" fontAlgn="ctr"/>
                      <a:endParaRPr lang="en-US" sz="10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dirty="0">
                          <a:solidFill>
                            <a:srgbClr val="000000"/>
                          </a:solidFill>
                          <a:effectLst/>
                          <a:latin typeface="Arial" panose="020B0604020202020204" pitchFamily="34" charset="0"/>
                        </a:rPr>
                        <a:t>Over VTM-1.0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94457688"/>
                  </a:ext>
                </a:extLst>
              </a:tr>
              <a:tr h="161925">
                <a:tc>
                  <a:txBody>
                    <a:bodyPr/>
                    <a:lstStyle/>
                    <a:p>
                      <a:pPr algn="ctr" fontAlgn="ctr"/>
                      <a:endParaRPr lang="en-US" sz="10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err="1">
                          <a:solidFill>
                            <a:srgbClr val="000000"/>
                          </a:solidFill>
                          <a:effectLst/>
                          <a:latin typeface="Arial" panose="020B0604020202020204" pitchFamily="34" charset="0"/>
                        </a:rPr>
                        <a:t>DecT</a:t>
                      </a:r>
                      <a:endParaRPr lang="en-US" sz="10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57355840"/>
                  </a:ext>
                </a:extLst>
              </a:tr>
              <a:tr h="161925">
                <a:tc>
                  <a:txBody>
                    <a:bodyPr/>
                    <a:lstStyle/>
                    <a:p>
                      <a:pPr algn="ctr" fontAlgn="ctr"/>
                      <a:r>
                        <a:rPr lang="en-US" sz="10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459681439"/>
                  </a:ext>
                </a:extLst>
              </a:tr>
              <a:tr h="161925">
                <a:tc>
                  <a:txBody>
                    <a:bodyPr/>
                    <a:lstStyle/>
                    <a:p>
                      <a:pPr algn="ctr" fontAlgn="ctr"/>
                      <a:r>
                        <a:rPr lang="en-US" sz="10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852626927"/>
                  </a:ext>
                </a:extLst>
              </a:tr>
              <a:tr h="161925">
                <a:tc>
                  <a:txBody>
                    <a:bodyPr/>
                    <a:lstStyle/>
                    <a:p>
                      <a:pPr algn="ctr" fontAlgn="ctr"/>
                      <a:r>
                        <a:rPr lang="en-US" sz="10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-4.86%</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-3.29%</a:t>
                      </a:r>
                    </a:p>
                  </a:txBody>
                  <a:tcPr marL="9525" marR="9525" marT="9525" marB="0" anchor="ctr">
                    <a:lnL>
                      <a:noFill/>
                    </a:lnL>
                    <a:lnR>
                      <a:noFill/>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-2.56%</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108%</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dirty="0">
                          <a:solidFill>
                            <a:srgbClr val="000000"/>
                          </a:solidFill>
                          <a:effectLst/>
                          <a:latin typeface="Arial" panose="020B0604020202020204" pitchFamily="34" charset="0"/>
                        </a:rPr>
                        <a:t>135%</a:t>
                      </a:r>
                    </a:p>
                  </a:txBody>
                  <a:tcPr marL="9525" marR="9525" marT="9525"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1365437862"/>
                  </a:ext>
                </a:extLst>
              </a:tr>
              <a:tr h="161925">
                <a:tc>
                  <a:txBody>
                    <a:bodyPr/>
                    <a:lstStyle/>
                    <a:p>
                      <a:pPr algn="ctr" fontAlgn="ctr"/>
                      <a:r>
                        <a:rPr lang="en-US" sz="10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-4.49%</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-3.01%</a:t>
                      </a:r>
                    </a:p>
                  </a:txBody>
                  <a:tcPr marL="9525" marR="9525" marT="9525" marB="0" anchor="ctr">
                    <a:lnL>
                      <a:noFill/>
                    </a:lnL>
                    <a:lnR>
                      <a:noFill/>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-3.52%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105%</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dirty="0">
                          <a:solidFill>
                            <a:srgbClr val="000000"/>
                          </a:solidFill>
                          <a:effectLst/>
                          <a:latin typeface="Arial" panose="020B0604020202020204" pitchFamily="34" charset="0"/>
                        </a:rPr>
                        <a:t>123%</a:t>
                      </a:r>
                    </a:p>
                  </a:txBody>
                  <a:tcPr marL="9525" marR="9525" marT="9525"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2962206714"/>
                  </a:ext>
                </a:extLst>
              </a:tr>
              <a:tr h="161925">
                <a:tc>
                  <a:txBody>
                    <a:bodyPr/>
                    <a:lstStyle/>
                    <a:p>
                      <a:pPr algn="ctr" fontAlgn="ctr"/>
                      <a:r>
                        <a:rPr lang="en-US" sz="10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-5.70%</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-1.47%</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-2.35%</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121%</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118%</a:t>
                      </a:r>
                    </a:p>
                  </a:txBody>
                  <a:tcPr marL="9525" marR="9525" marT="9525"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90155026"/>
                  </a:ext>
                </a:extLst>
              </a:tr>
              <a:tr h="161925">
                <a:tc>
                  <a:txBody>
                    <a:bodyPr/>
                    <a:lstStyle/>
                    <a:p>
                      <a:pPr algn="ctr" fontAlgn="ctr"/>
                      <a:r>
                        <a:rPr lang="en-US" sz="10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-4.95%</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-2.74%</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-2.83%</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110%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127%</a:t>
                      </a:r>
                    </a:p>
                  </a:txBody>
                  <a:tcPr marL="9525" marR="9525" marT="9525"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87973039"/>
                  </a:ext>
                </a:extLst>
              </a:tr>
              <a:tr h="161925">
                <a:tc>
                  <a:txBody>
                    <a:bodyPr/>
                    <a:lstStyle/>
                    <a:p>
                      <a:pPr algn="ctr" fontAlgn="ctr"/>
                      <a:r>
                        <a:rPr lang="en-US" sz="1000" b="0" i="0" u="none" strike="noStrike" dirty="0">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-4.76%</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Arial" panose="020B0604020202020204" pitchFamily="34" charset="0"/>
                        </a:rPr>
                        <a:t>-3.85%</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Arial" panose="020B0604020202020204" pitchFamily="34" charset="0"/>
                        </a:rPr>
                        <a:t>-3.91%</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Arial" panose="020B0604020202020204" pitchFamily="34" charset="0"/>
                        </a:rPr>
                        <a:t>105%</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112%</a:t>
                      </a:r>
                    </a:p>
                  </a:txBody>
                  <a:tcPr marL="9525" marR="9525" marT="9525"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47136661"/>
                  </a:ext>
                </a:extLst>
              </a:tr>
            </a:tbl>
          </a:graphicData>
        </a:graphic>
      </p:graphicFrame>
      <p:graphicFrame>
        <p:nvGraphicFramePr>
          <p:cNvPr id="6" name="Table 5">
            <a:extLst>
              <a:ext uri="{FF2B5EF4-FFF2-40B4-BE49-F238E27FC236}">
                <a16:creationId xmlns:a16="http://schemas.microsoft.com/office/drawing/2014/main" id="{1142A861-A44E-4117-8CF7-D1587428C31D}"/>
              </a:ext>
            </a:extLst>
          </p:cNvPr>
          <p:cNvGraphicFramePr>
            <a:graphicFrameLocks noGrp="1"/>
          </p:cNvGraphicFramePr>
          <p:nvPr>
            <p:extLst>
              <p:ext uri="{D42A27DB-BD31-4B8C-83A1-F6EECF244321}">
                <p14:modId xmlns:p14="http://schemas.microsoft.com/office/powerpoint/2010/main" val="378310675"/>
              </p:ext>
            </p:extLst>
          </p:nvPr>
        </p:nvGraphicFramePr>
        <p:xfrm>
          <a:off x="5755118" y="1173876"/>
          <a:ext cx="4269727" cy="5247584"/>
        </p:xfrm>
        <a:graphic>
          <a:graphicData uri="http://schemas.openxmlformats.org/drawingml/2006/table">
            <a:tbl>
              <a:tblPr/>
              <a:tblGrid>
                <a:gridCol w="1005362">
                  <a:extLst>
                    <a:ext uri="{9D8B030D-6E8A-4147-A177-3AD203B41FA5}">
                      <a16:colId xmlns:a16="http://schemas.microsoft.com/office/drawing/2014/main" val="3725660196"/>
                    </a:ext>
                  </a:extLst>
                </a:gridCol>
                <a:gridCol w="652873">
                  <a:extLst>
                    <a:ext uri="{9D8B030D-6E8A-4147-A177-3AD203B41FA5}">
                      <a16:colId xmlns:a16="http://schemas.microsoft.com/office/drawing/2014/main" val="656598229"/>
                    </a:ext>
                  </a:extLst>
                </a:gridCol>
                <a:gridCol w="652873">
                  <a:extLst>
                    <a:ext uri="{9D8B030D-6E8A-4147-A177-3AD203B41FA5}">
                      <a16:colId xmlns:a16="http://schemas.microsoft.com/office/drawing/2014/main" val="3323545943"/>
                    </a:ext>
                  </a:extLst>
                </a:gridCol>
                <a:gridCol w="652873">
                  <a:extLst>
                    <a:ext uri="{9D8B030D-6E8A-4147-A177-3AD203B41FA5}">
                      <a16:colId xmlns:a16="http://schemas.microsoft.com/office/drawing/2014/main" val="3547437867"/>
                    </a:ext>
                  </a:extLst>
                </a:gridCol>
                <a:gridCol w="652873">
                  <a:extLst>
                    <a:ext uri="{9D8B030D-6E8A-4147-A177-3AD203B41FA5}">
                      <a16:colId xmlns:a16="http://schemas.microsoft.com/office/drawing/2014/main" val="467286131"/>
                    </a:ext>
                  </a:extLst>
                </a:gridCol>
                <a:gridCol w="652873">
                  <a:extLst>
                    <a:ext uri="{9D8B030D-6E8A-4147-A177-3AD203B41FA5}">
                      <a16:colId xmlns:a16="http://schemas.microsoft.com/office/drawing/2014/main" val="969352834"/>
                    </a:ext>
                  </a:extLst>
                </a:gridCol>
              </a:tblGrid>
              <a:tr h="163987">
                <a:tc>
                  <a:txBody>
                    <a:bodyPr/>
                    <a:lstStyle/>
                    <a:p>
                      <a:pPr algn="ctr" fontAlgn="ctr"/>
                      <a:endParaRPr lang="en-US" sz="1000" b="0" i="0" u="none" strike="noStrike">
                        <a:solidFill>
                          <a:srgbClr val="000000"/>
                        </a:solidFill>
                        <a:effectLst/>
                        <a:latin typeface="Arial" panose="020B0604020202020204" pitchFamily="34" charset="0"/>
                      </a:endParaRPr>
                    </a:p>
                  </a:txBody>
                  <a:tcPr marL="7791" marR="7791" marT="7791"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dirty="0">
                          <a:solidFill>
                            <a:srgbClr val="000000"/>
                          </a:solidFill>
                          <a:effectLst/>
                          <a:latin typeface="Arial" panose="020B0604020202020204" pitchFamily="34" charset="0"/>
                        </a:rPr>
                        <a:t>All Intra Main10 </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7264281"/>
                  </a:ext>
                </a:extLst>
              </a:tr>
              <a:tr h="163987">
                <a:tc>
                  <a:txBody>
                    <a:bodyPr/>
                    <a:lstStyle/>
                    <a:p>
                      <a:pPr algn="ctr" fontAlgn="ctr"/>
                      <a:endParaRPr lang="en-US" sz="1000" b="0" i="0" u="none" strike="noStrike">
                        <a:solidFill>
                          <a:srgbClr val="000000"/>
                        </a:solidFill>
                        <a:effectLst/>
                        <a:latin typeface="Arial" panose="020B0604020202020204" pitchFamily="34" charset="0"/>
                      </a:endParaRPr>
                    </a:p>
                  </a:txBody>
                  <a:tcPr marL="7791" marR="7791" marT="7791"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a:solidFill>
                            <a:srgbClr val="000000"/>
                          </a:solidFill>
                          <a:effectLst/>
                          <a:latin typeface="Arial" panose="020B0604020202020204" pitchFamily="34" charset="0"/>
                        </a:rPr>
                        <a:t>Over VTM-1.0</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63628718"/>
                  </a:ext>
                </a:extLst>
              </a:tr>
              <a:tr h="163987">
                <a:tc>
                  <a:txBody>
                    <a:bodyPr/>
                    <a:lstStyle/>
                    <a:p>
                      <a:pPr algn="ctr" fontAlgn="ctr"/>
                      <a:endParaRPr lang="en-US" sz="1000" b="0" i="0" u="none" strike="noStrike">
                        <a:solidFill>
                          <a:srgbClr val="000000"/>
                        </a:solidFill>
                        <a:effectLst/>
                        <a:latin typeface="Arial" panose="020B0604020202020204" pitchFamily="34" charset="0"/>
                      </a:endParaRPr>
                    </a:p>
                  </a:txBody>
                  <a:tcPr marL="7791" marR="7791" marT="7791"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Y</a:t>
                      </a:r>
                    </a:p>
                  </a:txBody>
                  <a:tcPr marL="7791" marR="7791" marT="7791"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U</a:t>
                      </a:r>
                    </a:p>
                  </a:txBody>
                  <a:tcPr marL="7791" marR="7791" marT="7791"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V</a:t>
                      </a:r>
                    </a:p>
                  </a:txBody>
                  <a:tcPr marL="7791" marR="7791" marT="7791"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EncT</a:t>
                      </a:r>
                    </a:p>
                  </a:txBody>
                  <a:tcPr marL="7791" marR="7791" marT="7791"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err="1">
                          <a:solidFill>
                            <a:srgbClr val="000000"/>
                          </a:solidFill>
                          <a:effectLst/>
                          <a:latin typeface="Arial" panose="020B0604020202020204" pitchFamily="34" charset="0"/>
                        </a:rPr>
                        <a:t>DecT</a:t>
                      </a:r>
                      <a:endParaRPr lang="en-US" sz="1000" b="0" i="0" u="none" strike="noStrike" dirty="0">
                        <a:solidFill>
                          <a:srgbClr val="000000"/>
                        </a:solidFill>
                        <a:effectLst/>
                        <a:latin typeface="Arial" panose="020B0604020202020204" pitchFamily="34" charset="0"/>
                      </a:endParaRPr>
                    </a:p>
                  </a:txBody>
                  <a:tcPr marL="7791" marR="7791" marT="7791"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43097239"/>
                  </a:ext>
                </a:extLst>
              </a:tr>
              <a:tr h="163987">
                <a:tc>
                  <a:txBody>
                    <a:bodyPr/>
                    <a:lstStyle/>
                    <a:p>
                      <a:pPr algn="ctr" fontAlgn="ctr"/>
                      <a:r>
                        <a:rPr lang="en-US" sz="1000" b="0" i="0" u="none" strike="noStrike">
                          <a:solidFill>
                            <a:srgbClr val="000000"/>
                          </a:solidFill>
                          <a:effectLst/>
                          <a:latin typeface="Arial" panose="020B0604020202020204" pitchFamily="34" charset="0"/>
                        </a:rPr>
                        <a:t>Class A1</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-2.45%</a:t>
                      </a:r>
                    </a:p>
                  </a:txBody>
                  <a:tcPr marL="7791" marR="7791" marT="7791"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-3.54%</a:t>
                      </a:r>
                    </a:p>
                  </a:txBody>
                  <a:tcPr marL="7791" marR="7791" marT="7791"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-3.75%</a:t>
                      </a:r>
                    </a:p>
                  </a:txBody>
                  <a:tcPr marL="7791" marR="7791" marT="7791"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103%</a:t>
                      </a:r>
                    </a:p>
                  </a:txBody>
                  <a:tcPr marL="7791" marR="7791" marT="7791"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dirty="0">
                          <a:solidFill>
                            <a:srgbClr val="000000"/>
                          </a:solidFill>
                          <a:effectLst/>
                          <a:latin typeface="Arial" panose="020B0604020202020204" pitchFamily="34" charset="0"/>
                        </a:rPr>
                        <a:t>137%</a:t>
                      </a:r>
                    </a:p>
                  </a:txBody>
                  <a:tcPr marL="7791" marR="7791" marT="7791"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97095613"/>
                  </a:ext>
                </a:extLst>
              </a:tr>
              <a:tr h="163987">
                <a:tc>
                  <a:txBody>
                    <a:bodyPr/>
                    <a:lstStyle/>
                    <a:p>
                      <a:pPr algn="ctr" fontAlgn="ctr"/>
                      <a:r>
                        <a:rPr lang="en-US" sz="1000" b="0" i="0" u="none" strike="noStrike">
                          <a:solidFill>
                            <a:srgbClr val="000000"/>
                          </a:solidFill>
                          <a:effectLst/>
                          <a:latin typeface="Arial" panose="020B0604020202020204" pitchFamily="34" charset="0"/>
                        </a:rPr>
                        <a:t>Class A2</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-3.05%</a:t>
                      </a:r>
                    </a:p>
                  </a:txBody>
                  <a:tcPr marL="7791" marR="7791" marT="7791"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-4.04%</a:t>
                      </a:r>
                    </a:p>
                  </a:txBody>
                  <a:tcPr marL="7791" marR="7791" marT="7791" marB="0" anchor="ctr">
                    <a:lnL>
                      <a:noFill/>
                    </a:lnL>
                    <a:lnR>
                      <a:noFill/>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-4.07%</a:t>
                      </a:r>
                    </a:p>
                  </a:txBody>
                  <a:tcPr marL="7791" marR="7791" marT="7791"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102%</a:t>
                      </a:r>
                    </a:p>
                  </a:txBody>
                  <a:tcPr marL="7791" marR="7791" marT="7791"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dirty="0">
                          <a:solidFill>
                            <a:srgbClr val="000000"/>
                          </a:solidFill>
                          <a:effectLst/>
                          <a:latin typeface="Arial" panose="020B0604020202020204" pitchFamily="34" charset="0"/>
                        </a:rPr>
                        <a:t>126%</a:t>
                      </a:r>
                    </a:p>
                  </a:txBody>
                  <a:tcPr marL="7791" marR="7791" marT="7791"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3218046654"/>
                  </a:ext>
                </a:extLst>
              </a:tr>
              <a:tr h="163987">
                <a:tc>
                  <a:txBody>
                    <a:bodyPr/>
                    <a:lstStyle/>
                    <a:p>
                      <a:pPr algn="ctr" fontAlgn="ctr"/>
                      <a:r>
                        <a:rPr lang="en-US" sz="1000" b="0" i="0" u="none" strike="noStrike">
                          <a:solidFill>
                            <a:srgbClr val="000000"/>
                          </a:solidFill>
                          <a:effectLst/>
                          <a:latin typeface="Arial" panose="020B0604020202020204" pitchFamily="34" charset="0"/>
                        </a:rPr>
                        <a:t>Class B</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-2.79%</a:t>
                      </a:r>
                    </a:p>
                  </a:txBody>
                  <a:tcPr marL="7791" marR="7791" marT="7791"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-2.76%</a:t>
                      </a:r>
                    </a:p>
                  </a:txBody>
                  <a:tcPr marL="7791" marR="7791" marT="7791"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-3.34%</a:t>
                      </a:r>
                    </a:p>
                  </a:txBody>
                  <a:tcPr marL="7791" marR="7791" marT="7791"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102%</a:t>
                      </a:r>
                    </a:p>
                  </a:txBody>
                  <a:tcPr marL="7791" marR="7791" marT="7791"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dirty="0">
                          <a:solidFill>
                            <a:srgbClr val="000000"/>
                          </a:solidFill>
                          <a:effectLst/>
                          <a:latin typeface="Arial" panose="020B0604020202020204" pitchFamily="34" charset="0"/>
                        </a:rPr>
                        <a:t>129%</a:t>
                      </a:r>
                    </a:p>
                  </a:txBody>
                  <a:tcPr marL="7791" marR="7791" marT="7791"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1740975186"/>
                  </a:ext>
                </a:extLst>
              </a:tr>
              <a:tr h="163987">
                <a:tc>
                  <a:txBody>
                    <a:bodyPr/>
                    <a:lstStyle/>
                    <a:p>
                      <a:pPr algn="ctr" fontAlgn="ctr"/>
                      <a:r>
                        <a:rPr lang="en-US" sz="1000" b="0" i="0" u="none" strike="noStrike">
                          <a:solidFill>
                            <a:srgbClr val="000000"/>
                          </a:solidFill>
                          <a:effectLst/>
                          <a:latin typeface="Arial" panose="020B0604020202020204" pitchFamily="34" charset="0"/>
                        </a:rPr>
                        <a:t>Class C</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-3.29%</a:t>
                      </a:r>
                    </a:p>
                  </a:txBody>
                  <a:tcPr marL="7791" marR="7791" marT="7791"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-3.32%</a:t>
                      </a:r>
                    </a:p>
                  </a:txBody>
                  <a:tcPr marL="7791" marR="7791" marT="7791" marB="0" anchor="ctr">
                    <a:lnL>
                      <a:noFill/>
                    </a:lnL>
                    <a:lnR>
                      <a:noFill/>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-4.41%</a:t>
                      </a:r>
                    </a:p>
                  </a:txBody>
                  <a:tcPr marL="7791" marR="7791" marT="7791"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102%</a:t>
                      </a:r>
                    </a:p>
                  </a:txBody>
                  <a:tcPr marL="7791" marR="7791" marT="7791"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121%</a:t>
                      </a:r>
                    </a:p>
                  </a:txBody>
                  <a:tcPr marL="7791" marR="7791" marT="7791"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3922071656"/>
                  </a:ext>
                </a:extLst>
              </a:tr>
              <a:tr h="163987">
                <a:tc>
                  <a:txBody>
                    <a:bodyPr/>
                    <a:lstStyle/>
                    <a:p>
                      <a:pPr algn="ctr" fontAlgn="ctr"/>
                      <a:r>
                        <a:rPr lang="en-US" sz="1000" b="0" i="0" u="none" strike="noStrike">
                          <a:solidFill>
                            <a:srgbClr val="000000"/>
                          </a:solidFill>
                          <a:effectLst/>
                          <a:latin typeface="Arial" panose="020B0604020202020204" pitchFamily="34" charset="0"/>
                        </a:rPr>
                        <a:t>Class E</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-5.08%</a:t>
                      </a:r>
                    </a:p>
                  </a:txBody>
                  <a:tcPr marL="7791" marR="7791" marT="7791"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-8.51%</a:t>
                      </a:r>
                    </a:p>
                  </a:txBody>
                  <a:tcPr marL="7791" marR="7791" marT="7791"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-9.00%</a:t>
                      </a:r>
                    </a:p>
                  </a:txBody>
                  <a:tcPr marL="7791" marR="7791" marT="7791"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103%</a:t>
                      </a:r>
                    </a:p>
                  </a:txBody>
                  <a:tcPr marL="7791" marR="7791" marT="7791"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134%</a:t>
                      </a:r>
                    </a:p>
                  </a:txBody>
                  <a:tcPr marL="7791" marR="7791" marT="7791"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90285805"/>
                  </a:ext>
                </a:extLst>
              </a:tr>
              <a:tr h="163987">
                <a:tc>
                  <a:txBody>
                    <a:bodyPr/>
                    <a:lstStyle/>
                    <a:p>
                      <a:pPr algn="ctr" fontAlgn="ctr"/>
                      <a:r>
                        <a:rPr lang="en-US" sz="1000" b="1" i="0" u="none" strike="noStrike">
                          <a:solidFill>
                            <a:srgbClr val="000000"/>
                          </a:solidFill>
                          <a:effectLst/>
                          <a:latin typeface="Arial" panose="020B0604020202020204" pitchFamily="34" charset="0"/>
                        </a:rPr>
                        <a:t>Overall </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-3.27%</a:t>
                      </a:r>
                    </a:p>
                  </a:txBody>
                  <a:tcPr marL="7791" marR="7791" marT="7791"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-4.19%</a:t>
                      </a:r>
                    </a:p>
                  </a:txBody>
                  <a:tcPr marL="7791" marR="7791" marT="7791"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-4.71%</a:t>
                      </a:r>
                    </a:p>
                  </a:txBody>
                  <a:tcPr marL="7791" marR="7791" marT="7791"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102%</a:t>
                      </a:r>
                    </a:p>
                  </a:txBody>
                  <a:tcPr marL="7791" marR="7791" marT="7791"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129%</a:t>
                      </a:r>
                    </a:p>
                  </a:txBody>
                  <a:tcPr marL="7791" marR="7791" marT="7791"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16244968"/>
                  </a:ext>
                </a:extLst>
              </a:tr>
              <a:tr h="163987">
                <a:tc>
                  <a:txBody>
                    <a:bodyPr/>
                    <a:lstStyle/>
                    <a:p>
                      <a:pPr algn="ctr" fontAlgn="ctr"/>
                      <a:r>
                        <a:rPr lang="en-US" sz="1000" b="0" i="0" u="none" strike="noStrike" dirty="0">
                          <a:solidFill>
                            <a:srgbClr val="000000"/>
                          </a:solidFill>
                          <a:effectLst/>
                          <a:latin typeface="Arial" panose="020B0604020202020204" pitchFamily="34" charset="0"/>
                        </a:rPr>
                        <a:t>Class D</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-2.59%</a:t>
                      </a:r>
                    </a:p>
                  </a:txBody>
                  <a:tcPr marL="7791" marR="7791" marT="7791"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-3.20%</a:t>
                      </a:r>
                    </a:p>
                  </a:txBody>
                  <a:tcPr marL="7791" marR="7791" marT="7791"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Arial" panose="020B0604020202020204" pitchFamily="34" charset="0"/>
                        </a:rPr>
                        <a:t>-3.88%</a:t>
                      </a:r>
                    </a:p>
                  </a:txBody>
                  <a:tcPr marL="7791" marR="7791" marT="7791"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Arial" panose="020B0604020202020204" pitchFamily="34" charset="0"/>
                        </a:rPr>
                        <a:t>102%</a:t>
                      </a:r>
                    </a:p>
                  </a:txBody>
                  <a:tcPr marL="7791" marR="7791" marT="7791"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119%</a:t>
                      </a:r>
                    </a:p>
                  </a:txBody>
                  <a:tcPr marL="7791" marR="7791" marT="7791"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19942988"/>
                  </a:ext>
                </a:extLst>
              </a:tr>
              <a:tr h="163987">
                <a:tc>
                  <a:txBody>
                    <a:bodyPr/>
                    <a:lstStyle/>
                    <a:p>
                      <a:pPr algn="ctr" fontAlgn="ctr"/>
                      <a:endParaRPr lang="en-US" sz="1000" b="0" i="0" u="none" strike="noStrike">
                        <a:solidFill>
                          <a:srgbClr val="000000"/>
                        </a:solidFill>
                        <a:effectLst/>
                        <a:latin typeface="Arial" panose="020B0604020202020204" pitchFamily="34" charset="0"/>
                      </a:endParaRPr>
                    </a:p>
                  </a:txBody>
                  <a:tcPr marL="7791" marR="7791" marT="7791"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7791" marR="7791" marT="7791" marB="0" anchor="ctr">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dirty="0">
                        <a:solidFill>
                          <a:srgbClr val="000000"/>
                        </a:solidFill>
                        <a:effectLst/>
                        <a:latin typeface="Arial" panose="020B0604020202020204" pitchFamily="34" charset="0"/>
                      </a:endParaRPr>
                    </a:p>
                  </a:txBody>
                  <a:tcPr marL="7791" marR="7791" marT="7791" marB="0" anchor="ctr">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7791" marR="7791" marT="7791" marB="0" anchor="ctr">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7791" marR="7791" marT="7791" marB="0" anchor="ctr">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dirty="0">
                        <a:solidFill>
                          <a:srgbClr val="000000"/>
                        </a:solidFill>
                        <a:effectLst/>
                        <a:latin typeface="Arial" panose="020B0604020202020204" pitchFamily="34" charset="0"/>
                      </a:endParaRPr>
                    </a:p>
                  </a:txBody>
                  <a:tcPr marL="7791" marR="7791" marT="7791" marB="0" anchor="ctr">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53444269"/>
                  </a:ext>
                </a:extLst>
              </a:tr>
              <a:tr h="163987">
                <a:tc>
                  <a:txBody>
                    <a:bodyPr/>
                    <a:lstStyle/>
                    <a:p>
                      <a:pPr algn="ctr" fontAlgn="ctr"/>
                      <a:endParaRPr lang="en-US" sz="1000" b="0" i="0" u="none" strike="noStrike">
                        <a:solidFill>
                          <a:srgbClr val="000000"/>
                        </a:solidFill>
                        <a:effectLst/>
                        <a:latin typeface="Arial" panose="020B0604020202020204" pitchFamily="34" charset="0"/>
                      </a:endParaRPr>
                    </a:p>
                  </a:txBody>
                  <a:tcPr marL="7791" marR="7791" marT="7791"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dirty="0">
                          <a:solidFill>
                            <a:srgbClr val="000000"/>
                          </a:solidFill>
                          <a:effectLst/>
                          <a:latin typeface="Arial" panose="020B0604020202020204" pitchFamily="34" charset="0"/>
                        </a:rPr>
                        <a:t>Random Access Main 10</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43613538"/>
                  </a:ext>
                </a:extLst>
              </a:tr>
              <a:tr h="163987">
                <a:tc>
                  <a:txBody>
                    <a:bodyPr/>
                    <a:lstStyle/>
                    <a:p>
                      <a:pPr algn="ctr" fontAlgn="ctr"/>
                      <a:endParaRPr lang="en-US" sz="1000" b="0" i="0" u="none" strike="noStrike">
                        <a:solidFill>
                          <a:srgbClr val="000000"/>
                        </a:solidFill>
                        <a:effectLst/>
                        <a:latin typeface="Arial" panose="020B0604020202020204" pitchFamily="34" charset="0"/>
                      </a:endParaRPr>
                    </a:p>
                  </a:txBody>
                  <a:tcPr marL="7791" marR="7791" marT="7791"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dirty="0">
                          <a:solidFill>
                            <a:srgbClr val="000000"/>
                          </a:solidFill>
                          <a:effectLst/>
                          <a:latin typeface="Arial" panose="020B0604020202020204" pitchFamily="34" charset="0"/>
                        </a:rPr>
                        <a:t>Over VTM-1.0</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00826503"/>
                  </a:ext>
                </a:extLst>
              </a:tr>
              <a:tr h="163987">
                <a:tc>
                  <a:txBody>
                    <a:bodyPr/>
                    <a:lstStyle/>
                    <a:p>
                      <a:pPr algn="ctr" fontAlgn="ctr"/>
                      <a:endParaRPr lang="en-US" sz="1000" b="0" i="0" u="none" strike="noStrike">
                        <a:solidFill>
                          <a:srgbClr val="000000"/>
                        </a:solidFill>
                        <a:effectLst/>
                        <a:latin typeface="Arial" panose="020B0604020202020204" pitchFamily="34" charset="0"/>
                      </a:endParaRPr>
                    </a:p>
                  </a:txBody>
                  <a:tcPr marL="7791" marR="7791" marT="7791"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Y</a:t>
                      </a:r>
                    </a:p>
                  </a:txBody>
                  <a:tcPr marL="7791" marR="7791" marT="7791"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U</a:t>
                      </a:r>
                    </a:p>
                  </a:txBody>
                  <a:tcPr marL="7791" marR="7791" marT="7791"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V</a:t>
                      </a:r>
                    </a:p>
                  </a:txBody>
                  <a:tcPr marL="7791" marR="7791" marT="7791"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EncT</a:t>
                      </a:r>
                    </a:p>
                  </a:txBody>
                  <a:tcPr marL="7791" marR="7791" marT="7791"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err="1">
                          <a:solidFill>
                            <a:srgbClr val="000000"/>
                          </a:solidFill>
                          <a:effectLst/>
                          <a:latin typeface="Arial" panose="020B0604020202020204" pitchFamily="34" charset="0"/>
                        </a:rPr>
                        <a:t>DecT</a:t>
                      </a:r>
                      <a:endParaRPr lang="en-US" sz="1000" b="0" i="0" u="none" strike="noStrike" dirty="0">
                        <a:solidFill>
                          <a:srgbClr val="000000"/>
                        </a:solidFill>
                        <a:effectLst/>
                        <a:latin typeface="Arial" panose="020B0604020202020204" pitchFamily="34" charset="0"/>
                      </a:endParaRPr>
                    </a:p>
                  </a:txBody>
                  <a:tcPr marL="7791" marR="7791" marT="7791"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34505798"/>
                  </a:ext>
                </a:extLst>
              </a:tr>
              <a:tr h="163987">
                <a:tc>
                  <a:txBody>
                    <a:bodyPr/>
                    <a:lstStyle/>
                    <a:p>
                      <a:pPr algn="ctr" fontAlgn="ctr"/>
                      <a:r>
                        <a:rPr lang="en-US" sz="1000" b="0" i="0" u="none" strike="noStrike">
                          <a:solidFill>
                            <a:srgbClr val="000000"/>
                          </a:solidFill>
                          <a:effectLst/>
                          <a:latin typeface="Arial" panose="020B0604020202020204" pitchFamily="34" charset="0"/>
                        </a:rPr>
                        <a:t>Class A1</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-4.56%</a:t>
                      </a:r>
                    </a:p>
                  </a:txBody>
                  <a:tcPr marL="7791" marR="7791" marT="7791"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-3.25%</a:t>
                      </a:r>
                    </a:p>
                  </a:txBody>
                  <a:tcPr marL="7791" marR="7791" marT="7791"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-1.97%</a:t>
                      </a:r>
                    </a:p>
                  </a:txBody>
                  <a:tcPr marL="7791" marR="7791" marT="7791"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106%</a:t>
                      </a:r>
                    </a:p>
                  </a:txBody>
                  <a:tcPr marL="7791" marR="7791" marT="7791"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155%</a:t>
                      </a:r>
                    </a:p>
                  </a:txBody>
                  <a:tcPr marL="7791" marR="7791" marT="7791"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18998448"/>
                  </a:ext>
                </a:extLst>
              </a:tr>
              <a:tr h="163987">
                <a:tc>
                  <a:txBody>
                    <a:bodyPr/>
                    <a:lstStyle/>
                    <a:p>
                      <a:pPr algn="ctr" fontAlgn="ctr"/>
                      <a:r>
                        <a:rPr lang="en-US" sz="1000" b="0" i="0" u="none" strike="noStrike">
                          <a:solidFill>
                            <a:srgbClr val="000000"/>
                          </a:solidFill>
                          <a:effectLst/>
                          <a:latin typeface="Arial" panose="020B0604020202020204" pitchFamily="34" charset="0"/>
                        </a:rPr>
                        <a:t>Class A2</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-6.49%</a:t>
                      </a:r>
                    </a:p>
                  </a:txBody>
                  <a:tcPr marL="7791" marR="7791" marT="7791"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-2.18%</a:t>
                      </a:r>
                    </a:p>
                  </a:txBody>
                  <a:tcPr marL="7791" marR="7791" marT="7791"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-1.55%</a:t>
                      </a:r>
                    </a:p>
                  </a:txBody>
                  <a:tcPr marL="7791" marR="7791" marT="7791"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107%</a:t>
                      </a:r>
                    </a:p>
                  </a:txBody>
                  <a:tcPr marL="7791" marR="7791" marT="7791"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dirty="0">
                          <a:solidFill>
                            <a:srgbClr val="000000"/>
                          </a:solidFill>
                          <a:effectLst/>
                          <a:latin typeface="Arial" panose="020B0604020202020204" pitchFamily="34" charset="0"/>
                        </a:rPr>
                        <a:t>154%</a:t>
                      </a:r>
                    </a:p>
                  </a:txBody>
                  <a:tcPr marL="7791" marR="7791" marT="7791"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2350420478"/>
                  </a:ext>
                </a:extLst>
              </a:tr>
              <a:tr h="163987">
                <a:tc>
                  <a:txBody>
                    <a:bodyPr/>
                    <a:lstStyle/>
                    <a:p>
                      <a:pPr algn="ctr" fontAlgn="ctr"/>
                      <a:r>
                        <a:rPr lang="en-US" sz="1000" b="0" i="0" u="none" strike="noStrike">
                          <a:solidFill>
                            <a:srgbClr val="000000"/>
                          </a:solidFill>
                          <a:effectLst/>
                          <a:latin typeface="Arial" panose="020B0604020202020204" pitchFamily="34" charset="0"/>
                        </a:rPr>
                        <a:t>Class B</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-5.79%</a:t>
                      </a:r>
                    </a:p>
                  </a:txBody>
                  <a:tcPr marL="7791" marR="7791" marT="7791"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-4.44%</a:t>
                      </a:r>
                    </a:p>
                  </a:txBody>
                  <a:tcPr marL="7791" marR="7791" marT="7791" marB="0" anchor="ctr">
                    <a:lnL>
                      <a:noFill/>
                    </a:lnL>
                    <a:lnR>
                      <a:noFill/>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-3.01%</a:t>
                      </a:r>
                    </a:p>
                  </a:txBody>
                  <a:tcPr marL="7791" marR="7791" marT="7791"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108%</a:t>
                      </a:r>
                    </a:p>
                  </a:txBody>
                  <a:tcPr marL="7791" marR="7791" marT="7791"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dirty="0">
                          <a:solidFill>
                            <a:srgbClr val="000000"/>
                          </a:solidFill>
                          <a:effectLst/>
                          <a:latin typeface="Arial" panose="020B0604020202020204" pitchFamily="34" charset="0"/>
                        </a:rPr>
                        <a:t>143%</a:t>
                      </a:r>
                    </a:p>
                  </a:txBody>
                  <a:tcPr marL="7791" marR="7791" marT="7791"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331454151"/>
                  </a:ext>
                </a:extLst>
              </a:tr>
              <a:tr h="163987">
                <a:tc>
                  <a:txBody>
                    <a:bodyPr/>
                    <a:lstStyle/>
                    <a:p>
                      <a:pPr algn="ctr" fontAlgn="ctr"/>
                      <a:r>
                        <a:rPr lang="en-US" sz="1000" b="0" i="0" u="none" strike="noStrike">
                          <a:solidFill>
                            <a:srgbClr val="000000"/>
                          </a:solidFill>
                          <a:effectLst/>
                          <a:latin typeface="Arial" panose="020B0604020202020204" pitchFamily="34" charset="0"/>
                        </a:rPr>
                        <a:t>Class C</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-4.52%</a:t>
                      </a:r>
                    </a:p>
                  </a:txBody>
                  <a:tcPr marL="7791" marR="7791" marT="7791"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-2.04%</a:t>
                      </a:r>
                    </a:p>
                  </a:txBody>
                  <a:tcPr marL="7791" marR="7791" marT="7791"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-3.21%</a:t>
                      </a:r>
                    </a:p>
                  </a:txBody>
                  <a:tcPr marL="7791" marR="7791" marT="7791"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106%</a:t>
                      </a:r>
                    </a:p>
                  </a:txBody>
                  <a:tcPr marL="7791" marR="7791" marT="7791"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125%</a:t>
                      </a:r>
                    </a:p>
                  </a:txBody>
                  <a:tcPr marL="7791" marR="7791" marT="7791"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3449358367"/>
                  </a:ext>
                </a:extLst>
              </a:tr>
              <a:tr h="163987">
                <a:tc>
                  <a:txBody>
                    <a:bodyPr/>
                    <a:lstStyle/>
                    <a:p>
                      <a:pPr algn="ctr" fontAlgn="ctr"/>
                      <a:r>
                        <a:rPr lang="en-US" sz="1000" b="0" i="0" u="none" strike="noStrike">
                          <a:solidFill>
                            <a:srgbClr val="000000"/>
                          </a:solidFill>
                          <a:effectLst/>
                          <a:latin typeface="Arial" panose="020B0604020202020204" pitchFamily="34" charset="0"/>
                        </a:rPr>
                        <a:t>Class E</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7791" marR="7791" marT="7791"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7791" marR="7791" marT="7791"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7791" marR="7791" marT="7791"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7791" marR="7791" marT="7791"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7791" marR="7791" marT="7791"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96889807"/>
                  </a:ext>
                </a:extLst>
              </a:tr>
              <a:tr h="163987">
                <a:tc>
                  <a:txBody>
                    <a:bodyPr/>
                    <a:lstStyle/>
                    <a:p>
                      <a:pPr algn="ctr" fontAlgn="ctr"/>
                      <a:r>
                        <a:rPr lang="en-US" sz="1000" b="1" i="0" u="none" strike="noStrike">
                          <a:solidFill>
                            <a:srgbClr val="000000"/>
                          </a:solidFill>
                          <a:effectLst/>
                          <a:latin typeface="Arial" panose="020B0604020202020204" pitchFamily="34" charset="0"/>
                        </a:rPr>
                        <a:t>Overall</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-5.35%</a:t>
                      </a:r>
                    </a:p>
                  </a:txBody>
                  <a:tcPr marL="7791" marR="7791" marT="7791"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-3.11%</a:t>
                      </a:r>
                    </a:p>
                  </a:txBody>
                  <a:tcPr marL="7791" marR="7791" marT="7791"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-2.57%</a:t>
                      </a:r>
                    </a:p>
                  </a:txBody>
                  <a:tcPr marL="7791" marR="7791" marT="7791"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107%</a:t>
                      </a:r>
                    </a:p>
                  </a:txBody>
                  <a:tcPr marL="7791" marR="7791" marT="7791"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142%</a:t>
                      </a:r>
                    </a:p>
                  </a:txBody>
                  <a:tcPr marL="7791" marR="7791" marT="7791"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96891680"/>
                  </a:ext>
                </a:extLst>
              </a:tr>
              <a:tr h="163987">
                <a:tc>
                  <a:txBody>
                    <a:bodyPr/>
                    <a:lstStyle/>
                    <a:p>
                      <a:pPr algn="ctr" fontAlgn="ctr"/>
                      <a:r>
                        <a:rPr lang="en-US" sz="1000" b="0" i="0" u="none" strike="noStrike" dirty="0">
                          <a:solidFill>
                            <a:srgbClr val="000000"/>
                          </a:solidFill>
                          <a:effectLst/>
                          <a:latin typeface="Arial" panose="020B0604020202020204" pitchFamily="34" charset="0"/>
                        </a:rPr>
                        <a:t>Class D</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-5.37%</a:t>
                      </a:r>
                    </a:p>
                  </a:txBody>
                  <a:tcPr marL="7791" marR="7791" marT="7791"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-2.62%</a:t>
                      </a:r>
                    </a:p>
                  </a:txBody>
                  <a:tcPr marL="7791" marR="7791" marT="7791"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-3.21%</a:t>
                      </a:r>
                    </a:p>
                  </a:txBody>
                  <a:tcPr marL="7791" marR="7791" marT="7791"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Arial" panose="020B0604020202020204" pitchFamily="34" charset="0"/>
                        </a:rPr>
                        <a:t>112%</a:t>
                      </a:r>
                    </a:p>
                  </a:txBody>
                  <a:tcPr marL="7791" marR="7791" marT="7791"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127%</a:t>
                      </a:r>
                    </a:p>
                  </a:txBody>
                  <a:tcPr marL="7791" marR="7791" marT="7791"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32875327"/>
                  </a:ext>
                </a:extLst>
              </a:tr>
              <a:tr h="163987">
                <a:tc>
                  <a:txBody>
                    <a:bodyPr/>
                    <a:lstStyle/>
                    <a:p>
                      <a:pPr algn="ctr" fontAlgn="ctr"/>
                      <a:endParaRPr lang="en-US" sz="1000" b="0" i="0" u="none" strike="noStrike">
                        <a:solidFill>
                          <a:srgbClr val="000000"/>
                        </a:solidFill>
                        <a:effectLst/>
                        <a:latin typeface="Arial" panose="020B0604020202020204" pitchFamily="34" charset="0"/>
                      </a:endParaRPr>
                    </a:p>
                  </a:txBody>
                  <a:tcPr marL="7791" marR="7791" marT="7791"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l" fontAlgn="b"/>
                      <a:endParaRPr lang="en-US" sz="1000" b="0" i="0" u="none" strike="noStrike">
                        <a:solidFill>
                          <a:srgbClr val="000000"/>
                        </a:solidFill>
                        <a:effectLst/>
                        <a:latin typeface="Arial" panose="020B0604020202020204" pitchFamily="34" charset="0"/>
                      </a:endParaRPr>
                    </a:p>
                  </a:txBody>
                  <a:tcPr marL="7791" marR="7791" marT="7791" marB="0" anchor="b">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Arial" panose="020B0604020202020204" pitchFamily="34" charset="0"/>
                      </a:endParaRPr>
                    </a:p>
                  </a:txBody>
                  <a:tcPr marL="7791" marR="7791" marT="7791" marB="0" anchor="b">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Arial" panose="020B0604020202020204" pitchFamily="34" charset="0"/>
                      </a:endParaRPr>
                    </a:p>
                  </a:txBody>
                  <a:tcPr marL="7791" marR="7791" marT="7791" marB="0" anchor="b">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dirty="0">
                        <a:solidFill>
                          <a:srgbClr val="000000"/>
                        </a:solidFill>
                        <a:effectLst/>
                        <a:latin typeface="Arial" panose="020B0604020202020204" pitchFamily="34" charset="0"/>
                      </a:endParaRPr>
                    </a:p>
                  </a:txBody>
                  <a:tcPr marL="7791" marR="7791" marT="7791" marB="0" anchor="b">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dirty="0">
                        <a:solidFill>
                          <a:srgbClr val="000000"/>
                        </a:solidFill>
                        <a:effectLst/>
                        <a:latin typeface="Arial" panose="020B0604020202020204" pitchFamily="34" charset="0"/>
                      </a:endParaRPr>
                    </a:p>
                  </a:txBody>
                  <a:tcPr marL="7791" marR="7791" marT="7791" marB="0" anchor="b">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71068338"/>
                  </a:ext>
                </a:extLst>
              </a:tr>
              <a:tr h="163987">
                <a:tc>
                  <a:txBody>
                    <a:bodyPr/>
                    <a:lstStyle/>
                    <a:p>
                      <a:pPr algn="ctr" fontAlgn="ctr"/>
                      <a:endParaRPr lang="en-US" sz="1000" b="0" i="0" u="none" strike="noStrike">
                        <a:solidFill>
                          <a:srgbClr val="000000"/>
                        </a:solidFill>
                        <a:effectLst/>
                        <a:latin typeface="Arial" panose="020B0604020202020204" pitchFamily="34" charset="0"/>
                      </a:endParaRPr>
                    </a:p>
                  </a:txBody>
                  <a:tcPr marL="7791" marR="7791" marT="7791"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dirty="0">
                          <a:solidFill>
                            <a:srgbClr val="000000"/>
                          </a:solidFill>
                          <a:effectLst/>
                          <a:latin typeface="Arial" panose="020B0604020202020204" pitchFamily="34" charset="0"/>
                        </a:rPr>
                        <a:t>Low delay B Main10 </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61928827"/>
                  </a:ext>
                </a:extLst>
              </a:tr>
              <a:tr h="163987">
                <a:tc>
                  <a:txBody>
                    <a:bodyPr/>
                    <a:lstStyle/>
                    <a:p>
                      <a:pPr algn="ctr" fontAlgn="ctr"/>
                      <a:endParaRPr lang="en-US" sz="1000" b="0" i="0" u="none" strike="noStrike">
                        <a:solidFill>
                          <a:srgbClr val="000000"/>
                        </a:solidFill>
                        <a:effectLst/>
                        <a:latin typeface="Arial" panose="020B0604020202020204" pitchFamily="34" charset="0"/>
                      </a:endParaRPr>
                    </a:p>
                  </a:txBody>
                  <a:tcPr marL="7791" marR="7791" marT="7791"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dirty="0">
                          <a:solidFill>
                            <a:srgbClr val="000000"/>
                          </a:solidFill>
                          <a:effectLst/>
                          <a:latin typeface="Arial" panose="020B0604020202020204" pitchFamily="34" charset="0"/>
                        </a:rPr>
                        <a:t>Over VTM-1.0</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694065430"/>
                  </a:ext>
                </a:extLst>
              </a:tr>
              <a:tr h="163987">
                <a:tc>
                  <a:txBody>
                    <a:bodyPr/>
                    <a:lstStyle/>
                    <a:p>
                      <a:pPr algn="ctr" fontAlgn="ctr"/>
                      <a:endParaRPr lang="en-US" sz="1000" b="0" i="0" u="none" strike="noStrike">
                        <a:solidFill>
                          <a:srgbClr val="000000"/>
                        </a:solidFill>
                        <a:effectLst/>
                        <a:latin typeface="Arial" panose="020B0604020202020204" pitchFamily="34" charset="0"/>
                      </a:endParaRPr>
                    </a:p>
                  </a:txBody>
                  <a:tcPr marL="7791" marR="7791" marT="7791"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Y</a:t>
                      </a:r>
                    </a:p>
                  </a:txBody>
                  <a:tcPr marL="7791" marR="7791" marT="7791"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U</a:t>
                      </a:r>
                    </a:p>
                  </a:txBody>
                  <a:tcPr marL="7791" marR="7791" marT="7791"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V</a:t>
                      </a:r>
                    </a:p>
                  </a:txBody>
                  <a:tcPr marL="7791" marR="7791" marT="7791"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EncT</a:t>
                      </a:r>
                    </a:p>
                  </a:txBody>
                  <a:tcPr marL="7791" marR="7791" marT="7791"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err="1">
                          <a:solidFill>
                            <a:srgbClr val="000000"/>
                          </a:solidFill>
                          <a:effectLst/>
                          <a:latin typeface="Arial" panose="020B0604020202020204" pitchFamily="34" charset="0"/>
                        </a:rPr>
                        <a:t>DecT</a:t>
                      </a:r>
                      <a:endParaRPr lang="en-US" sz="1000" b="0" i="0" u="none" strike="noStrike" dirty="0">
                        <a:solidFill>
                          <a:srgbClr val="000000"/>
                        </a:solidFill>
                        <a:effectLst/>
                        <a:latin typeface="Arial" panose="020B0604020202020204" pitchFamily="34" charset="0"/>
                      </a:endParaRPr>
                    </a:p>
                  </a:txBody>
                  <a:tcPr marL="7791" marR="7791" marT="7791"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12739793"/>
                  </a:ext>
                </a:extLst>
              </a:tr>
              <a:tr h="163987">
                <a:tc>
                  <a:txBody>
                    <a:bodyPr/>
                    <a:lstStyle/>
                    <a:p>
                      <a:pPr algn="ctr" fontAlgn="ctr"/>
                      <a:r>
                        <a:rPr lang="en-US" sz="1000" b="0" i="0" u="none" strike="noStrike">
                          <a:solidFill>
                            <a:srgbClr val="000000"/>
                          </a:solidFill>
                          <a:effectLst/>
                          <a:latin typeface="Arial" panose="020B0604020202020204" pitchFamily="34" charset="0"/>
                        </a:rPr>
                        <a:t>Class A1</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7791" marR="7791" marT="7791"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7791" marR="7791" marT="7791"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7791" marR="7791" marT="7791"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7791" marR="7791" marT="7791"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dirty="0">
                          <a:solidFill>
                            <a:srgbClr val="000000"/>
                          </a:solidFill>
                          <a:effectLst/>
                          <a:latin typeface="Arial" panose="020B0604020202020204" pitchFamily="34" charset="0"/>
                        </a:rPr>
                        <a:t> </a:t>
                      </a:r>
                    </a:p>
                  </a:txBody>
                  <a:tcPr marL="7791" marR="7791" marT="7791"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761964278"/>
                  </a:ext>
                </a:extLst>
              </a:tr>
              <a:tr h="163987">
                <a:tc>
                  <a:txBody>
                    <a:bodyPr/>
                    <a:lstStyle/>
                    <a:p>
                      <a:pPr algn="ctr" fontAlgn="ctr"/>
                      <a:r>
                        <a:rPr lang="en-US" sz="1000" b="0" i="0" u="none" strike="noStrike">
                          <a:solidFill>
                            <a:srgbClr val="000000"/>
                          </a:solidFill>
                          <a:effectLst/>
                          <a:latin typeface="Arial" panose="020B0604020202020204" pitchFamily="34" charset="0"/>
                        </a:rPr>
                        <a:t>Class A2</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7791" marR="7791" marT="7791"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7791" marR="7791" marT="7791"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7791" marR="7791" marT="7791"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7791" marR="7791" marT="7791"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000" b="0" i="0" u="none" strike="noStrike" dirty="0">
                        <a:solidFill>
                          <a:srgbClr val="000000"/>
                        </a:solidFill>
                        <a:effectLst/>
                        <a:latin typeface="Arial" panose="020B0604020202020204" pitchFamily="34" charset="0"/>
                      </a:endParaRPr>
                    </a:p>
                  </a:txBody>
                  <a:tcPr marL="7791" marR="7791" marT="7791"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2301598631"/>
                  </a:ext>
                </a:extLst>
              </a:tr>
              <a:tr h="163987">
                <a:tc>
                  <a:txBody>
                    <a:bodyPr/>
                    <a:lstStyle/>
                    <a:p>
                      <a:pPr algn="ctr" fontAlgn="ctr"/>
                      <a:r>
                        <a:rPr lang="en-US" sz="1000" b="0" i="0" u="none" strike="noStrike">
                          <a:solidFill>
                            <a:srgbClr val="000000"/>
                          </a:solidFill>
                          <a:effectLst/>
                          <a:latin typeface="Arial" panose="020B0604020202020204" pitchFamily="34" charset="0"/>
                        </a:rPr>
                        <a:t>Class B</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-4.58%</a:t>
                      </a:r>
                    </a:p>
                  </a:txBody>
                  <a:tcPr marL="7791" marR="7791" marT="7791"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-3.36%</a:t>
                      </a:r>
                    </a:p>
                  </a:txBody>
                  <a:tcPr marL="7791" marR="7791" marT="7791" marB="0" anchor="ctr">
                    <a:lnL>
                      <a:noFill/>
                    </a:lnL>
                    <a:lnR>
                      <a:noFill/>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-2.79%</a:t>
                      </a:r>
                    </a:p>
                  </a:txBody>
                  <a:tcPr marL="7791" marR="7791" marT="7791"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107%</a:t>
                      </a:r>
                    </a:p>
                  </a:txBody>
                  <a:tcPr marL="7791" marR="7791" marT="7791"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134%</a:t>
                      </a:r>
                    </a:p>
                  </a:txBody>
                  <a:tcPr marL="7791" marR="7791" marT="7791"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622037957"/>
                  </a:ext>
                </a:extLst>
              </a:tr>
              <a:tr h="163987">
                <a:tc>
                  <a:txBody>
                    <a:bodyPr/>
                    <a:lstStyle/>
                    <a:p>
                      <a:pPr algn="ctr" fontAlgn="ctr"/>
                      <a:r>
                        <a:rPr lang="en-US" sz="1000" b="0" i="0" u="none" strike="noStrike">
                          <a:solidFill>
                            <a:srgbClr val="000000"/>
                          </a:solidFill>
                          <a:effectLst/>
                          <a:latin typeface="Arial" panose="020B0604020202020204" pitchFamily="34" charset="0"/>
                        </a:rPr>
                        <a:t>Class C</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-4.24%</a:t>
                      </a:r>
                    </a:p>
                  </a:txBody>
                  <a:tcPr marL="7791" marR="7791" marT="7791"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-2.81%</a:t>
                      </a:r>
                    </a:p>
                  </a:txBody>
                  <a:tcPr marL="7791" marR="7791" marT="7791"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-3.26%</a:t>
                      </a:r>
                    </a:p>
                  </a:txBody>
                  <a:tcPr marL="7791" marR="7791" marT="7791"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107%</a:t>
                      </a:r>
                    </a:p>
                  </a:txBody>
                  <a:tcPr marL="7791" marR="7791" marT="7791"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125%</a:t>
                      </a:r>
                    </a:p>
                  </a:txBody>
                  <a:tcPr marL="7791" marR="7791" marT="7791"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1064621932"/>
                  </a:ext>
                </a:extLst>
              </a:tr>
              <a:tr h="163987">
                <a:tc>
                  <a:txBody>
                    <a:bodyPr/>
                    <a:lstStyle/>
                    <a:p>
                      <a:pPr algn="ctr" fontAlgn="ctr"/>
                      <a:r>
                        <a:rPr lang="en-US" sz="1000" b="0" i="0" u="none" strike="noStrike">
                          <a:solidFill>
                            <a:srgbClr val="000000"/>
                          </a:solidFill>
                          <a:effectLst/>
                          <a:latin typeface="Arial" panose="020B0604020202020204" pitchFamily="34" charset="0"/>
                        </a:rPr>
                        <a:t>Class E</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-5.25%</a:t>
                      </a:r>
                    </a:p>
                  </a:txBody>
                  <a:tcPr marL="7791" marR="7791" marT="7791"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-1.10%</a:t>
                      </a:r>
                    </a:p>
                  </a:txBody>
                  <a:tcPr marL="7791" marR="7791" marT="7791"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-2.53%</a:t>
                      </a:r>
                    </a:p>
                  </a:txBody>
                  <a:tcPr marL="7791" marR="7791" marT="7791"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122%</a:t>
                      </a:r>
                    </a:p>
                  </a:txBody>
                  <a:tcPr marL="7791" marR="7791" marT="7791"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122%</a:t>
                      </a:r>
                    </a:p>
                  </a:txBody>
                  <a:tcPr marL="7791" marR="7791" marT="7791"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57326322"/>
                  </a:ext>
                </a:extLst>
              </a:tr>
              <a:tr h="163987">
                <a:tc>
                  <a:txBody>
                    <a:bodyPr/>
                    <a:lstStyle/>
                    <a:p>
                      <a:pPr algn="ctr" fontAlgn="ctr"/>
                      <a:r>
                        <a:rPr lang="en-US" sz="1000" b="1" i="0" u="none" strike="noStrike">
                          <a:solidFill>
                            <a:srgbClr val="000000"/>
                          </a:solidFill>
                          <a:effectLst/>
                          <a:latin typeface="Arial" panose="020B0604020202020204" pitchFamily="34" charset="0"/>
                        </a:rPr>
                        <a:t>Overall</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-4.63%</a:t>
                      </a:r>
                    </a:p>
                  </a:txBody>
                  <a:tcPr marL="7791" marR="7791" marT="7791"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-2.61%</a:t>
                      </a:r>
                    </a:p>
                  </a:txBody>
                  <a:tcPr marL="7791" marR="7791" marT="7791"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-2.88%</a:t>
                      </a:r>
                    </a:p>
                  </a:txBody>
                  <a:tcPr marL="7791" marR="7791" marT="7791"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111%</a:t>
                      </a:r>
                    </a:p>
                  </a:txBody>
                  <a:tcPr marL="7791" marR="7791" marT="7791"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128%</a:t>
                      </a:r>
                    </a:p>
                  </a:txBody>
                  <a:tcPr marL="7791" marR="7791" marT="7791"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20554376"/>
                  </a:ext>
                </a:extLst>
              </a:tr>
              <a:tr h="163987">
                <a:tc>
                  <a:txBody>
                    <a:bodyPr/>
                    <a:lstStyle/>
                    <a:p>
                      <a:pPr algn="ctr" fontAlgn="ctr"/>
                      <a:r>
                        <a:rPr lang="en-US" sz="1000" b="0" i="0" u="none" strike="noStrike" dirty="0">
                          <a:solidFill>
                            <a:srgbClr val="000000"/>
                          </a:solidFill>
                          <a:effectLst/>
                          <a:latin typeface="Arial" panose="020B0604020202020204" pitchFamily="34" charset="0"/>
                        </a:rPr>
                        <a:t>Class D</a:t>
                      </a:r>
                    </a:p>
                  </a:txBody>
                  <a:tcPr marL="7791" marR="7791" marT="77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-4.44%</a:t>
                      </a:r>
                    </a:p>
                  </a:txBody>
                  <a:tcPr marL="7791" marR="7791" marT="7791"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Arial" panose="020B0604020202020204" pitchFamily="34" charset="0"/>
                        </a:rPr>
                        <a:t>-3.59%</a:t>
                      </a:r>
                    </a:p>
                  </a:txBody>
                  <a:tcPr marL="7791" marR="7791" marT="7791"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Arial" panose="020B0604020202020204" pitchFamily="34" charset="0"/>
                        </a:rPr>
                        <a:t>-3.35%</a:t>
                      </a:r>
                    </a:p>
                  </a:txBody>
                  <a:tcPr marL="7791" marR="7791" marT="7791"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000" b="0" i="0" u="none" strike="noStrike">
                          <a:solidFill>
                            <a:srgbClr val="000000"/>
                          </a:solidFill>
                          <a:effectLst/>
                          <a:latin typeface="Arial" panose="020B0604020202020204" pitchFamily="34" charset="0"/>
                        </a:rPr>
                        <a:t>109%</a:t>
                      </a:r>
                    </a:p>
                  </a:txBody>
                  <a:tcPr marL="7791" marR="7791" marT="7791"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121%</a:t>
                      </a:r>
                    </a:p>
                  </a:txBody>
                  <a:tcPr marL="7791" marR="7791" marT="7791"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73103585"/>
                  </a:ext>
                </a:extLst>
              </a:tr>
            </a:tbl>
          </a:graphicData>
        </a:graphic>
      </p:graphicFrame>
      <p:sp>
        <p:nvSpPr>
          <p:cNvPr id="7" name="TextBox 6">
            <a:extLst>
              <a:ext uri="{FF2B5EF4-FFF2-40B4-BE49-F238E27FC236}">
                <a16:creationId xmlns:a16="http://schemas.microsoft.com/office/drawing/2014/main" id="{63E7F9EB-6BC6-4472-9C33-F6E9AF1D1BBF}"/>
              </a:ext>
            </a:extLst>
          </p:cNvPr>
          <p:cNvSpPr txBox="1"/>
          <p:nvPr/>
        </p:nvSpPr>
        <p:spPr>
          <a:xfrm>
            <a:off x="7222921" y="6439424"/>
            <a:ext cx="3271707" cy="418576"/>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a:solidFill>
                  <a:schemeClr val="tx1"/>
                </a:solidFill>
              </a:rPr>
              <a:t>TC offset is 0 (CE test)</a:t>
            </a:r>
          </a:p>
        </p:txBody>
      </p:sp>
      <p:sp>
        <p:nvSpPr>
          <p:cNvPr id="8" name="TextBox 7">
            <a:extLst>
              <a:ext uri="{FF2B5EF4-FFF2-40B4-BE49-F238E27FC236}">
                <a16:creationId xmlns:a16="http://schemas.microsoft.com/office/drawing/2014/main" id="{949DFDFE-38B0-4B52-9C08-929003930855}"/>
              </a:ext>
            </a:extLst>
          </p:cNvPr>
          <p:cNvSpPr txBox="1"/>
          <p:nvPr/>
        </p:nvSpPr>
        <p:spPr>
          <a:xfrm>
            <a:off x="1779864" y="6439424"/>
            <a:ext cx="3271707" cy="418576"/>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a:solidFill>
                  <a:schemeClr val="tx1"/>
                </a:solidFill>
              </a:rPr>
              <a:t>TC offset is applied</a:t>
            </a:r>
          </a:p>
        </p:txBody>
      </p:sp>
    </p:spTree>
    <p:extLst>
      <p:ext uri="{BB962C8B-B14F-4D97-AF65-F5344CB8AC3E}">
        <p14:creationId xmlns:p14="http://schemas.microsoft.com/office/powerpoint/2010/main" val="1665475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276</TotalTime>
  <Words>2607</Words>
  <Application>Microsoft Office PowerPoint</Application>
  <PresentationFormat>Widescreen</PresentationFormat>
  <Paragraphs>1102</Paragraphs>
  <Slides>10</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Century Gothic</vt:lpstr>
      <vt:lpstr>Microsoft Sans Serif</vt:lpstr>
      <vt:lpstr>Times New Roman</vt:lpstr>
      <vt:lpstr>Qualcomm</vt:lpstr>
      <vt:lpstr>PowerPoint Presentation</vt:lpstr>
      <vt:lpstr>ALF shapes</vt:lpstr>
      <vt:lpstr>Signalled ALF shapes</vt:lpstr>
      <vt:lpstr>Results for VTM configuration</vt:lpstr>
      <vt:lpstr>Results for BMS configuration</vt:lpstr>
      <vt:lpstr>Results of unified luma and chroma filter shapes</vt:lpstr>
      <vt:lpstr>TC offset</vt:lpstr>
      <vt:lpstr>TC offset for CE test with ALF 7x7 and classification 4x4</vt:lpstr>
      <vt:lpstr>TC offset for CE test with ALF 9x9 and classification 2x2</vt:lpstr>
      <vt:lpstr>Recommendation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Vadim Seregin</dc:creator>
  <cp:lastModifiedBy>Vadim Seregin</cp:lastModifiedBy>
  <cp:revision>40</cp:revision>
  <dcterms:created xsi:type="dcterms:W3CDTF">2018-07-09T03:00:48Z</dcterms:created>
  <dcterms:modified xsi:type="dcterms:W3CDTF">2018-07-11T09:02:15Z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-1763380183</vt:i4>
  </property>
  <property fmtid="{D5CDD505-2E9C-101B-9397-08002B2CF9AE}" pid="4" name="_EmailSubject">
    <vt:lpwstr>Duarte-Qualcomm Template Feedback Call</vt:lpwstr>
  </property>
  <property fmtid="{D5CDD505-2E9C-101B-9397-08002B2CF9AE}" pid="5" name="_AuthorEmail">
    <vt:lpwstr>beverlyc@qti.qualcomm.com</vt:lpwstr>
  </property>
  <property fmtid="{D5CDD505-2E9C-101B-9397-08002B2CF9AE}" pid="6" name="_AuthorEmailDisplayName">
    <vt:lpwstr>Beverly Crawford-Westre</vt:lpwstr>
  </property>
</Properties>
</file>