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23"/>
  </p:notesMasterIdLst>
  <p:sldIdLst>
    <p:sldId id="466" r:id="rId3"/>
    <p:sldId id="483" r:id="rId4"/>
    <p:sldId id="492" r:id="rId5"/>
    <p:sldId id="491" r:id="rId6"/>
    <p:sldId id="475" r:id="rId7"/>
    <p:sldId id="476" r:id="rId8"/>
    <p:sldId id="477" r:id="rId9"/>
    <p:sldId id="494" r:id="rId10"/>
    <p:sldId id="479" r:id="rId11"/>
    <p:sldId id="485" r:id="rId12"/>
    <p:sldId id="480" r:id="rId13"/>
    <p:sldId id="486" r:id="rId14"/>
    <p:sldId id="481" r:id="rId15"/>
    <p:sldId id="482" r:id="rId16"/>
    <p:sldId id="474" r:id="rId17"/>
    <p:sldId id="490" r:id="rId18"/>
    <p:sldId id="478" r:id="rId19"/>
    <p:sldId id="488" r:id="rId20"/>
    <p:sldId id="489" r:id="rId21"/>
    <p:sldId id="48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8A"/>
    <a:srgbClr val="99CCFF"/>
    <a:srgbClr val="A3FFFF"/>
    <a:srgbClr val="FFFFFF"/>
    <a:srgbClr val="A50021"/>
    <a:srgbClr val="CC0000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2018/7/14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086600" y="96808"/>
            <a:ext cx="189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JVET-K0369-r2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162800" y="96808"/>
            <a:ext cx="1815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JVET-K0369-r2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phenix.it-sudparis.eu/jvet/doc_end_user/current_document.php?id=3829" TargetMode="External"/><Relationship Id="rId3" Type="http://schemas.openxmlformats.org/officeDocument/2006/relationships/hyperlink" Target="http://phenix.it-sudparis.eu/jvet/doc_end_user/current_document.php?id=3913" TargetMode="External"/><Relationship Id="rId7" Type="http://schemas.openxmlformats.org/officeDocument/2006/relationships/hyperlink" Target="http://phenix.it-sudparis.eu/jvet/doc_end_user/current_document.php?id=3660" TargetMode="External"/><Relationship Id="rId2" Type="http://schemas.openxmlformats.org/officeDocument/2006/relationships/hyperlink" Target="http://phenix.it-sudparis.eu/jvet/doc_end_user/current_document.php?id=38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henix.it-sudparis.eu/jvet/doc_end_user/current_document.php?id=3616" TargetMode="External"/><Relationship Id="rId5" Type="http://schemas.openxmlformats.org/officeDocument/2006/relationships/hyperlink" Target="http://phenix.it-sudparis.eu/jvet/doc_end_user/current_document.php?id=3849" TargetMode="External"/><Relationship Id="rId4" Type="http://schemas.openxmlformats.org/officeDocument/2006/relationships/hyperlink" Target="http://phenix.it-sudparis.eu/jvet/doc_end_user/current_document.php?id=374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en-US" sz="3200" dirty="0" smtClean="0"/>
              <a:t>CE2-related: Longer tap </a:t>
            </a:r>
            <a:r>
              <a:rPr lang="en-US" altLang="en-US" sz="3200" dirty="0" err="1" smtClean="0"/>
              <a:t>Deblocking</a:t>
            </a:r>
            <a:r>
              <a:rPr lang="en-US" altLang="en-US" sz="3200" dirty="0" smtClean="0"/>
              <a:t> Filter</a:t>
            </a:r>
            <a:br>
              <a:rPr lang="en-US" altLang="en-US" sz="3200" dirty="0" smtClean="0"/>
            </a:br>
            <a:r>
              <a:rPr lang="en-US" altLang="en-US" sz="3200" dirty="0" smtClean="0"/>
              <a:t>JVET-K0369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733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dirty="0">
                <a:solidFill>
                  <a:schemeClr val="tx1"/>
                </a:solidFill>
              </a:rPr>
              <a:t>Anand Meher </a:t>
            </a:r>
            <a:r>
              <a:rPr lang="en-US" altLang="en-US" sz="1800" dirty="0" smtClean="0">
                <a:solidFill>
                  <a:schemeClr val="tx1"/>
                </a:solidFill>
              </a:rPr>
              <a:t>Kotra, </a:t>
            </a:r>
            <a:r>
              <a:rPr lang="en-US" altLang="zh-CN" sz="1800" dirty="0" smtClean="0">
                <a:solidFill>
                  <a:schemeClr val="tx1"/>
                </a:solidFill>
              </a:rPr>
              <a:t>Biao Wang, Semih Esenlik, </a:t>
            </a:r>
            <a:r>
              <a:rPr lang="en-US" altLang="zh-CN" sz="1800" dirty="0" err="1" smtClean="0">
                <a:solidFill>
                  <a:schemeClr val="tx1"/>
                </a:solidFill>
              </a:rPr>
              <a:t>Zhijie</a:t>
            </a:r>
            <a:r>
              <a:rPr lang="en-US" altLang="zh-CN" sz="1800" dirty="0" smtClean="0">
                <a:solidFill>
                  <a:schemeClr val="tx1"/>
                </a:solidFill>
              </a:rPr>
              <a:t> Zhao, Jianle Chen</a:t>
            </a: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925" y="304800"/>
            <a:ext cx="8500821" cy="762000"/>
          </a:xfrm>
        </p:spPr>
        <p:txBody>
          <a:bodyPr/>
          <a:lstStyle/>
          <a:p>
            <a:r>
              <a:rPr lang="en-CA" b="1" dirty="0" smtClean="0"/>
              <a:t>Characteristics</a:t>
            </a:r>
            <a:r>
              <a:rPr lang="en-US" b="1" dirty="0"/>
              <a:t> </a:t>
            </a:r>
            <a:r>
              <a:rPr lang="en-US" b="1" dirty="0" smtClean="0"/>
              <a:t>of Filter conditions and coefficients as suggested to report by JVET-K0022 (CE2 report)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10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231208"/>
              </p:ext>
            </p:extLst>
          </p:nvPr>
        </p:nvGraphicFramePr>
        <p:xfrm>
          <a:off x="263470" y="1391895"/>
          <a:ext cx="8538276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1076900"/>
                <a:gridCol w="3126137"/>
                <a:gridCol w="1883260"/>
                <a:gridCol w="1419304"/>
                <a:gridCol w="1032675"/>
              </a:tblGrid>
              <a:tr h="7239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Color 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component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Additional sets of number of samples to filter on respective side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Maximum number of taps to filter one line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 filter accuracy (&gt;&gt;N)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Line buffers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7+7/3+7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*(3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+7) used at horizontal CTU boundary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168 (out</a:t>
                      </a:r>
                      <a:r>
                        <a:rPr lang="en-US" sz="1600" b="1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of which 144 are power of 2 operations)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(same as HEVC)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577100"/>
              </p:ext>
            </p:extLst>
          </p:nvPr>
        </p:nvGraphicFramePr>
        <p:xfrm>
          <a:off x="111070" y="3545865"/>
          <a:ext cx="8880530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1786584"/>
                <a:gridCol w="2773905"/>
                <a:gridCol w="1347326"/>
                <a:gridCol w="1448715"/>
                <a:gridCol w="1524000"/>
              </a:tblGrid>
              <a:tr h="7239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Switching frequency in number of lines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number of taps for smooth decisions per line(strong and long filters)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 err="1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Deblock</a:t>
                      </a: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implicit split TUs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 err="1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Deblock</a:t>
                      </a: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without overlap between CUs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 err="1" smtClean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Deblock</a:t>
                      </a:r>
                      <a:r>
                        <a:rPr lang="en-CA" sz="1800" b="0" dirty="0" smtClean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sub-block boundaries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6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(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for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HEVCstrong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/weak decision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)</a:t>
                      </a:r>
                    </a:p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+ 16 (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For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New longer tap filter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Yes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Yes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311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Subjective results (I):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7" name="Rectangle 6"/>
            <p:cNvSpPr/>
            <p:nvPr/>
          </p:nvSpPr>
          <p:spPr>
            <a:xfrm>
              <a:off x="1600200" y="5482658"/>
              <a:ext cx="1075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BMS 1.0 </a:t>
              </a:r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2" y="1143000"/>
            <a:ext cx="4446587" cy="4167397"/>
          </a:xfrm>
          <a:prstGeom prst="rect">
            <a:avLst/>
          </a:prstGeom>
        </p:spPr>
      </p:pic>
      <p:pic>
        <p:nvPicPr>
          <p:cNvPr id="13" name="Picture 12" descr="C:\Users\b80053157\Pictures\Forpresentation\green_POC3_FoodMarketHuawei0347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65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847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Subjective results (II):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9" name="Picture 8" descr="C:\Users\b80053157\Pictures\Forpresentation\green_POC10_Face_FoodMarketBMS_QP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:\Users\b80053157\Pictures\Forpresentation\green_POC10_Face_FoodMarketHuawei0347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24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 15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17" name="Rectangle 16"/>
            <p:cNvSpPr/>
            <p:nvPr/>
          </p:nvSpPr>
          <p:spPr>
            <a:xfrm>
              <a:off x="1600200" y="5482658"/>
              <a:ext cx="1075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BMS 1.0 </a:t>
              </a: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42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450" y="-58224"/>
            <a:ext cx="8064500" cy="633412"/>
          </a:xfrm>
        </p:spPr>
        <p:txBody>
          <a:bodyPr/>
          <a:lstStyle/>
          <a:p>
            <a:r>
              <a:rPr lang="en-US" dirty="0" smtClean="0"/>
              <a:t> Objective results: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367625"/>
              </p:ext>
            </p:extLst>
          </p:nvPr>
        </p:nvGraphicFramePr>
        <p:xfrm>
          <a:off x="553329" y="432594"/>
          <a:ext cx="7810500" cy="567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name="Macro-Enabled Worksheet" r:id="rId3" imgW="7810433" imgH="5677020" progId="Excel.SheetMacroEnabled.12">
                  <p:embed/>
                </p:oleObj>
              </mc:Choice>
              <mc:Fallback>
                <p:oleObj name="Macro-Enabled Worksheet" r:id="rId3" imgW="7810433" imgH="567702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3329" y="432594"/>
                        <a:ext cx="7810500" cy="567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38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496" y="-25244"/>
            <a:ext cx="8064500" cy="633412"/>
          </a:xfrm>
        </p:spPr>
        <p:txBody>
          <a:bodyPr/>
          <a:lstStyle/>
          <a:p>
            <a:r>
              <a:rPr lang="en-US" dirty="0" smtClean="0"/>
              <a:t> Summary &amp;&amp; Conclusions: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1000" y="700008"/>
            <a:ext cx="845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Summary of our Longer Tap Filter: </a:t>
            </a:r>
          </a:p>
          <a:p>
            <a:pPr lvl="1"/>
            <a:r>
              <a:rPr lang="en-US" sz="1800" kern="0" dirty="0" smtClean="0"/>
              <a:t>New filter conditions and filter coefficients </a:t>
            </a:r>
          </a:p>
          <a:p>
            <a:pPr lvl="1"/>
            <a:r>
              <a:rPr lang="en-US" sz="1800" kern="0" dirty="0" smtClean="0"/>
              <a:t>Line buffer reduction </a:t>
            </a:r>
          </a:p>
          <a:p>
            <a:pPr lvl="1"/>
            <a:r>
              <a:rPr lang="en-US" sz="1800" kern="0" dirty="0" smtClean="0"/>
              <a:t>Implicit TU boundaries are also filtered.</a:t>
            </a:r>
          </a:p>
          <a:p>
            <a:r>
              <a:rPr lang="en-US" sz="1800" kern="0" dirty="0" smtClean="0"/>
              <a:t>Conclusions: </a:t>
            </a:r>
          </a:p>
          <a:p>
            <a:pPr lvl="1"/>
            <a:r>
              <a:rPr lang="en-US" sz="1800" kern="0" dirty="0" smtClean="0"/>
              <a:t>Significant improved subjective results.</a:t>
            </a:r>
          </a:p>
          <a:p>
            <a:pPr lvl="1"/>
            <a:r>
              <a:rPr lang="en-US" sz="1800" kern="0" dirty="0" smtClean="0"/>
              <a:t>Objective results: </a:t>
            </a:r>
          </a:p>
          <a:p>
            <a:pPr lvl="2"/>
            <a:r>
              <a:rPr lang="en-US" sz="1800" kern="0" dirty="0" smtClean="0"/>
              <a:t>VTM: -0.12%, -0.13%, -0.02% for AI, RA, LDB, respectively</a:t>
            </a:r>
          </a:p>
          <a:p>
            <a:pPr lvl="2"/>
            <a:r>
              <a:rPr lang="en-US" sz="1800" kern="0" dirty="0" smtClean="0"/>
              <a:t>BMS: </a:t>
            </a:r>
            <a:r>
              <a:rPr lang="en-US" sz="1800" kern="0" dirty="0"/>
              <a:t>-</a:t>
            </a:r>
            <a:r>
              <a:rPr lang="en-US" sz="1800" kern="0" dirty="0" smtClean="0"/>
              <a:t>0.08%, </a:t>
            </a:r>
            <a:r>
              <a:rPr lang="en-US" sz="1800" kern="0" dirty="0"/>
              <a:t>-</a:t>
            </a:r>
            <a:r>
              <a:rPr lang="en-US" sz="1800" kern="0" dirty="0" smtClean="0"/>
              <a:t>0.01%, 0.04% </a:t>
            </a:r>
            <a:r>
              <a:rPr lang="en-US" sz="1800" kern="0" dirty="0"/>
              <a:t>for AI, RA, LDB, </a:t>
            </a:r>
            <a:r>
              <a:rPr lang="en-US" sz="1800" kern="0" dirty="0" smtClean="0"/>
              <a:t>respectively</a:t>
            </a:r>
          </a:p>
          <a:p>
            <a:pPr lvl="2"/>
            <a:endParaRPr lang="en-US" sz="1800" kern="0" dirty="0" smtClean="0"/>
          </a:p>
          <a:p>
            <a:r>
              <a:rPr lang="en-US" sz="1800" kern="0" dirty="0" smtClean="0"/>
              <a:t>We request to study the proposal in a core experiment (CE)</a:t>
            </a:r>
          </a:p>
          <a:p>
            <a:r>
              <a:rPr lang="en-US" sz="1800" kern="0" dirty="0"/>
              <a:t>Thanks to Canon for the cross </a:t>
            </a:r>
            <a:r>
              <a:rPr lang="en-US" sz="1800" kern="0" dirty="0" smtClean="0"/>
              <a:t>check (JVET-K0492)</a:t>
            </a:r>
            <a:endParaRPr lang="en-US" sz="1800" kern="0" dirty="0"/>
          </a:p>
          <a:p>
            <a:endParaRPr lang="en-US" sz="1800" kern="0" dirty="0" smtClean="0"/>
          </a:p>
          <a:p>
            <a:pPr lvl="2"/>
            <a:endParaRPr lang="en-US" sz="2000" kern="0" dirty="0" smtClean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74497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496" y="-25244"/>
            <a:ext cx="8064500" cy="633412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altLang="zh-CN" dirty="0" smtClean="0"/>
              <a:t>An intermediate bug fix version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1000" y="700008"/>
            <a:ext cx="845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Codebase is BMS </a:t>
            </a:r>
          </a:p>
          <a:p>
            <a:r>
              <a:rPr lang="en-US" sz="1800" kern="0" dirty="0" smtClean="0"/>
              <a:t>Implicit TU boundaries are also filtered:</a:t>
            </a:r>
          </a:p>
          <a:p>
            <a:pPr lvl="1"/>
            <a:r>
              <a:rPr lang="en-US" sz="1800" kern="0" dirty="0" smtClean="0"/>
              <a:t>Largest TU is 64x64</a:t>
            </a:r>
          </a:p>
          <a:p>
            <a:pPr lvl="1"/>
            <a:r>
              <a:rPr lang="en-US" sz="1800" kern="0" dirty="0" smtClean="0"/>
              <a:t>Largest CU is 128x128</a:t>
            </a:r>
          </a:p>
          <a:p>
            <a:pPr lvl="1"/>
            <a:r>
              <a:rPr lang="en-US" sz="1800" kern="0" dirty="0" smtClean="0"/>
              <a:t>Implicit TU boundaries occurs when a CU is 128x128 samples large</a:t>
            </a:r>
          </a:p>
          <a:p>
            <a:r>
              <a:rPr lang="en-US" sz="1800" kern="0" dirty="0" smtClean="0"/>
              <a:t>Parallel </a:t>
            </a:r>
            <a:r>
              <a:rPr lang="en-US" sz="1800" kern="0" dirty="0" err="1" smtClean="0"/>
              <a:t>deblocking</a:t>
            </a:r>
            <a:r>
              <a:rPr lang="en-US" sz="1800" kern="0" dirty="0" smtClean="0"/>
              <a:t> filter can be applied in parallel</a:t>
            </a:r>
          </a:p>
          <a:p>
            <a:pPr lvl="1"/>
            <a:r>
              <a:rPr lang="en-US" sz="1800" kern="0" dirty="0" smtClean="0"/>
              <a:t>Restrict the number of filter samples:</a:t>
            </a:r>
          </a:p>
          <a:p>
            <a:pPr lvl="2"/>
            <a:r>
              <a:rPr lang="en-US" sz="1800" kern="0" dirty="0" smtClean="0"/>
              <a:t>for vertical edges: no filter than half of the width of P and Q block</a:t>
            </a:r>
          </a:p>
          <a:p>
            <a:pPr lvl="2"/>
            <a:r>
              <a:rPr lang="en-US" sz="1800" kern="0" dirty="0" smtClean="0"/>
              <a:t>for horizontal edges: no filter than half of the height of P and Q block</a:t>
            </a:r>
          </a:p>
          <a:p>
            <a:r>
              <a:rPr lang="en-US" sz="1800" kern="0" dirty="0" smtClean="0"/>
              <a:t>The proposal is above feature, plus: </a:t>
            </a:r>
          </a:p>
          <a:p>
            <a:pPr lvl="1"/>
            <a:r>
              <a:rPr lang="en-US" sz="1800" kern="0" dirty="0" smtClean="0"/>
              <a:t>New filter condition and filter coefficients</a:t>
            </a:r>
          </a:p>
          <a:p>
            <a:pPr lvl="1"/>
            <a:r>
              <a:rPr lang="en-US" sz="1800" kern="0" dirty="0" smtClean="0"/>
              <a:t>Line buffer restrictions</a:t>
            </a:r>
          </a:p>
          <a:p>
            <a:pPr marL="0" indent="0">
              <a:buNone/>
            </a:pPr>
            <a:endParaRPr lang="en-US" sz="1800" kern="0" dirty="0"/>
          </a:p>
          <a:p>
            <a:endParaRPr lang="en-US" sz="1800" kern="0" dirty="0" smtClean="0"/>
          </a:p>
          <a:p>
            <a:pPr lvl="2"/>
            <a:endParaRPr lang="en-US" sz="2000" kern="0" dirty="0" smtClean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1957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7" y="-114221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Objective results over </a:t>
            </a:r>
            <a:r>
              <a:rPr lang="en-US" altLang="zh-CN" b="1" kern="0" dirty="0" err="1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bugfix</a:t>
            </a: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 version  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948079"/>
              </p:ext>
            </p:extLst>
          </p:nvPr>
        </p:nvGraphicFramePr>
        <p:xfrm>
          <a:off x="381000" y="488196"/>
          <a:ext cx="7810500" cy="567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Macro-Enabled Worksheet" r:id="rId3" imgW="7810433" imgH="5677020" progId="Excel.SheetMacroEnabled.12">
                  <p:embed/>
                </p:oleObj>
              </mc:Choice>
              <mc:Fallback>
                <p:oleObj name="Macro-Enabled Worksheet" r:id="rId3" imgW="7810433" imgH="567702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88196"/>
                        <a:ext cx="7810500" cy="567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2207056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8" y="0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Backup slides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 descr="C:\Users\b80053157\Pictures\Forpresentation\green_POC3_FoodMarketHuawei0347_QP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65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:\Users\b80053157\Pictures\Forpresentation\green_POC3_FoodMarketEricsson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roup 11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13" name="Rectangle 12"/>
            <p:cNvSpPr/>
            <p:nvPr/>
          </p:nvSpPr>
          <p:spPr>
            <a:xfrm>
              <a:off x="1600200" y="5482658"/>
              <a:ext cx="22172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Intermediate Bug </a:t>
              </a:r>
              <a:r>
                <a:rPr lang="en-US" altLang="zh-CN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Fix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8007948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Subjective results (II):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10" name="Picture 9" descr="C:\Users\b80053157\Pictures\Forpresentation\green_POC10_Face_FoodMarketHuawei0347_QP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24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 15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17" name="Rectangle 16"/>
            <p:cNvSpPr/>
            <p:nvPr/>
          </p:nvSpPr>
          <p:spPr>
            <a:xfrm>
              <a:off x="1600200" y="5482658"/>
              <a:ext cx="22172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Intermediate Bug </a:t>
              </a:r>
              <a:r>
                <a:rPr lang="en-US" altLang="zh-CN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Fix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1" name="Picture 10" descr="C:\Users\b80053157\Pictures\Forpresentation\green_POC10_Face_FoodMarketEricsson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905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63" y="289877"/>
            <a:ext cx="6850062" cy="630238"/>
          </a:xfrm>
        </p:spPr>
        <p:txBody>
          <a:bodyPr/>
          <a:lstStyle/>
          <a:p>
            <a:r>
              <a:rPr lang="en-US" dirty="0" smtClean="0"/>
              <a:t>Blocking </a:t>
            </a:r>
            <a:r>
              <a:rPr lang="en-US" altLang="zh-CN" dirty="0" smtClean="0"/>
              <a:t>artifacts </a:t>
            </a:r>
            <a:r>
              <a:rPr lang="en-US" dirty="0" smtClean="0"/>
              <a:t>in VTM/BMS 1.0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46494" y="1259237"/>
            <a:ext cx="4446587" cy="4636398"/>
            <a:chOff x="4617204" y="1295400"/>
            <a:chExt cx="4446587" cy="4636398"/>
          </a:xfrm>
        </p:grpSpPr>
        <p:pic>
          <p:nvPicPr>
            <p:cNvPr id="6" name="Picture 5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7204" y="1295400"/>
              <a:ext cx="4446587" cy="4167397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5539204" y="5562466"/>
              <a:ext cx="29460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POC 3 of </a:t>
              </a:r>
              <a:r>
                <a:rPr lang="en-CA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F</a:t>
              </a:r>
              <a:r>
                <a:rPr lang="en-CA" dirty="0" err="1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oodMarket</a:t>
              </a:r>
              <a:r>
                <a:rPr lang="en-CA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QP 37 </a:t>
              </a:r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672986" y="1259237"/>
            <a:ext cx="4432269" cy="4636398"/>
            <a:chOff x="76200" y="1295400"/>
            <a:chExt cx="4432269" cy="4636398"/>
          </a:xfrm>
        </p:grpSpPr>
        <p:pic>
          <p:nvPicPr>
            <p:cNvPr id="5" name="Picture 4" descr="C:\Users\b80053157\Pictures\Forpresentation\green_POC10_Face_FoodMarketBMS_QP37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1295400"/>
              <a:ext cx="4432269" cy="41520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ctangle 7"/>
            <p:cNvSpPr/>
            <p:nvPr/>
          </p:nvSpPr>
          <p:spPr>
            <a:xfrm>
              <a:off x="990600" y="5562466"/>
              <a:ext cx="30037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POC 10 of </a:t>
              </a:r>
              <a:r>
                <a:rPr lang="en-CA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F</a:t>
              </a:r>
              <a:r>
                <a:rPr lang="en-CA" dirty="0" err="1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oodMarket</a:t>
              </a:r>
              <a:r>
                <a:rPr lang="en-CA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QP 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194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8" y="0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Backup slides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 descr="C:\Users\b80053157\AppData\Roaming\eSpace_Desktop\UserData\b80053157\imagefiles\D22402AF-7519-4C81-9EE7-EC01CC143D3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599" y="2209800"/>
            <a:ext cx="9232774" cy="192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8019026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618" y="333379"/>
            <a:ext cx="7366781" cy="630238"/>
          </a:xfrm>
        </p:spPr>
        <p:txBody>
          <a:bodyPr/>
          <a:lstStyle/>
          <a:p>
            <a:r>
              <a:rPr lang="en-US" dirty="0" smtClean="0"/>
              <a:t>Several longer tap filters being studied in CE2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7068984"/>
              </p:ext>
            </p:extLst>
          </p:nvPr>
        </p:nvGraphicFramePr>
        <p:xfrm>
          <a:off x="405618" y="1143000"/>
          <a:ext cx="8153400" cy="48275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8817"/>
                <a:gridCol w="5611170"/>
                <a:gridCol w="1733413"/>
              </a:tblGrid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Test#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Description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Document#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2.2.1.1.a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Long deblocking filters and fixes (only luma)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>
                          <a:effectLst/>
                          <a:hlinkClick r:id="rId2"/>
                        </a:rPr>
                        <a:t>JVET-K0307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2.2.1.1.b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Long deblocking filters and fixes (only fixes for luma)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>
                          <a:effectLst/>
                          <a:hlinkClick r:id="rId2"/>
                        </a:rPr>
                        <a:t>JVET-K0307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Extended Deblocking Filter (only luma)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>
                          <a:effectLst/>
                          <a:hlinkClick r:id="rId3"/>
                        </a:rPr>
                        <a:t>JVET-K0393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Long deblocking filters (only luma)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>
                          <a:effectLst/>
                          <a:hlinkClick r:id="rId4"/>
                        </a:rPr>
                        <a:t>JVET-K0232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7045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2.2.1.4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Tests on long deblocking (only long for luma also filtering </a:t>
                      </a:r>
                      <a:endParaRPr lang="en-US" sz="100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chroma when long filters are used for luma)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>
                          <a:effectLst/>
                          <a:hlinkClick r:id="rId5"/>
                        </a:rPr>
                        <a:t>JVET-K0334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2.2.1.5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Long-tap deblocking filter (only luma)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>
                          <a:effectLst/>
                          <a:hlinkClick r:id="rId6"/>
                        </a:rPr>
                        <a:t>JVET-K0112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2.2.1.6.a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Long-tap deblocking filter for 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>
                          <a:effectLst/>
                          <a:hlinkClick r:id="rId7"/>
                        </a:rPr>
                        <a:t>JVET-K0152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2.2.1.6.b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Long-tap deblocking filter for chroma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>
                          <a:effectLst/>
                          <a:hlinkClick r:id="rId7"/>
                        </a:rPr>
                        <a:t>JVET-K0152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2.2.1.6.c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Long-tap deblocking filter for luma and chroma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>
                          <a:effectLst/>
                          <a:hlinkClick r:id="rId7"/>
                        </a:rPr>
                        <a:t>JVET-K0152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2.2.1.7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</a:rPr>
                        <a:t>Deblocking Improvements for Large CUs both luma and chroma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sng" dirty="0">
                          <a:effectLst/>
                          <a:hlinkClick r:id="rId8"/>
                        </a:rPr>
                        <a:t>JVET-K0315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57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08755"/>
            <a:ext cx="6850062" cy="630238"/>
          </a:xfrm>
        </p:spPr>
        <p:txBody>
          <a:bodyPr/>
          <a:lstStyle/>
          <a:p>
            <a:r>
              <a:rPr lang="en-US" dirty="0" smtClean="0"/>
              <a:t>Aspects of our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077200" cy="4903787"/>
          </a:xfrm>
        </p:spPr>
        <p:txBody>
          <a:bodyPr/>
          <a:lstStyle/>
          <a:p>
            <a:r>
              <a:rPr lang="en-US" dirty="0" smtClean="0"/>
              <a:t>Filtering of implicit TU boundaries</a:t>
            </a:r>
          </a:p>
          <a:p>
            <a:pPr lvl="1"/>
            <a:r>
              <a:rPr lang="en-US" dirty="0" smtClean="0"/>
              <a:t>Problem in VTM/BMS </a:t>
            </a:r>
            <a:r>
              <a:rPr lang="en-US" dirty="0" err="1" smtClean="0"/>
              <a:t>deblocking</a:t>
            </a:r>
            <a:endParaRPr lang="en-US" dirty="0" smtClean="0"/>
          </a:p>
          <a:p>
            <a:pPr lvl="2"/>
            <a:r>
              <a:rPr lang="en-US" dirty="0" smtClean="0"/>
              <a:t>Largest transform size is greater than CU size </a:t>
            </a:r>
          </a:p>
          <a:p>
            <a:pPr lvl="2"/>
            <a:r>
              <a:rPr lang="en-US" dirty="0" smtClean="0"/>
              <a:t>VTM/BMS only filters CU boundaries but not TU boundaries</a:t>
            </a:r>
          </a:p>
          <a:p>
            <a:pPr lvl="1"/>
            <a:r>
              <a:rPr lang="en-US" dirty="0" smtClean="0"/>
              <a:t>Fix: Also filter implicit TU boundaries </a:t>
            </a:r>
          </a:p>
          <a:p>
            <a:pPr lvl="2"/>
            <a:r>
              <a:rPr lang="en-US" dirty="0"/>
              <a:t>Same solution as in </a:t>
            </a:r>
            <a:r>
              <a:rPr lang="en-US" dirty="0" smtClean="0"/>
              <a:t>JVET-K0307</a:t>
            </a:r>
          </a:p>
          <a:p>
            <a:pPr lvl="1"/>
            <a:r>
              <a:rPr lang="en-US" dirty="0" smtClean="0"/>
              <a:t>Several other CE and CE-related proposals addressed same problem</a:t>
            </a:r>
          </a:p>
          <a:p>
            <a:r>
              <a:rPr lang="en-US" dirty="0" smtClean="0"/>
              <a:t>Parallel </a:t>
            </a:r>
            <a:r>
              <a:rPr lang="en-US" dirty="0" err="1" smtClean="0"/>
              <a:t>deblocking</a:t>
            </a:r>
            <a:r>
              <a:rPr lang="en-US" dirty="0" smtClean="0"/>
              <a:t> for 4 x N and N x 4 CUs</a:t>
            </a:r>
          </a:p>
          <a:p>
            <a:pPr lvl="1"/>
            <a:r>
              <a:rPr lang="en-US" dirty="0" smtClean="0"/>
              <a:t>Avoid overlaps </a:t>
            </a:r>
          </a:p>
          <a:p>
            <a:pPr lvl="1"/>
            <a:r>
              <a:rPr lang="en-US" dirty="0" smtClean="0"/>
              <a:t>Same solution as in JVET-K0307</a:t>
            </a:r>
          </a:p>
          <a:p>
            <a:r>
              <a:rPr lang="en-US" dirty="0" smtClean="0"/>
              <a:t>Longer tap </a:t>
            </a:r>
            <a:r>
              <a:rPr lang="en-US" dirty="0" err="1" smtClean="0"/>
              <a:t>deblocking</a:t>
            </a:r>
            <a:r>
              <a:rPr lang="en-US" dirty="0" smtClean="0"/>
              <a:t> filter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813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158" y="16389"/>
            <a:ext cx="8064500" cy="633412"/>
          </a:xfrm>
        </p:spPr>
        <p:txBody>
          <a:bodyPr/>
          <a:lstStyle/>
          <a:p>
            <a:r>
              <a:rPr lang="en-US" dirty="0" smtClean="0"/>
              <a:t> Longer tap </a:t>
            </a:r>
            <a:r>
              <a:rPr lang="en-US" dirty="0" err="1" smtClean="0"/>
              <a:t>Deblocking</a:t>
            </a:r>
            <a:r>
              <a:rPr lang="en-US" dirty="0" smtClean="0"/>
              <a:t> Filter (</a:t>
            </a:r>
            <a:r>
              <a:rPr lang="en-US" dirty="0" err="1" smtClean="0"/>
              <a:t>luma</a:t>
            </a:r>
            <a:r>
              <a:rPr lang="en-US" dirty="0" smtClean="0"/>
              <a:t> only)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158" y="533400"/>
            <a:ext cx="8790842" cy="5610322"/>
          </a:xfrm>
        </p:spPr>
        <p:txBody>
          <a:bodyPr/>
          <a:lstStyle/>
          <a:p>
            <a:r>
              <a:rPr lang="en-US" sz="2000" dirty="0" smtClean="0"/>
              <a:t>New filter conditions considering:</a:t>
            </a:r>
          </a:p>
          <a:p>
            <a:pPr lvl="1"/>
            <a:r>
              <a:rPr lang="en-US" sz="2000" dirty="0" smtClean="0"/>
              <a:t>Block sizes</a:t>
            </a:r>
          </a:p>
          <a:p>
            <a:pPr lvl="1"/>
            <a:r>
              <a:rPr lang="en-US" sz="2000" dirty="0" smtClean="0"/>
              <a:t>Spatial activity across edges</a:t>
            </a:r>
          </a:p>
          <a:p>
            <a:pPr lvl="1">
              <a:lnSpc>
                <a:spcPts val="800"/>
              </a:lnSpc>
            </a:pPr>
            <a:endParaRPr lang="en-US" sz="2000" dirty="0" smtClean="0"/>
          </a:p>
          <a:p>
            <a:r>
              <a:rPr lang="en-US" sz="2000" dirty="0" smtClean="0"/>
              <a:t>On top of HEVC filter, longer tap uses:</a:t>
            </a:r>
          </a:p>
          <a:p>
            <a:pPr lvl="1"/>
            <a:r>
              <a:rPr lang="en-US" sz="2000" dirty="0" smtClean="0"/>
              <a:t> 8 samples for filter decision on each side of the edge</a:t>
            </a:r>
          </a:p>
          <a:p>
            <a:pPr lvl="1"/>
            <a:r>
              <a:rPr lang="en-US" sz="2000" dirty="0"/>
              <a:t> </a:t>
            </a:r>
            <a:r>
              <a:rPr lang="en-US" sz="2000" dirty="0" smtClean="0"/>
              <a:t>7 samples are modified on each side of the edge</a:t>
            </a:r>
          </a:p>
          <a:p>
            <a:pPr lvl="1">
              <a:lnSpc>
                <a:spcPts val="800"/>
              </a:lnSpc>
            </a:pPr>
            <a:endParaRPr lang="en-US" sz="2000" dirty="0"/>
          </a:p>
          <a:p>
            <a:r>
              <a:rPr lang="en-US" sz="2000" dirty="0" smtClean="0"/>
              <a:t>Line buffer reduction for “longer tap filters” is also studied</a:t>
            </a:r>
          </a:p>
          <a:p>
            <a:pPr lvl="1"/>
            <a:r>
              <a:rPr lang="en-US" sz="2000" dirty="0" smtClean="0"/>
              <a:t>For horizontal edges overlapping with Hor. CTU boundaries:</a:t>
            </a:r>
          </a:p>
          <a:p>
            <a:pPr lvl="2"/>
            <a:r>
              <a:rPr lang="en-US" sz="2000" dirty="0" smtClean="0"/>
              <a:t>For the top block, the number of samples used in filter decision and filter modification are kept the same as in HEVC</a:t>
            </a:r>
          </a:p>
          <a:p>
            <a:pPr lvl="2"/>
            <a:r>
              <a:rPr lang="en-US" sz="2000" dirty="0" smtClean="0"/>
              <a:t>Modified filter condition and filter coefficients are proposed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28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New filter conditions: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b="1" dirty="0" smtClean="0">
                <a:solidFill>
                  <a:srgbClr val="C00000"/>
                </a:solidFill>
              </a:rPr>
              <a:t>For both the first and fourth lines of a </a:t>
            </a:r>
            <a:r>
              <a:rPr lang="en-US" sz="2000" b="1" dirty="0" err="1" smtClean="0">
                <a:solidFill>
                  <a:srgbClr val="C00000"/>
                </a:solidFill>
              </a:rPr>
              <a:t>deblocking</a:t>
            </a:r>
            <a:r>
              <a:rPr lang="en-US" sz="2000" b="1" dirty="0" smtClean="0">
                <a:solidFill>
                  <a:srgbClr val="C00000"/>
                </a:solidFill>
              </a:rPr>
              <a:t> segment: </a:t>
            </a: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6934200" cy="3505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85800" y="5104112"/>
                <a:ext cx="6629400" cy="1144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algn="just" fontAlgn="auto" hangingPunct="1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457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7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7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&amp;&amp; </m:t>
                      </m:r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28600" marR="0" algn="just" fontAlgn="auto" hangingPunct="1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457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5104112"/>
                <a:ext cx="6629400" cy="114428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 flipH="1">
            <a:off x="1219200" y="3124200"/>
            <a:ext cx="2895600" cy="166766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84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604" y="0"/>
            <a:ext cx="8064500" cy="633412"/>
          </a:xfrm>
        </p:spPr>
        <p:txBody>
          <a:bodyPr/>
          <a:lstStyle/>
          <a:p>
            <a:r>
              <a:rPr lang="en-US" dirty="0" smtClean="0"/>
              <a:t> New filter coefficients: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874217"/>
              </p:ext>
            </p:extLst>
          </p:nvPr>
        </p:nvGraphicFramePr>
        <p:xfrm>
          <a:off x="493364" y="760710"/>
          <a:ext cx="7836704" cy="4952993"/>
        </p:xfrm>
        <a:graphic>
          <a:graphicData uri="http://schemas.openxmlformats.org/drawingml/2006/table">
            <a:tbl>
              <a:tblPr firstRow="1" firstCol="1" bandRow="1"/>
              <a:tblGrid>
                <a:gridCol w="1435809"/>
                <a:gridCol w="4918887"/>
                <a:gridCol w="1482008"/>
              </a:tblGrid>
              <a:tr h="7581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Output pixel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Filter coefficients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Input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{6,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1,   1,  1,  0,   0,  0,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{5,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 1,  1,  1,   0,  0,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{4, 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1,  1,   1,  0,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{3,   1,  1,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 1,  1,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{2,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 1,  1,  1,  0,   0,  0}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{1,   1,  1,   1,  1,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 1,  1,  1,  1,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{1,   1,  1,   1,  1,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1,   1,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1,  1,   1,  1,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1,   1,  1}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1,   1,  1,  1,  1, 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1,   1,  1}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1,  1,  1,  1, 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2}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1,  1,  1,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3}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1,  1,   1,  1, 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4}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1,   1,  1,   1,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5}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0,   1,  1,   1,  1,  1,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6}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32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534" y="137320"/>
            <a:ext cx="8402929" cy="633412"/>
          </a:xfrm>
        </p:spPr>
        <p:txBody>
          <a:bodyPr/>
          <a:lstStyle/>
          <a:p>
            <a:r>
              <a:rPr lang="en-US" dirty="0"/>
              <a:t>Filter for horizontal edges overlapping with                          CTU boundaries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14" y="844746"/>
            <a:ext cx="3829366" cy="4615585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Problem:</a:t>
            </a:r>
          </a:p>
          <a:p>
            <a:pPr lvl="1"/>
            <a:r>
              <a:rPr lang="en-US" dirty="0" smtClean="0"/>
              <a:t>Using a longer tap filter at CTU boundaries will require a increase in line buffer when compared to HEVC DBF.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Current Proposal: </a:t>
            </a:r>
          </a:p>
          <a:p>
            <a:pPr lvl="1"/>
            <a:r>
              <a:rPr lang="en-US" sz="1600" b="1" dirty="0" smtClean="0"/>
              <a:t>At CTU boundaries for the top blocks, only use</a:t>
            </a:r>
          </a:p>
          <a:p>
            <a:pPr lvl="3"/>
            <a:r>
              <a:rPr lang="en-US" sz="1600" b="1" dirty="0" smtClean="0"/>
              <a:t> “4” samples for filter decision </a:t>
            </a:r>
          </a:p>
          <a:p>
            <a:pPr lvl="3"/>
            <a:r>
              <a:rPr lang="en-US" sz="1600" b="1" dirty="0" smtClean="0"/>
              <a:t>“3” samples for filter modification</a:t>
            </a:r>
          </a:p>
          <a:p>
            <a:pPr lvl="3"/>
            <a:r>
              <a:rPr lang="en-US" sz="1600" b="1" dirty="0" smtClean="0"/>
              <a:t>Same as in HEVC</a:t>
            </a:r>
          </a:p>
          <a:p>
            <a:pPr lvl="1"/>
            <a:endParaRPr lang="en-US" dirty="0" smtClean="0">
              <a:solidFill>
                <a:srgbClr val="C00000"/>
              </a:solidFill>
            </a:endParaRPr>
          </a:p>
          <a:p>
            <a:endParaRPr lang="en-US" sz="13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/>
          </a:p>
          <a:p>
            <a:pPr>
              <a:defRPr/>
            </a:pPr>
            <a:r>
              <a:rPr lang="de-DE" altLang="en-US" smtClean="0"/>
              <a:t>Page </a:t>
            </a:r>
            <a:fld id="{FBA03D3F-98F9-4D36-AF4D-D10216070939}" type="slidenum">
              <a:rPr lang="de-DE" altLang="en-US" smtClean="0"/>
              <a:pPr>
                <a:defRPr/>
              </a:pPr>
              <a:t>8</a:t>
            </a:fld>
            <a:endParaRPr lang="en-GB" altLang="en-US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5652120" y="2593589"/>
            <a:ext cx="3168628" cy="3006676"/>
            <a:chOff x="5868144" y="2636912"/>
            <a:chExt cx="3168628" cy="3006676"/>
          </a:xfrm>
        </p:grpSpPr>
        <p:grpSp>
          <p:nvGrpSpPr>
            <p:cNvPr id="174" name="Group 173"/>
            <p:cNvGrpSpPr/>
            <p:nvPr/>
          </p:nvGrpSpPr>
          <p:grpSpPr>
            <a:xfrm>
              <a:off x="5868144" y="2636912"/>
              <a:ext cx="3168628" cy="3006676"/>
              <a:chOff x="4932040" y="2445335"/>
              <a:chExt cx="3168628" cy="3006676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4932040" y="2445335"/>
                <a:ext cx="2984401" cy="297303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4965665" y="245713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5345396" y="245713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5714926" y="246410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6065476" y="246719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6428120" y="245363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6807851" y="245363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7177381" y="246060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7537421" y="245186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7186871" y="283591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7546911" y="282717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4951020" y="285818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5330751" y="285818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5700281" y="286516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6060321" y="285642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6447100" y="285468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6826831" y="285468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4951020" y="325229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5330751" y="325229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5700281" y="325927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6060321" y="325053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6447100" y="324879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6826831" y="324879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7196361" y="325576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4951020" y="3634166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5330751" y="3634166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5700281" y="364113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6060321" y="363239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6447100" y="363066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6826831" y="363066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7196361" y="363763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7556401" y="362889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4951020" y="402126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5330751" y="399682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5700281" y="400379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6060321" y="399505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6447100" y="3993317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6826831" y="3993317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7196361" y="4000290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7556401" y="3991550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951020" y="439612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5330751" y="4371680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5700281" y="4378653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6060321" y="4369913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6447100" y="4368176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6826831" y="4368176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7196361" y="437514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4941530" y="4767483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5321261" y="474303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5690791" y="475000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6050831" y="474126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6437610" y="473953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6817341" y="473953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7186871" y="474650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7546911" y="473776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7542545" y="323502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4961995" y="5086186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5375654" y="5102018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68" name="TextBox 167"/>
              <p:cNvSpPr txBox="1"/>
              <p:nvPr/>
            </p:nvSpPr>
            <p:spPr>
              <a:xfrm>
                <a:off x="5761601" y="5113892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6117863" y="5119830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70" name="TextBox 169"/>
              <p:cNvSpPr txBox="1"/>
              <p:nvPr/>
            </p:nvSpPr>
            <p:spPr>
              <a:xfrm>
                <a:off x="6491940" y="5113892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71" name="TextBox 170"/>
              <p:cNvSpPr txBox="1"/>
              <p:nvPr/>
            </p:nvSpPr>
            <p:spPr>
              <a:xfrm>
                <a:off x="6883824" y="5107956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7246027" y="5083509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7608225" y="5083504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</p:grpSp>
        <p:sp>
          <p:nvSpPr>
            <p:cNvPr id="175" name="Oval 174"/>
            <p:cNvSpPr/>
            <p:nvPr/>
          </p:nvSpPr>
          <p:spPr>
            <a:xfrm>
              <a:off x="8502399" y="453741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78" name="Straight Connector 177"/>
          <p:cNvCxnSpPr/>
          <p:nvPr/>
        </p:nvCxnSpPr>
        <p:spPr>
          <a:xfrm>
            <a:off x="5649734" y="2553279"/>
            <a:ext cx="2984805" cy="0"/>
          </a:xfrm>
          <a:prstGeom prst="line">
            <a:avLst/>
          </a:prstGeom>
          <a:ln w="635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Rectangle 178"/>
          <p:cNvSpPr/>
          <p:nvPr/>
        </p:nvSpPr>
        <p:spPr>
          <a:xfrm>
            <a:off x="5649734" y="741434"/>
            <a:ext cx="2996681" cy="18059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8" name="Group 217"/>
          <p:cNvGrpSpPr/>
          <p:nvPr/>
        </p:nvGrpSpPr>
        <p:grpSpPr>
          <a:xfrm>
            <a:off x="4078924" y="770732"/>
            <a:ext cx="4548107" cy="4785722"/>
            <a:chOff x="4078924" y="770732"/>
            <a:chExt cx="4548107" cy="4785722"/>
          </a:xfrm>
        </p:grpSpPr>
        <p:sp>
          <p:nvSpPr>
            <p:cNvPr id="180" name="Oval 179"/>
            <p:cNvSpPr/>
            <p:nvPr/>
          </p:nvSpPr>
          <p:spPr>
            <a:xfrm>
              <a:off x="5671100" y="2163706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/>
            <p:nvPr/>
          </p:nvSpPr>
          <p:spPr>
            <a:xfrm>
              <a:off x="6050831" y="2163706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/>
            <p:nvPr/>
          </p:nvSpPr>
          <p:spPr>
            <a:xfrm>
              <a:off x="6420361" y="2170679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/>
            <p:nvPr/>
          </p:nvSpPr>
          <p:spPr>
            <a:xfrm>
              <a:off x="6770911" y="2173766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4" name="Oval 183"/>
            <p:cNvSpPr/>
            <p:nvPr/>
          </p:nvSpPr>
          <p:spPr>
            <a:xfrm>
              <a:off x="7133555" y="216020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5" name="Oval 184"/>
            <p:cNvSpPr/>
            <p:nvPr/>
          </p:nvSpPr>
          <p:spPr>
            <a:xfrm>
              <a:off x="7513286" y="216020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6" name="Oval 185"/>
            <p:cNvSpPr/>
            <p:nvPr/>
          </p:nvSpPr>
          <p:spPr>
            <a:xfrm>
              <a:off x="7882816" y="2167175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7" name="Oval 186"/>
            <p:cNvSpPr/>
            <p:nvPr/>
          </p:nvSpPr>
          <p:spPr>
            <a:xfrm>
              <a:off x="8242856" y="2158435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8" name="Oval 187"/>
            <p:cNvSpPr/>
            <p:nvPr/>
          </p:nvSpPr>
          <p:spPr>
            <a:xfrm>
              <a:off x="5695235" y="179599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9" name="Oval 188"/>
            <p:cNvSpPr/>
            <p:nvPr/>
          </p:nvSpPr>
          <p:spPr>
            <a:xfrm>
              <a:off x="6074966" y="179599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0" name="Oval 189"/>
            <p:cNvSpPr/>
            <p:nvPr/>
          </p:nvSpPr>
          <p:spPr>
            <a:xfrm>
              <a:off x="6444496" y="1802971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1" name="Oval 190"/>
            <p:cNvSpPr/>
            <p:nvPr/>
          </p:nvSpPr>
          <p:spPr>
            <a:xfrm>
              <a:off x="6795046" y="180605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2" name="Oval 191"/>
            <p:cNvSpPr/>
            <p:nvPr/>
          </p:nvSpPr>
          <p:spPr>
            <a:xfrm>
              <a:off x="7157690" y="1792494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/>
            <p:nvPr/>
          </p:nvSpPr>
          <p:spPr>
            <a:xfrm>
              <a:off x="7537421" y="1792494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/>
            <p:nvPr/>
          </p:nvSpPr>
          <p:spPr>
            <a:xfrm>
              <a:off x="7906951" y="1799467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/>
            <p:nvPr/>
          </p:nvSpPr>
          <p:spPr>
            <a:xfrm>
              <a:off x="8266991" y="1790727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6" name="Oval 195"/>
            <p:cNvSpPr/>
            <p:nvPr/>
          </p:nvSpPr>
          <p:spPr>
            <a:xfrm>
              <a:off x="5686528" y="142184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7" name="Oval 196"/>
            <p:cNvSpPr/>
            <p:nvPr/>
          </p:nvSpPr>
          <p:spPr>
            <a:xfrm>
              <a:off x="6066259" y="142184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8" name="Oval 197"/>
            <p:cNvSpPr/>
            <p:nvPr/>
          </p:nvSpPr>
          <p:spPr>
            <a:xfrm>
              <a:off x="6435789" y="1428815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9" name="Oval 198"/>
            <p:cNvSpPr/>
            <p:nvPr/>
          </p:nvSpPr>
          <p:spPr>
            <a:xfrm>
              <a:off x="6786339" y="143190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0" name="Oval 199"/>
            <p:cNvSpPr/>
            <p:nvPr/>
          </p:nvSpPr>
          <p:spPr>
            <a:xfrm>
              <a:off x="7148983" y="141833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1" name="Oval 200"/>
            <p:cNvSpPr/>
            <p:nvPr/>
          </p:nvSpPr>
          <p:spPr>
            <a:xfrm>
              <a:off x="7528714" y="141833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2" name="Oval 201"/>
            <p:cNvSpPr/>
            <p:nvPr/>
          </p:nvSpPr>
          <p:spPr>
            <a:xfrm>
              <a:off x="7898244" y="1425311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3" name="Oval 202"/>
            <p:cNvSpPr/>
            <p:nvPr/>
          </p:nvSpPr>
          <p:spPr>
            <a:xfrm>
              <a:off x="8258284" y="1416571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4" name="Oval 203"/>
            <p:cNvSpPr/>
            <p:nvPr/>
          </p:nvSpPr>
          <p:spPr>
            <a:xfrm>
              <a:off x="5690466" y="1066145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5" name="Oval 204"/>
            <p:cNvSpPr/>
            <p:nvPr/>
          </p:nvSpPr>
          <p:spPr>
            <a:xfrm>
              <a:off x="6070197" y="1066145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6" name="Oval 205"/>
            <p:cNvSpPr/>
            <p:nvPr/>
          </p:nvSpPr>
          <p:spPr>
            <a:xfrm>
              <a:off x="6439727" y="1073118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7" name="Oval 206"/>
            <p:cNvSpPr/>
            <p:nvPr/>
          </p:nvSpPr>
          <p:spPr>
            <a:xfrm>
              <a:off x="6790277" y="1076205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8" name="Oval 207"/>
            <p:cNvSpPr/>
            <p:nvPr/>
          </p:nvSpPr>
          <p:spPr>
            <a:xfrm>
              <a:off x="7152921" y="1062641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9" name="Oval 208"/>
            <p:cNvSpPr/>
            <p:nvPr/>
          </p:nvSpPr>
          <p:spPr>
            <a:xfrm>
              <a:off x="7532652" y="1062641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0" name="Oval 209"/>
            <p:cNvSpPr/>
            <p:nvPr/>
          </p:nvSpPr>
          <p:spPr>
            <a:xfrm>
              <a:off x="7902182" y="1069614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1" name="Oval 210"/>
            <p:cNvSpPr/>
            <p:nvPr/>
          </p:nvSpPr>
          <p:spPr>
            <a:xfrm>
              <a:off x="8262222" y="1060874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13" name="Picture 2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3909313" y="3830072"/>
              <a:ext cx="2987299" cy="465465"/>
            </a:xfrm>
            <a:prstGeom prst="rect">
              <a:avLst/>
            </a:prstGeom>
          </p:spPr>
        </p:pic>
        <p:sp>
          <p:nvSpPr>
            <p:cNvPr id="214" name="TextBox 213"/>
            <p:cNvSpPr txBox="1"/>
            <p:nvPr/>
          </p:nvSpPr>
          <p:spPr>
            <a:xfrm>
              <a:off x="4084914" y="3931926"/>
              <a:ext cx="13576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Block Height =16</a:t>
              </a:r>
              <a:endParaRPr lang="en-US" sz="1000" dirty="0"/>
            </a:p>
          </p:txBody>
        </p:sp>
        <p:pic>
          <p:nvPicPr>
            <p:cNvPr id="215" name="Picture 2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488411" y="1425899"/>
              <a:ext cx="1775799" cy="465465"/>
            </a:xfrm>
            <a:prstGeom prst="rect">
              <a:avLst/>
            </a:prstGeom>
          </p:spPr>
        </p:pic>
        <p:sp>
          <p:nvSpPr>
            <p:cNvPr id="216" name="TextBox 215"/>
            <p:cNvSpPr txBox="1"/>
            <p:nvPr/>
          </p:nvSpPr>
          <p:spPr>
            <a:xfrm>
              <a:off x="4078924" y="1515700"/>
              <a:ext cx="13576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Block Height =16</a:t>
              </a:r>
              <a:endParaRPr lang="en-US" sz="1000" dirty="0"/>
            </a:p>
          </p:txBody>
        </p:sp>
      </p:grpSp>
      <p:sp>
        <p:nvSpPr>
          <p:cNvPr id="219" name="TextBox 218"/>
          <p:cNvSpPr txBox="1"/>
          <p:nvPr/>
        </p:nvSpPr>
        <p:spPr>
          <a:xfrm>
            <a:off x="5668220" y="719806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0" name="TextBox 219"/>
          <p:cNvSpPr txBox="1"/>
          <p:nvPr/>
        </p:nvSpPr>
        <p:spPr>
          <a:xfrm>
            <a:off x="6064065" y="723763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1" name="TextBox 220"/>
          <p:cNvSpPr txBox="1"/>
          <p:nvPr/>
        </p:nvSpPr>
        <p:spPr>
          <a:xfrm>
            <a:off x="6444075" y="723762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6782525" y="729703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7162536" y="741576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7536611" y="741576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7934437" y="759386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6" name="TextBox 225"/>
          <p:cNvSpPr txBox="1"/>
          <p:nvPr/>
        </p:nvSpPr>
        <p:spPr>
          <a:xfrm>
            <a:off x="8278829" y="747513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cxnSp>
        <p:nvCxnSpPr>
          <p:cNvPr id="228" name="Straight Arrow Connector 227"/>
          <p:cNvCxnSpPr/>
          <p:nvPr/>
        </p:nvCxnSpPr>
        <p:spPr>
          <a:xfrm flipV="1">
            <a:off x="4553308" y="2616853"/>
            <a:ext cx="1152128" cy="54737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TextBox 228"/>
          <p:cNvSpPr txBox="1"/>
          <p:nvPr/>
        </p:nvSpPr>
        <p:spPr>
          <a:xfrm>
            <a:off x="4064815" y="3121741"/>
            <a:ext cx="1357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Horizontal edge overlapping with CTU boundary</a:t>
            </a:r>
            <a:endParaRPr lang="en-US" sz="1000" dirty="0"/>
          </a:p>
        </p:txBody>
      </p:sp>
      <p:sp>
        <p:nvSpPr>
          <p:cNvPr id="155" name="Oval 154"/>
          <p:cNvSpPr/>
          <p:nvPr/>
        </p:nvSpPr>
        <p:spPr>
          <a:xfrm>
            <a:off x="3396750" y="566685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801333" y="5711420"/>
            <a:ext cx="23585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Sample used in filter decision </a:t>
            </a:r>
            <a:endParaRPr lang="en-US" sz="1200" dirty="0"/>
          </a:p>
        </p:txBody>
      </p:sp>
      <p:sp>
        <p:nvSpPr>
          <p:cNvPr id="157" name="Oval 156"/>
          <p:cNvSpPr/>
          <p:nvPr/>
        </p:nvSpPr>
        <p:spPr>
          <a:xfrm>
            <a:off x="6220375" y="5626406"/>
            <a:ext cx="360040" cy="36004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608496" y="5708375"/>
            <a:ext cx="23585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Sample modified by filter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1296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14" y="153299"/>
            <a:ext cx="8615386" cy="633412"/>
          </a:xfrm>
        </p:spPr>
        <p:txBody>
          <a:bodyPr/>
          <a:lstStyle/>
          <a:p>
            <a:r>
              <a:rPr lang="en-US" dirty="0" smtClean="0"/>
              <a:t>Filter for horizontal edges overlapping with                          CTU boundaries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>
              <a:lnSpc>
                <a:spcPts val="1200"/>
              </a:lnSpc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GB" altLang="en-US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838200" y="5026573"/>
                <a:ext cx="6018996" cy="1144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7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&amp;&amp; </m:t>
                      </m:r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026573"/>
                <a:ext cx="6018996" cy="114428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041987"/>
              </p:ext>
            </p:extLst>
          </p:nvPr>
        </p:nvGraphicFramePr>
        <p:xfrm>
          <a:off x="533400" y="1016650"/>
          <a:ext cx="7597729" cy="4019147"/>
        </p:xfrm>
        <a:graphic>
          <a:graphicData uri="http://schemas.openxmlformats.org/drawingml/2006/table">
            <a:tbl>
              <a:tblPr firstRow="1" firstCol="1" bandRow="1"/>
              <a:tblGrid>
                <a:gridCol w="1392024"/>
                <a:gridCol w="4768890"/>
                <a:gridCol w="1436815"/>
              </a:tblGrid>
              <a:tr h="8116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Output pixel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Filter coefficients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Input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6,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 1,  1,  1,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5,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 1,  1,  1,  1,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5,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1,   1,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4,  1,  1,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1,   1,  1}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3,  1,  1, 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1,   1,  1}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2,  1,  1, 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2}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1,  1,  1,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3}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1,  1,   1,  1, 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4}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1,   1,  1,   1,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5}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0,   1,  1,   1,  1,  1,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6}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79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192844</TotalTime>
  <Words>1933</Words>
  <Application>Microsoft Office PowerPoint</Application>
  <PresentationFormat>On-screen Show (4:3)</PresentationFormat>
  <Paragraphs>442</Paragraphs>
  <Slides>20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9" baseType="lpstr">
      <vt:lpstr>Malgun Gothic</vt:lpstr>
      <vt:lpstr>MS PGothic</vt:lpstr>
      <vt:lpstr>宋体</vt:lpstr>
      <vt:lpstr>宋体</vt:lpstr>
      <vt:lpstr>Arial</vt:lpstr>
      <vt:lpstr>Calibri</vt:lpstr>
      <vt:lpstr>Calibri Light</vt:lpstr>
      <vt:lpstr>Cambria Math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Macro-Enabled Worksheet</vt:lpstr>
      <vt:lpstr>CE2-related: Longer tap Deblocking Filter JVET-K0369</vt:lpstr>
      <vt:lpstr>Blocking artifacts in VTM/BMS 1.0</vt:lpstr>
      <vt:lpstr>Several longer tap filters being studied in CE2</vt:lpstr>
      <vt:lpstr>Aspects of our proposal</vt:lpstr>
      <vt:lpstr> Longer tap Deblocking Filter (luma only)</vt:lpstr>
      <vt:lpstr> New filter conditions: </vt:lpstr>
      <vt:lpstr> New filter coefficients: </vt:lpstr>
      <vt:lpstr>Filter for horizontal edges overlapping with                          CTU boundaries</vt:lpstr>
      <vt:lpstr>Filter for horizontal edges overlapping with                          CTU boundaries</vt:lpstr>
      <vt:lpstr>Characteristics of Filter conditions and coefficients as suggested to report by JVET-K0022 (CE2 report)</vt:lpstr>
      <vt:lpstr> Subjective results (I):  </vt:lpstr>
      <vt:lpstr> Subjective results (II):  </vt:lpstr>
      <vt:lpstr> Objective results:  </vt:lpstr>
      <vt:lpstr> Summary &amp;&amp; Conclusions: </vt:lpstr>
      <vt:lpstr>PowerPoint Presentation</vt:lpstr>
      <vt:lpstr> An intermediate bug fix version</vt:lpstr>
      <vt:lpstr>PowerPoint Presentation</vt:lpstr>
      <vt:lpstr>PowerPoint Presentation</vt:lpstr>
      <vt:lpstr> Subjective results (II):  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9271</cp:revision>
  <dcterms:created xsi:type="dcterms:W3CDTF">2005-06-03T02:22:32Z</dcterms:created>
  <dcterms:modified xsi:type="dcterms:W3CDTF">2018-07-14T19:37:24Z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1531405779</vt:lpwstr>
  </property>
</Properties>
</file>