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20"/>
  </p:notesMasterIdLst>
  <p:sldIdLst>
    <p:sldId id="466" r:id="rId3"/>
    <p:sldId id="483" r:id="rId4"/>
    <p:sldId id="475" r:id="rId5"/>
    <p:sldId id="476" r:id="rId6"/>
    <p:sldId id="477" r:id="rId7"/>
    <p:sldId id="479" r:id="rId8"/>
    <p:sldId id="485" r:id="rId9"/>
    <p:sldId id="480" r:id="rId10"/>
    <p:sldId id="486" r:id="rId11"/>
    <p:sldId id="481" r:id="rId12"/>
    <p:sldId id="482" r:id="rId13"/>
    <p:sldId id="474" r:id="rId14"/>
    <p:sldId id="490" r:id="rId15"/>
    <p:sldId id="478" r:id="rId16"/>
    <p:sldId id="488" r:id="rId17"/>
    <p:sldId id="489" r:id="rId18"/>
    <p:sldId id="48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8A"/>
    <a:srgbClr val="99CCFF"/>
    <a:srgbClr val="A3FFFF"/>
    <a:srgbClr val="FFFFFF"/>
    <a:srgbClr val="A50021"/>
    <a:srgbClr val="CC0000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2" d="100"/>
          <a:sy n="62" d="100"/>
        </p:scale>
        <p:origin x="61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2018/7/12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Macro-Enabled_Worksheet1.xlsm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CE2-related: Longer tap </a:t>
            </a:r>
            <a:r>
              <a:rPr lang="en-US" altLang="en-US" sz="3200" dirty="0" err="1" smtClean="0"/>
              <a:t>Deblocking</a:t>
            </a:r>
            <a:r>
              <a:rPr lang="en-US" altLang="en-US" sz="3200" dirty="0" smtClean="0"/>
              <a:t> Filter</a:t>
            </a:r>
            <a:br>
              <a:rPr lang="en-US" altLang="en-US" sz="3200" dirty="0" smtClean="0"/>
            </a:br>
            <a:r>
              <a:rPr lang="en-US" altLang="en-US" sz="3200" dirty="0" smtClean="0"/>
              <a:t>JVET-K0369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733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</a:t>
            </a:r>
            <a:r>
              <a:rPr lang="en-US" altLang="zh-CN" sz="1800" dirty="0" smtClean="0">
                <a:solidFill>
                  <a:schemeClr val="tx1"/>
                </a:solidFill>
              </a:rPr>
              <a:t>Biao Wang, Semih Esenlik, </a:t>
            </a:r>
            <a:r>
              <a:rPr lang="en-US" altLang="zh-CN" sz="1800" dirty="0" err="1" smtClean="0">
                <a:solidFill>
                  <a:schemeClr val="tx1"/>
                </a:solidFill>
              </a:rPr>
              <a:t>Zhijie</a:t>
            </a:r>
            <a:r>
              <a:rPr lang="en-US" altLang="zh-CN" sz="1800" dirty="0" smtClean="0">
                <a:solidFill>
                  <a:schemeClr val="tx1"/>
                </a:solidFill>
              </a:rPr>
              <a:t> Zhao, Jianle Chen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50" y="-58224"/>
            <a:ext cx="8064500" cy="633412"/>
          </a:xfrm>
        </p:spPr>
        <p:txBody>
          <a:bodyPr/>
          <a:lstStyle/>
          <a:p>
            <a:r>
              <a:rPr lang="en-US" dirty="0" smtClean="0"/>
              <a:t> Objective results: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67625"/>
              </p:ext>
            </p:extLst>
          </p:nvPr>
        </p:nvGraphicFramePr>
        <p:xfrm>
          <a:off x="553329" y="432594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Macro-Enabled Worksheet" r:id="rId4" imgW="7810433" imgH="5677020" progId="Excel.SheetMacroEnabled.12">
                  <p:embed/>
                </p:oleObj>
              </mc:Choice>
              <mc:Fallback>
                <p:oleObj name="Macro-Enabled Worksheet" r:id="rId4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329" y="432594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8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Summary &amp;&amp; Conclusions: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Summary of our Longer Tap Filter: </a:t>
            </a:r>
          </a:p>
          <a:p>
            <a:pPr lvl="1"/>
            <a:r>
              <a:rPr lang="en-US" sz="1800" kern="0" dirty="0" smtClean="0"/>
              <a:t>New filter conditions and filter coefficients </a:t>
            </a:r>
          </a:p>
          <a:p>
            <a:pPr lvl="1"/>
            <a:r>
              <a:rPr lang="en-US" sz="1800" kern="0" dirty="0" smtClean="0"/>
              <a:t>Line buffer reduction </a:t>
            </a:r>
          </a:p>
          <a:p>
            <a:pPr lvl="1"/>
            <a:r>
              <a:rPr lang="en-US" sz="1800" kern="0" dirty="0" smtClean="0"/>
              <a:t>Implicit TU boundaries are also filtered.</a:t>
            </a:r>
          </a:p>
          <a:p>
            <a:r>
              <a:rPr lang="en-US" sz="1800" kern="0" dirty="0" smtClean="0"/>
              <a:t>Conclusions: </a:t>
            </a:r>
          </a:p>
          <a:p>
            <a:pPr lvl="1"/>
            <a:r>
              <a:rPr lang="en-US" sz="1800" kern="0" dirty="0" smtClean="0"/>
              <a:t>Significant improved subjective results.</a:t>
            </a:r>
          </a:p>
          <a:p>
            <a:pPr lvl="1"/>
            <a:r>
              <a:rPr lang="en-US" sz="1800" kern="0" dirty="0" smtClean="0"/>
              <a:t>Objective results: </a:t>
            </a:r>
          </a:p>
          <a:p>
            <a:pPr lvl="2"/>
            <a:r>
              <a:rPr lang="en-US" sz="1800" kern="0" dirty="0" smtClean="0"/>
              <a:t>VTM: -0.12%, -0.13%, -0.02% for AI, RA, LDB, respectively</a:t>
            </a:r>
          </a:p>
          <a:p>
            <a:pPr lvl="2"/>
            <a:r>
              <a:rPr lang="en-US" sz="1800" kern="0" dirty="0" smtClean="0"/>
              <a:t>BMS: </a:t>
            </a:r>
            <a:r>
              <a:rPr lang="en-US" sz="1800" kern="0" dirty="0"/>
              <a:t>-</a:t>
            </a:r>
            <a:r>
              <a:rPr lang="en-US" sz="1800" kern="0" dirty="0" smtClean="0"/>
              <a:t>0.08%, </a:t>
            </a:r>
            <a:r>
              <a:rPr lang="en-US" sz="1800" kern="0" dirty="0"/>
              <a:t>-</a:t>
            </a:r>
            <a:r>
              <a:rPr lang="en-US" sz="1800" kern="0" dirty="0" smtClean="0"/>
              <a:t>0.01%, 0.04% </a:t>
            </a:r>
            <a:r>
              <a:rPr lang="en-US" sz="1800" kern="0" dirty="0"/>
              <a:t>for AI, RA, LDB, </a:t>
            </a:r>
            <a:r>
              <a:rPr lang="en-US" sz="1800" kern="0" dirty="0" smtClean="0"/>
              <a:t>respectively</a:t>
            </a:r>
          </a:p>
          <a:p>
            <a:pPr lvl="2"/>
            <a:endParaRPr lang="en-US" sz="1800" kern="0" dirty="0" smtClean="0"/>
          </a:p>
          <a:p>
            <a:r>
              <a:rPr lang="en-US" sz="1800" kern="0" dirty="0" smtClean="0"/>
              <a:t>We request to study the proposal in a core experiment (CE)</a:t>
            </a:r>
          </a:p>
          <a:p>
            <a:r>
              <a:rPr lang="en-US" sz="1800" kern="0" dirty="0"/>
              <a:t>Thanks to Canon for the cross </a:t>
            </a:r>
            <a:r>
              <a:rPr lang="en-US" sz="1800" kern="0" dirty="0" smtClean="0"/>
              <a:t>check</a:t>
            </a: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497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altLang="zh-CN" dirty="0" smtClean="0"/>
              <a:t>An intermediate bug fix version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Codebase is BMS </a:t>
            </a:r>
          </a:p>
          <a:p>
            <a:r>
              <a:rPr lang="en-US" sz="1800" kern="0" dirty="0" smtClean="0"/>
              <a:t>Implicit TU boundaries are also filtered:</a:t>
            </a:r>
          </a:p>
          <a:p>
            <a:pPr lvl="1"/>
            <a:r>
              <a:rPr lang="en-US" sz="1800" kern="0" dirty="0" smtClean="0"/>
              <a:t>Largest TU is 64x64</a:t>
            </a:r>
          </a:p>
          <a:p>
            <a:pPr lvl="1"/>
            <a:r>
              <a:rPr lang="en-US" sz="1800" kern="0" dirty="0" smtClean="0"/>
              <a:t>Largest CU is 128x128</a:t>
            </a:r>
          </a:p>
          <a:p>
            <a:pPr lvl="1"/>
            <a:r>
              <a:rPr lang="en-US" sz="1800" kern="0" dirty="0" smtClean="0"/>
              <a:t>Implicit TU boundaries occurs when a CU is 128x128 samples large</a:t>
            </a:r>
          </a:p>
          <a:p>
            <a:r>
              <a:rPr lang="en-US" sz="1800" kern="0" dirty="0" smtClean="0"/>
              <a:t>Parallel </a:t>
            </a:r>
            <a:r>
              <a:rPr lang="en-US" sz="1800" kern="0" dirty="0" err="1" smtClean="0"/>
              <a:t>deblocking</a:t>
            </a:r>
            <a:r>
              <a:rPr lang="en-US" sz="1800" kern="0" dirty="0" smtClean="0"/>
              <a:t> filter can be applied in parallel</a:t>
            </a:r>
          </a:p>
          <a:p>
            <a:pPr lvl="1"/>
            <a:r>
              <a:rPr lang="en-US" sz="1800" kern="0" dirty="0" smtClean="0"/>
              <a:t>Restrict the number of filter samples:</a:t>
            </a:r>
          </a:p>
          <a:p>
            <a:pPr lvl="2"/>
            <a:r>
              <a:rPr lang="en-US" sz="1800" kern="0" dirty="0" smtClean="0"/>
              <a:t>for vertical edges: no filter than half of the width of P and Q block</a:t>
            </a:r>
          </a:p>
          <a:p>
            <a:pPr lvl="2"/>
            <a:r>
              <a:rPr lang="en-US" sz="1800" kern="0" dirty="0" smtClean="0"/>
              <a:t>for horizontal edges: no filter than half of the height of P and Q block</a:t>
            </a:r>
          </a:p>
          <a:p>
            <a:r>
              <a:rPr lang="en-US" sz="1800" kern="0" dirty="0" smtClean="0"/>
              <a:t>The proposal is above feature, plus: </a:t>
            </a:r>
          </a:p>
          <a:p>
            <a:pPr lvl="1"/>
            <a:r>
              <a:rPr lang="en-US" sz="1800" kern="0" dirty="0" smtClean="0"/>
              <a:t>New filter condition and filter coefficients</a:t>
            </a:r>
          </a:p>
          <a:p>
            <a:pPr lvl="1"/>
            <a:r>
              <a:rPr lang="en-US" sz="1800" kern="0" dirty="0" smtClean="0"/>
              <a:t>Line buffer restrictions</a:t>
            </a:r>
          </a:p>
          <a:p>
            <a:pPr marL="0" indent="0">
              <a:buNone/>
            </a:pP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95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7" y="-114221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Objective results over </a:t>
            </a:r>
            <a:r>
              <a:rPr lang="en-US" altLang="zh-CN" b="1" kern="0" dirty="0" err="1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bugfix</a:t>
            </a: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 version  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48079"/>
              </p:ext>
            </p:extLst>
          </p:nvPr>
        </p:nvGraphicFramePr>
        <p:xfrm>
          <a:off x="381000" y="488196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Macro-Enabled Worksheet" r:id="rId3" imgW="7810433" imgH="5677020" progId="Excel.SheetMacroEnabled.12">
                  <p:embed/>
                </p:oleObj>
              </mc:Choice>
              <mc:Fallback>
                <p:oleObj name="Macro-Enabled Worksheet" r:id="rId3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88196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22070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 descr="C:\Users\b80053157\Pictures\Forpresentation\green_POC3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3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11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3" name="Rectangle 12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00794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1" name="Picture 10" descr="C:\Users\b80053157\Pictures\Forpresentation\green_POC10_Face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90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C:\Users\b80053157\AppData\Roaming\eSpace_Desktop\UserData\b80053157\imagefiles\D22402AF-7519-4C81-9EE7-EC01CC143D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99" y="2209800"/>
            <a:ext cx="9232774" cy="192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01902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63" y="289877"/>
            <a:ext cx="6850062" cy="630238"/>
          </a:xfrm>
        </p:spPr>
        <p:txBody>
          <a:bodyPr/>
          <a:lstStyle/>
          <a:p>
            <a:r>
              <a:rPr lang="en-US" dirty="0" smtClean="0"/>
              <a:t>Blocking </a:t>
            </a:r>
            <a:r>
              <a:rPr lang="en-US" altLang="zh-CN" dirty="0" smtClean="0"/>
              <a:t>artifacts </a:t>
            </a:r>
            <a:r>
              <a:rPr lang="en-US" dirty="0" smtClean="0"/>
              <a:t>in BMS 1.0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46494" y="1259237"/>
            <a:ext cx="4446587" cy="4636398"/>
            <a:chOff x="4617204" y="1295400"/>
            <a:chExt cx="4446587" cy="4636398"/>
          </a:xfrm>
        </p:grpSpPr>
        <p:pic>
          <p:nvPicPr>
            <p:cNvPr id="6" name="Picture 5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7204" y="1295400"/>
              <a:ext cx="4446587" cy="416739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539204" y="5562466"/>
              <a:ext cx="29460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3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 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72986" y="1259237"/>
            <a:ext cx="4432269" cy="4636398"/>
            <a:chOff x="76200" y="1295400"/>
            <a:chExt cx="4432269" cy="4636398"/>
          </a:xfrm>
        </p:grpSpPr>
        <p:pic>
          <p:nvPicPr>
            <p:cNvPr id="5" name="Picture 4" descr="C:\Users\b80053157\Pictures\Forpresentation\green_POC10_Face_FoodMarketBMS_QP37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1295400"/>
              <a:ext cx="4432269" cy="4152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990600" y="5562466"/>
              <a:ext cx="30037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10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94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158" y="16389"/>
            <a:ext cx="8064500" cy="633412"/>
          </a:xfrm>
        </p:spPr>
        <p:txBody>
          <a:bodyPr/>
          <a:lstStyle/>
          <a:p>
            <a:r>
              <a:rPr lang="en-US" dirty="0" smtClean="0"/>
              <a:t> Longer tap </a:t>
            </a:r>
            <a:r>
              <a:rPr lang="en-US" dirty="0" err="1" smtClean="0"/>
              <a:t>Deblocking</a:t>
            </a:r>
            <a:r>
              <a:rPr lang="en-US" dirty="0" smtClean="0"/>
              <a:t> Filter (</a:t>
            </a:r>
            <a:r>
              <a:rPr lang="en-US" dirty="0" err="1" smtClean="0"/>
              <a:t>luma</a:t>
            </a:r>
            <a:r>
              <a:rPr lang="en-US" dirty="0" smtClean="0"/>
              <a:t>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158" y="533400"/>
            <a:ext cx="8790842" cy="5610322"/>
          </a:xfrm>
        </p:spPr>
        <p:txBody>
          <a:bodyPr/>
          <a:lstStyle/>
          <a:p>
            <a:r>
              <a:rPr lang="en-US" sz="2000" dirty="0" smtClean="0"/>
              <a:t>New filter conditions considering:</a:t>
            </a:r>
          </a:p>
          <a:p>
            <a:pPr lvl="1"/>
            <a:r>
              <a:rPr lang="en-US" sz="2000" dirty="0" smtClean="0"/>
              <a:t>Block sizes</a:t>
            </a:r>
          </a:p>
          <a:p>
            <a:pPr lvl="1"/>
            <a:r>
              <a:rPr lang="en-US" sz="2000" dirty="0" smtClean="0"/>
              <a:t>Spatial activity across edges</a:t>
            </a:r>
          </a:p>
          <a:p>
            <a:pPr lvl="1">
              <a:lnSpc>
                <a:spcPts val="800"/>
              </a:lnSpc>
            </a:pPr>
            <a:endParaRPr lang="en-US" sz="2000" dirty="0" smtClean="0"/>
          </a:p>
          <a:p>
            <a:r>
              <a:rPr lang="en-US" sz="2000" dirty="0" smtClean="0"/>
              <a:t>On top of HEVC filter, longer tap filters are proposed:</a:t>
            </a:r>
          </a:p>
          <a:p>
            <a:pPr lvl="1"/>
            <a:r>
              <a:rPr lang="en-US" sz="2000" dirty="0"/>
              <a:t>With 8 samples </a:t>
            </a:r>
            <a:r>
              <a:rPr lang="en-US" sz="2000" dirty="0" smtClean="0"/>
              <a:t>on each side as input</a:t>
            </a:r>
          </a:p>
          <a:p>
            <a:pPr lvl="1"/>
            <a:r>
              <a:rPr lang="en-US" sz="2000" dirty="0" smtClean="0"/>
              <a:t>Modify up to 7 samples on each side</a:t>
            </a:r>
          </a:p>
          <a:p>
            <a:pPr lvl="1">
              <a:lnSpc>
                <a:spcPts val="800"/>
              </a:lnSpc>
            </a:pPr>
            <a:endParaRPr lang="en-US" sz="2000" dirty="0"/>
          </a:p>
          <a:p>
            <a:r>
              <a:rPr lang="en-US" sz="2000" dirty="0" smtClean="0"/>
              <a:t>Line buffer reduction for “longer tap filters” is also studied</a:t>
            </a:r>
          </a:p>
          <a:p>
            <a:pPr lvl="1"/>
            <a:r>
              <a:rPr lang="en-US" sz="2000" dirty="0" smtClean="0"/>
              <a:t>For horizontal edges overlapping with Hor. CTU boundaries:</a:t>
            </a:r>
          </a:p>
          <a:p>
            <a:pPr lvl="2"/>
            <a:r>
              <a:rPr lang="en-US" sz="2000" dirty="0" smtClean="0"/>
              <a:t>For the top block, the number of samples used in filter decision and filter modification are kept the same as in HEVC</a:t>
            </a:r>
          </a:p>
          <a:p>
            <a:pPr lvl="2"/>
            <a:r>
              <a:rPr lang="en-US" sz="2000" dirty="0" smtClean="0"/>
              <a:t>Modified filter condition and filter coefficients are proposed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8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conditions: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 smtClean="0">
                <a:solidFill>
                  <a:srgbClr val="C00000"/>
                </a:solidFill>
              </a:rPr>
              <a:t>For both the first and fourth lines of a </a:t>
            </a:r>
            <a:r>
              <a:rPr lang="en-US" sz="2000" b="1" dirty="0" err="1" smtClean="0">
                <a:solidFill>
                  <a:srgbClr val="C00000"/>
                </a:solidFill>
              </a:rPr>
              <a:t>deblocking</a:t>
            </a:r>
            <a:r>
              <a:rPr lang="en-US" sz="2000" b="1" dirty="0" smtClean="0">
                <a:solidFill>
                  <a:srgbClr val="C00000"/>
                </a:solidFill>
              </a:rPr>
              <a:t> segment: </a:t>
            </a: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6934200" cy="3505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H="1">
            <a:off x="1219200" y="3124200"/>
            <a:ext cx="2895600" cy="166766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8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604" y="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coefficients: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874217"/>
              </p:ext>
            </p:extLst>
          </p:nvPr>
        </p:nvGraphicFramePr>
        <p:xfrm>
          <a:off x="493364" y="760710"/>
          <a:ext cx="7836704" cy="4952993"/>
        </p:xfrm>
        <a:graphic>
          <a:graphicData uri="http://schemas.openxmlformats.org/drawingml/2006/table">
            <a:tbl>
              <a:tblPr firstRow="1" firstCol="1" bandRow="1"/>
              <a:tblGrid>
                <a:gridCol w="1435809"/>
                <a:gridCol w="4918887"/>
                <a:gridCol w="1482008"/>
              </a:tblGrid>
              <a:tr h="758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{6,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1,   1,  1,  0,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{5,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 1,  1,  1,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{4,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1,  1,   1,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{3, 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 1,  1,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{2,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1,  1,   1,  1,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1,   1,  1,  1,  1, 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1,  1,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3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14" y="153299"/>
            <a:ext cx="8615386" cy="633412"/>
          </a:xfrm>
        </p:spPr>
        <p:txBody>
          <a:bodyPr/>
          <a:lstStyle/>
          <a:p>
            <a:r>
              <a:rPr lang="en-US" dirty="0" smtClean="0"/>
              <a:t>Filter for horizontal edges overlapping with                          CTU boundaries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>
              <a:lnSpc>
                <a:spcPts val="1200"/>
              </a:lnSpc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41987"/>
              </p:ext>
            </p:extLst>
          </p:nvPr>
        </p:nvGraphicFramePr>
        <p:xfrm>
          <a:off x="533400" y="1016650"/>
          <a:ext cx="7597729" cy="4019147"/>
        </p:xfrm>
        <a:graphic>
          <a:graphicData uri="http://schemas.openxmlformats.org/drawingml/2006/table">
            <a:tbl>
              <a:tblPr firstRow="1" firstCol="1" bandRow="1"/>
              <a:tblGrid>
                <a:gridCol w="1392024"/>
                <a:gridCol w="4768890"/>
                <a:gridCol w="1436815"/>
              </a:tblGrid>
              <a:tr h="8116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6,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4,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3,  1,  1,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2,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7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925" y="304800"/>
            <a:ext cx="8500821" cy="762000"/>
          </a:xfrm>
        </p:spPr>
        <p:txBody>
          <a:bodyPr/>
          <a:lstStyle/>
          <a:p>
            <a:r>
              <a:rPr lang="en-CA" b="1" dirty="0" smtClean="0"/>
              <a:t>Characteristics</a:t>
            </a:r>
            <a:r>
              <a:rPr lang="en-US" b="1" dirty="0"/>
              <a:t> </a:t>
            </a:r>
            <a:r>
              <a:rPr lang="en-US" b="1" dirty="0" smtClean="0"/>
              <a:t>of Filter conditions and coefficients as suggested to report by JVET-K0022 (CE2 report)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31208"/>
              </p:ext>
            </p:extLst>
          </p:nvPr>
        </p:nvGraphicFramePr>
        <p:xfrm>
          <a:off x="263470" y="1391895"/>
          <a:ext cx="8538276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076900"/>
                <a:gridCol w="3126137"/>
                <a:gridCol w="1883260"/>
                <a:gridCol w="1419304"/>
                <a:gridCol w="1032675"/>
              </a:tblGrid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Color 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component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Additional sets of number of samples to filter on respective side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Maximum number of taps to filter one line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 filter accuracy (&gt;&gt;N)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Line buffers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7+7/3+7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*(3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+7) used at horizontal CTU boundary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 (out</a:t>
                      </a:r>
                      <a:r>
                        <a:rPr lang="en-US" sz="16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of which 144 are power of 2 operations)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(same as HEVC)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77100"/>
              </p:ext>
            </p:extLst>
          </p:nvPr>
        </p:nvGraphicFramePr>
        <p:xfrm>
          <a:off x="111070" y="3545865"/>
          <a:ext cx="888053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786584"/>
                <a:gridCol w="2773905"/>
                <a:gridCol w="1347326"/>
                <a:gridCol w="1448715"/>
                <a:gridCol w="1524000"/>
              </a:tblGrid>
              <a:tr h="7239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Switching frequency in number of lines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number of taps for smooth decisions per line(strong and long filters)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implicit split TUs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without overlap between CUs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sub-block boundaries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HEVCstrong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/weak decision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+ 16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New longer tap filter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1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7" name="Rectangle 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" y="1143000"/>
            <a:ext cx="4446587" cy="4167397"/>
          </a:xfrm>
          <a:prstGeom prst="rect">
            <a:avLst/>
          </a:prstGeom>
        </p:spPr>
      </p:pic>
      <p:pic>
        <p:nvPicPr>
          <p:cNvPr id="13" name="Picture 12" descr="C:\Users\b80053157\Pictures\Forpresentation\green_POC3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84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9" name="Picture 8" descr="C:\Users\b80053157\Pictures\Forpresentation\green_POC10_Face_FoodMarketBMS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4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192743</TotalTime>
  <Words>1534</Words>
  <Application>Microsoft Office PowerPoint</Application>
  <PresentationFormat>On-screen Show (4:3)</PresentationFormat>
  <Paragraphs>270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7" baseType="lpstr">
      <vt:lpstr>Malgun Gothic</vt:lpstr>
      <vt:lpstr>MS PGothic</vt:lpstr>
      <vt:lpstr>SimHei</vt:lpstr>
      <vt:lpstr>宋体</vt:lpstr>
      <vt:lpstr>宋体</vt:lpstr>
      <vt:lpstr>Arial</vt:lpstr>
      <vt:lpstr>Calibri</vt:lpstr>
      <vt:lpstr>Calibri Light</vt:lpstr>
      <vt:lpstr>Cambria Math</vt:lpstr>
      <vt:lpstr>FrutigerNext LT Bold</vt:lpstr>
      <vt:lpstr>FrutigerNext LT Medium</vt:lpstr>
      <vt:lpstr>FrutigerNext LT Regular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Microsoft Excel Macro-Enabled Worksheet</vt:lpstr>
      <vt:lpstr>CE2-related: Longer tap Deblocking Filter JVET-K0369</vt:lpstr>
      <vt:lpstr>Blocking artifacts in BMS 1.0</vt:lpstr>
      <vt:lpstr> Longer tap Deblocking Filter (luma only)</vt:lpstr>
      <vt:lpstr> New filter conditions: </vt:lpstr>
      <vt:lpstr> New filter coefficients: </vt:lpstr>
      <vt:lpstr>Filter for horizontal edges overlapping with                          CTU boundaries</vt:lpstr>
      <vt:lpstr>Characteristics of Filter conditions and coefficients as suggested to report by JVET-K0022 (CE2 report)</vt:lpstr>
      <vt:lpstr> Subjective results (I):  </vt:lpstr>
      <vt:lpstr> Subjective results (II):  </vt:lpstr>
      <vt:lpstr> Objective results:  </vt:lpstr>
      <vt:lpstr> Summary &amp;&amp; Conclusions: </vt:lpstr>
      <vt:lpstr>PowerPoint Presentation</vt:lpstr>
      <vt:lpstr> An intermediate bug fix version</vt:lpstr>
      <vt:lpstr>PowerPoint Presentation</vt:lpstr>
      <vt:lpstr>PowerPoint Presentation</vt:lpstr>
      <vt:lpstr> Subjective results (II): 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9250</cp:revision>
  <dcterms:created xsi:type="dcterms:W3CDTF">2005-06-03T02:22:32Z</dcterms:created>
  <dcterms:modified xsi:type="dcterms:W3CDTF">2018-07-12T14:32:44Z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1531405779</vt:lpwstr>
  </property>
</Properties>
</file>