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5"/>
  </p:notesMasterIdLst>
  <p:sldIdLst>
    <p:sldId id="466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6" r:id="rId12"/>
    <p:sldId id="494" r:id="rId13"/>
    <p:sldId id="49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A3FFFF"/>
    <a:srgbClr val="FFFFFF"/>
    <a:srgbClr val="A50021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2018/7/11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12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/>
            <a:r>
              <a:rPr lang="en-CA" altLang="zh-CN" sz="3200" dirty="0" smtClean="0"/>
              <a:t>CE3: </a:t>
            </a:r>
            <a:r>
              <a:rPr lang="en-CA" sz="3200" dirty="0"/>
              <a:t>Intra mode signaling with priority based MPM and non-MPM list construction </a:t>
            </a:r>
            <a:r>
              <a:rPr lang="en-CA" altLang="zh-CN" sz="3200" dirty="0" smtClean="0"/>
              <a:t>(</a:t>
            </a:r>
            <a:r>
              <a:rPr lang="en-CA" altLang="zh-CN" sz="3200" dirty="0"/>
              <a:t>Test </a:t>
            </a:r>
            <a:r>
              <a:rPr lang="en-CA" altLang="zh-CN" sz="3200" dirty="0" smtClean="0"/>
              <a:t>3.2.2)</a:t>
            </a:r>
            <a:endParaRPr lang="en-US" altLang="zh-CN" sz="32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38862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    </a:t>
            </a:r>
            <a:r>
              <a:rPr lang="en-US" b="1" u="sng" dirty="0" smtClean="0">
                <a:solidFill>
                  <a:schemeClr val="tx1"/>
                </a:solidFill>
              </a:rPr>
              <a:t>Anand Meher Kotra</a:t>
            </a:r>
            <a:r>
              <a:rPr lang="en-US" b="1" dirty="0" smtClean="0">
                <a:solidFill>
                  <a:schemeClr val="tx1"/>
                </a:solidFill>
              </a:rPr>
              <a:t>, </a:t>
            </a:r>
            <a:r>
              <a:rPr lang="en-US" b="1" dirty="0" err="1" smtClean="0">
                <a:solidFill>
                  <a:schemeClr val="tx1"/>
                </a:solidFill>
              </a:rPr>
              <a:t>Zhijie</a:t>
            </a:r>
            <a:r>
              <a:rPr lang="en-US" b="1" dirty="0" smtClean="0">
                <a:solidFill>
                  <a:schemeClr val="tx1"/>
                </a:solidFill>
              </a:rPr>
              <a:t> Zhao, Jianle Chen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329" y="3092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10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143000" y="5137387"/>
            <a:ext cx="639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 : VTM + Intra65Ang:1</a:t>
            </a:r>
          </a:p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: Anchor + Intra mode coding changes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02305"/>
              </p:ext>
            </p:extLst>
          </p:nvPr>
        </p:nvGraphicFramePr>
        <p:xfrm>
          <a:off x="573258" y="1143000"/>
          <a:ext cx="7275344" cy="3886195"/>
        </p:xfrm>
        <a:graphic>
          <a:graphicData uri="http://schemas.openxmlformats.org/drawingml/2006/table">
            <a:tbl>
              <a:tblPr/>
              <a:tblGrid>
                <a:gridCol w="970834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</a:tblGrid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3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Two changes are proposed for Intra mode signaling</a:t>
            </a:r>
          </a:p>
          <a:p>
            <a:pPr lvl="1"/>
            <a:r>
              <a:rPr lang="en-US" altLang="zh-CN" sz="1800" dirty="0" smtClean="0"/>
              <a:t>MPM list changes </a:t>
            </a:r>
          </a:p>
          <a:p>
            <a:pPr lvl="2"/>
            <a:r>
              <a:rPr lang="en-US" altLang="zh-CN" sz="1800" dirty="0" smtClean="0"/>
              <a:t>Second Tier Neighbors are inserted after “Bottom Left” mode.</a:t>
            </a:r>
          </a:p>
          <a:p>
            <a:pPr lvl="2"/>
            <a:r>
              <a:rPr lang="en-US" altLang="zh-CN" sz="1800" dirty="0" smtClean="0"/>
              <a:t>DC mode is inserted after Second Tier Neighbors </a:t>
            </a:r>
          </a:p>
          <a:p>
            <a:pPr lvl="2"/>
            <a:r>
              <a:rPr lang="en-US" altLang="zh-CN" sz="1800" dirty="0" smtClean="0"/>
              <a:t>DIA mode is replaced with VDIA in the default list of MPM list construction.</a:t>
            </a:r>
          </a:p>
          <a:p>
            <a:pPr lvl="1"/>
            <a:r>
              <a:rPr lang="en-US" altLang="zh-CN" sz="1800" dirty="0" smtClean="0"/>
              <a:t>Non-MPM list changes</a:t>
            </a:r>
          </a:p>
          <a:p>
            <a:pPr lvl="2"/>
            <a:r>
              <a:rPr lang="en-US" altLang="zh-CN" sz="1800" dirty="0" smtClean="0"/>
              <a:t>Selected and Non selected modes are derived by adding offsets to the first two angular modes from MPM list. </a:t>
            </a:r>
          </a:p>
          <a:p>
            <a:pPr marL="671513" lvl="2" indent="0">
              <a:buNone/>
            </a:pPr>
            <a:endParaRPr lang="en-US" altLang="zh-CN" sz="1800" dirty="0" smtClean="0"/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the proposed changes for Intra mode signaling</a:t>
            </a: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11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Prior art: Intra mode signaling in BMS 1.0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196752"/>
            <a:ext cx="2757487" cy="23203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929313" y="3632994"/>
            <a:ext cx="3214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Fig. 1 Neighbor Intra Modes used in MPM list construction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60232" y="1880851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22300" y="7493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(Size: 6)</a:t>
            </a:r>
          </a:p>
          <a:p>
            <a:pPr lvl="2"/>
            <a:r>
              <a:rPr lang="en-US" sz="1600" kern="0" dirty="0" smtClean="0"/>
              <a:t>Five Spatial Neighbors Intra modes used </a:t>
            </a:r>
          </a:p>
          <a:p>
            <a:pPr lvl="2"/>
            <a:r>
              <a:rPr lang="en-US" sz="1600" kern="0" dirty="0" smtClean="0"/>
              <a:t>Order of insertion is </a:t>
            </a:r>
          </a:p>
          <a:p>
            <a:pPr lvl="3"/>
            <a:r>
              <a:rPr lang="en-US" sz="1600" kern="0" dirty="0" smtClean="0"/>
              <a:t>Left (L), Above (A), Planar Mode, DC mode, Below Left (BL), Above Right (AR), Above Left (AL), </a:t>
            </a:r>
          </a:p>
          <a:p>
            <a:pPr lvl="2"/>
            <a:r>
              <a:rPr lang="en-US" sz="1600" kern="0" dirty="0" smtClean="0"/>
              <a:t>Derived Angular modes</a:t>
            </a:r>
          </a:p>
          <a:p>
            <a:pPr lvl="2"/>
            <a:r>
              <a:rPr lang="en-US" sz="1600" kern="0" dirty="0" smtClean="0"/>
              <a:t>Default Modes</a:t>
            </a:r>
          </a:p>
          <a:p>
            <a:pPr lvl="1"/>
            <a:r>
              <a:rPr lang="en-US" sz="1600" kern="0" dirty="0" smtClean="0"/>
              <a:t>Selected Modes (Size: 16)</a:t>
            </a:r>
          </a:p>
          <a:p>
            <a:pPr lvl="2"/>
            <a:r>
              <a:rPr lang="en-US" sz="1600" kern="0" dirty="0" smtClean="0"/>
              <a:t>Fixed subsampling of remaining 61 Intra modes</a:t>
            </a:r>
          </a:p>
          <a:p>
            <a:pPr lvl="1"/>
            <a:r>
              <a:rPr lang="en-US" sz="1600" kern="0" dirty="0" smtClean="0"/>
              <a:t>Remaining 45 Intra modes are coded as Non Selected Modes</a:t>
            </a:r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368" y="836712"/>
            <a:ext cx="8064500" cy="633412"/>
          </a:xfrm>
        </p:spPr>
        <p:txBody>
          <a:bodyPr/>
          <a:lstStyle/>
          <a:p>
            <a:r>
              <a:rPr lang="en-US" altLang="zh-CN" dirty="0"/>
              <a:t>Prior art: Signaling </a:t>
            </a:r>
            <a:r>
              <a:rPr lang="en-US" altLang="zh-CN" dirty="0" smtClean="0"/>
              <a:t>of Intra mode in BMS-1.0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3368" y="1700808"/>
          <a:ext cx="8496300" cy="2848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075"/>
                <a:gridCol w="2124075"/>
                <a:gridCol w="2124075"/>
                <a:gridCol w="2124075"/>
              </a:tblGrid>
              <a:tr h="28802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Selected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1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modes (6)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1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Selected modes (16)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 bits fixed length code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Non-selected modes (45)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Truncated binary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555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Main changes proposed for MPM list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8837" y="764386"/>
            <a:ext cx="3535052" cy="533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500" kern="0" dirty="0" smtClean="0"/>
              <a:t>MPM list changes</a:t>
            </a:r>
          </a:p>
          <a:p>
            <a:pPr lvl="1"/>
            <a:r>
              <a:rPr lang="en-US" sz="1500" kern="0" dirty="0" smtClean="0"/>
              <a:t>Second Tier neighbors (non adjacent) neighbors intra modes are also included in the MPM list</a:t>
            </a:r>
          </a:p>
          <a:p>
            <a:pPr lvl="2"/>
            <a:r>
              <a:rPr lang="en-US" sz="1500" kern="0" dirty="0" smtClean="0"/>
              <a:t>To not increase line buffer, only second tier neighbors which belong to the same CTU as current coding unit are considered</a:t>
            </a:r>
          </a:p>
          <a:p>
            <a:pPr lvl="1"/>
            <a:r>
              <a:rPr lang="en-US" sz="1500" kern="0" dirty="0" smtClean="0"/>
              <a:t>DC mode is included after including Second Tier Neighbors </a:t>
            </a:r>
          </a:p>
          <a:p>
            <a:pPr lvl="1"/>
            <a:r>
              <a:rPr lang="en-US" sz="1500" kern="0" dirty="0" smtClean="0"/>
              <a:t>For the default list which is used to complete the MPM list, </a:t>
            </a:r>
          </a:p>
          <a:p>
            <a:pPr lvl="2"/>
            <a:r>
              <a:rPr lang="en-US" sz="1500" kern="0" dirty="0" smtClean="0"/>
              <a:t>DIA (diagonal) mode is replaced using VDIA (vertical diagonal) mode</a:t>
            </a:r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419872" y="980728"/>
            <a:ext cx="5608825" cy="4355116"/>
            <a:chOff x="6583175" y="1398113"/>
            <a:chExt cx="5608825" cy="4355116"/>
          </a:xfrm>
        </p:grpSpPr>
        <p:grpSp>
          <p:nvGrpSpPr>
            <p:cNvPr id="31" name="Group 30"/>
            <p:cNvGrpSpPr/>
            <p:nvPr/>
          </p:nvGrpSpPr>
          <p:grpSpPr>
            <a:xfrm>
              <a:off x="7639511" y="1398113"/>
              <a:ext cx="4552489" cy="4355116"/>
              <a:chOff x="7179430" y="1334317"/>
              <a:chExt cx="4552489" cy="4355116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7502183" y="2321563"/>
                <a:ext cx="4229736" cy="3367870"/>
                <a:chOff x="8148079" y="1499190"/>
                <a:chExt cx="4229736" cy="3367870"/>
              </a:xfrm>
            </p:grpSpPr>
            <p:grpSp>
              <p:nvGrpSpPr>
                <p:cNvPr id="44" name="Group 43"/>
                <p:cNvGrpSpPr/>
                <p:nvPr/>
              </p:nvGrpSpPr>
              <p:grpSpPr>
                <a:xfrm>
                  <a:off x="8148079" y="1935125"/>
                  <a:ext cx="3551273" cy="2931935"/>
                  <a:chOff x="8155173" y="1945758"/>
                  <a:chExt cx="3551273" cy="2931935"/>
                </a:xfrm>
              </p:grpSpPr>
              <p:sp>
                <p:nvSpPr>
                  <p:cNvPr id="48" name="Rectangle 47"/>
                  <p:cNvSpPr/>
                  <p:nvPr/>
                </p:nvSpPr>
                <p:spPr>
                  <a:xfrm>
                    <a:off x="8686799" y="1945758"/>
                    <a:ext cx="3019647" cy="244548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Current Coding Unit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9" name="Rectangle 48"/>
                  <p:cNvSpPr/>
                  <p:nvPr/>
                </p:nvSpPr>
                <p:spPr>
                  <a:xfrm>
                    <a:off x="8155173" y="3955311"/>
                    <a:ext cx="531627" cy="435935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L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50" name="Rectangle 49"/>
                  <p:cNvSpPr/>
                  <p:nvPr/>
                </p:nvSpPr>
                <p:spPr>
                  <a:xfrm>
                    <a:off x="8155173" y="4391246"/>
                    <a:ext cx="531627" cy="486447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BL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45" name="Rectangle 44"/>
                <p:cNvSpPr/>
                <p:nvPr/>
              </p:nvSpPr>
              <p:spPr>
                <a:xfrm>
                  <a:off x="8155173" y="1509824"/>
                  <a:ext cx="531627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AL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11695813" y="1499190"/>
                  <a:ext cx="682002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AR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7" name="Rectangle 46"/>
                <p:cNvSpPr/>
                <p:nvPr/>
              </p:nvSpPr>
              <p:spPr>
                <a:xfrm>
                  <a:off x="11167725" y="1502728"/>
                  <a:ext cx="531627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37" name="Rectangle 36"/>
              <p:cNvSpPr/>
              <p:nvPr/>
            </p:nvSpPr>
            <p:spPr>
              <a:xfrm>
                <a:off x="7179430" y="2408686"/>
                <a:ext cx="322753" cy="167161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7548208" y="2155553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0208139" y="2453224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0602612" y="2151595"/>
                <a:ext cx="301177" cy="173506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A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11260001" y="2139912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835952" y="1334317"/>
                <a:ext cx="35679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rgbClr val="00B050"/>
                    </a:solidFill>
                  </a:rPr>
                  <a:t>Second Tier Neighbors</a:t>
                </a:r>
              </a:p>
            </p:txBody>
          </p:sp>
          <p:sp>
            <p:nvSpPr>
              <p:cNvPr id="43" name="Left Brace 42"/>
              <p:cNvSpPr/>
              <p:nvPr/>
            </p:nvSpPr>
            <p:spPr>
              <a:xfrm rot="5400000">
                <a:off x="7559562" y="1507310"/>
                <a:ext cx="320397" cy="944807"/>
              </a:xfrm>
              <a:prstGeom prst="leftBrac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05785" y="5040141"/>
              <a:ext cx="342069" cy="217980"/>
            </a:xfrm>
            <a:prstGeom prst="rect">
              <a:avLst/>
            </a:prstGeom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583175" y="4802269"/>
              <a:ext cx="9501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00B050"/>
                  </a:solidFill>
                </a:rPr>
                <a:t>Second Tier </a:t>
              </a:r>
            </a:p>
            <a:p>
              <a:r>
                <a:rPr lang="en-US" sz="1200" b="1" dirty="0">
                  <a:solidFill>
                    <a:srgbClr val="00B050"/>
                  </a:solidFill>
                </a:rPr>
                <a:t>Neighbors</a:t>
              </a:r>
            </a:p>
          </p:txBody>
        </p:sp>
        <p:sp>
          <p:nvSpPr>
            <p:cNvPr id="34" name="Left Brace 33"/>
            <p:cNvSpPr/>
            <p:nvPr/>
          </p:nvSpPr>
          <p:spPr>
            <a:xfrm>
              <a:off x="7318783" y="4704475"/>
              <a:ext cx="287001" cy="889311"/>
            </a:xfrm>
            <a:prstGeom prst="leftBrac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599335" y="5413931"/>
              <a:ext cx="342069" cy="217980"/>
            </a:xfrm>
            <a:prstGeom prst="rect">
              <a:avLst/>
            </a:prstGeom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51" name="Left Brace 50"/>
          <p:cNvSpPr/>
          <p:nvPr/>
        </p:nvSpPr>
        <p:spPr>
          <a:xfrm rot="5400000">
            <a:off x="7983465" y="892661"/>
            <a:ext cx="320397" cy="1260089"/>
          </a:xfrm>
          <a:prstGeom prst="lef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5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Main changes proposed for non-MPM list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8837" y="764386"/>
            <a:ext cx="8935652" cy="533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2000" kern="0" dirty="0" smtClean="0"/>
              <a:t>Selected Modes</a:t>
            </a:r>
          </a:p>
          <a:p>
            <a:pPr lvl="1"/>
            <a:r>
              <a:rPr lang="en-US" sz="2000" kern="0" dirty="0" smtClean="0"/>
              <a:t>Are filled using offsets to the first two angular modes from the MPM list</a:t>
            </a:r>
          </a:p>
          <a:p>
            <a:r>
              <a:rPr lang="en-US" sz="2000" kern="0" dirty="0" smtClean="0"/>
              <a:t>Non-Selected Modes</a:t>
            </a:r>
          </a:p>
          <a:p>
            <a:pPr lvl="1"/>
            <a:r>
              <a:rPr lang="en-US" sz="2000" kern="0" dirty="0" smtClean="0"/>
              <a:t>Since truncated </a:t>
            </a:r>
            <a:r>
              <a:rPr lang="en-US" sz="2000" kern="0" dirty="0" err="1" smtClean="0"/>
              <a:t>binarization</a:t>
            </a:r>
            <a:r>
              <a:rPr lang="en-US" sz="2000" kern="0" dirty="0" smtClean="0"/>
              <a:t> is used for signaling:</a:t>
            </a:r>
          </a:p>
          <a:p>
            <a:pPr lvl="2"/>
            <a:r>
              <a:rPr lang="en-US" sz="2000" kern="0" dirty="0" smtClean="0"/>
              <a:t>First 19 modes use 5 bits for signaling</a:t>
            </a:r>
          </a:p>
          <a:p>
            <a:pPr lvl="2"/>
            <a:r>
              <a:rPr lang="en-US" sz="2000" kern="0" dirty="0" smtClean="0"/>
              <a:t>Rest use 6 bits for signaling</a:t>
            </a:r>
          </a:p>
          <a:p>
            <a:pPr lvl="1"/>
            <a:r>
              <a:rPr lang="en-US" sz="2000" kern="0" dirty="0" smtClean="0"/>
              <a:t>First 19 modes in </a:t>
            </a:r>
            <a:r>
              <a:rPr lang="en-US" sz="2000" kern="0" dirty="0"/>
              <a:t>Non-Selected </a:t>
            </a:r>
            <a:r>
              <a:rPr lang="en-US" sz="2000" kern="0" dirty="0" smtClean="0"/>
              <a:t>Modes category are derived as follows:</a:t>
            </a:r>
          </a:p>
          <a:p>
            <a:pPr lvl="2"/>
            <a:r>
              <a:rPr lang="en-US" sz="2000" kern="0" dirty="0" smtClean="0"/>
              <a:t>First 14 modes are </a:t>
            </a:r>
            <a:r>
              <a:rPr lang="en-US" sz="2000" kern="0" dirty="0"/>
              <a:t>filled using offsets to the first two angular modes from the MPM list</a:t>
            </a:r>
          </a:p>
          <a:p>
            <a:pPr lvl="2"/>
            <a:r>
              <a:rPr lang="en-US" sz="2000" kern="0" dirty="0" smtClean="0"/>
              <a:t>Remaining 5 modes are filled from a default list which is ordered based on the intra mode probability occurrence</a:t>
            </a:r>
          </a:p>
          <a:p>
            <a:pPr lvl="2"/>
            <a:endParaRPr lang="en-US" sz="1500" kern="0" dirty="0" smtClean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2339752" y="5006608"/>
            <a:ext cx="532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and BMS</a:t>
            </a:r>
          </a:p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(*For VTM simulations, Intra65Ang is set to 1)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937022"/>
            <a:ext cx="7694116" cy="388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7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500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2267744" y="4792415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of inserting Second Tier Neighbors before DC mode 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95899"/>
              </p:ext>
            </p:extLst>
          </p:nvPr>
        </p:nvGraphicFramePr>
        <p:xfrm>
          <a:off x="762000" y="1210154"/>
          <a:ext cx="6850064" cy="3282330"/>
        </p:xfrm>
        <a:graphic>
          <a:graphicData uri="http://schemas.openxmlformats.org/drawingml/2006/table">
            <a:tbl>
              <a:tblPr/>
              <a:tblGrid>
                <a:gridCol w="914084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</a:tblGrid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64" y="138601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  <p:sp>
        <p:nvSpPr>
          <p:cNvPr id="7" name="TextBox 6"/>
          <p:cNvSpPr txBox="1"/>
          <p:nvPr/>
        </p:nvSpPr>
        <p:spPr>
          <a:xfrm>
            <a:off x="1979712" y="4954003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of  only moving DC mode after “Bottom Left (BL)”  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54653"/>
              </p:ext>
            </p:extLst>
          </p:nvPr>
        </p:nvGraphicFramePr>
        <p:xfrm>
          <a:off x="914400" y="1220256"/>
          <a:ext cx="6850064" cy="3282330"/>
        </p:xfrm>
        <a:graphic>
          <a:graphicData uri="http://schemas.openxmlformats.org/drawingml/2006/table">
            <a:tbl>
              <a:tblPr/>
              <a:tblGrid>
                <a:gridCol w="914084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</a:tblGrid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70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329" y="3092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9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836110" y="5072717"/>
            <a:ext cx="6393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only Selected and Non-selected modes derivation on top of BMS-1.0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42883"/>
              </p:ext>
            </p:extLst>
          </p:nvPr>
        </p:nvGraphicFramePr>
        <p:xfrm>
          <a:off x="553329" y="1066800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01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192554</TotalTime>
  <Words>2375</Words>
  <Application>Microsoft Office PowerPoint</Application>
  <PresentationFormat>On-screen Show (4:3)</PresentationFormat>
  <Paragraphs>915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8" baseType="lpstr">
      <vt:lpstr>ＭＳ Ｐゴシック</vt:lpstr>
      <vt:lpstr>ＭＳ Ｐゴシック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CE3: Intra mode signaling with priority based MPM and non-MPM list construction (Test 3.2.2)</vt:lpstr>
      <vt:lpstr>Prior art: Intra mode signaling in BMS 1.0</vt:lpstr>
      <vt:lpstr>Prior art: Signaling of Intra mode in BMS-1.0</vt:lpstr>
      <vt:lpstr>Main changes proposed for MPM list</vt:lpstr>
      <vt:lpstr>Main changes proposed for non-MPM list</vt:lpstr>
      <vt:lpstr>Experimental Results</vt:lpstr>
      <vt:lpstr>Supplementary Results</vt:lpstr>
      <vt:lpstr>Supplementary Results</vt:lpstr>
      <vt:lpstr>Supplementary Results</vt:lpstr>
      <vt:lpstr>Supplementary Results</vt:lpstr>
      <vt:lpstr>Summary &amp; 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9172</cp:revision>
  <dcterms:created xsi:type="dcterms:W3CDTF">2005-06-03T02:22:32Z</dcterms:created>
  <dcterms:modified xsi:type="dcterms:W3CDTF">2018-07-11T10:18:45Z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