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95" r:id="rId2"/>
  </p:sldMasterIdLst>
  <p:notesMasterIdLst>
    <p:notesMasterId r:id="rId15"/>
  </p:notesMasterIdLst>
  <p:sldIdLst>
    <p:sldId id="466" r:id="rId3"/>
    <p:sldId id="486" r:id="rId4"/>
    <p:sldId id="487" r:id="rId5"/>
    <p:sldId id="488" r:id="rId6"/>
    <p:sldId id="489" r:id="rId7"/>
    <p:sldId id="490" r:id="rId8"/>
    <p:sldId id="491" r:id="rId9"/>
    <p:sldId id="492" r:id="rId10"/>
    <p:sldId id="493" r:id="rId11"/>
    <p:sldId id="496" r:id="rId12"/>
    <p:sldId id="494" r:id="rId13"/>
    <p:sldId id="495" r:id="rId1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r00747472" initials="r" lastIdx="1" clrIdx="0"/>
  <p:cmAuthor id="1" name="Biao Wang" initials="BW" lastIdx="1" clrIdx="1">
    <p:extLst>
      <p:ext uri="{19B8F6BF-5375-455C-9EA6-DF929625EA0E}">
        <p15:presenceInfo xmlns:p15="http://schemas.microsoft.com/office/powerpoint/2012/main" userId="S-1-5-21-147214757-305610072-1517763936-5301599" providerId="AD"/>
      </p:ext>
    </p:extLst>
  </p:cmAuthor>
  <p:cmAuthor id="2" name="Anand Meher Kotra" initials="AMK" lastIdx="2" clrIdx="2">
    <p:extLst>
      <p:ext uri="{19B8F6BF-5375-455C-9EA6-DF929625EA0E}">
        <p15:presenceInfo xmlns:p15="http://schemas.microsoft.com/office/powerpoint/2012/main" userId="S-1-5-21-147214757-305610072-1517763936-45860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CCFF"/>
    <a:srgbClr val="A3FFFF"/>
    <a:srgbClr val="FFFFFF"/>
    <a:srgbClr val="A50021"/>
    <a:srgbClr val="CC0000"/>
    <a:srgbClr val="005C8A"/>
    <a:srgbClr val="FF0000"/>
    <a:srgbClr val="447838"/>
    <a:srgbClr val="C0C0C0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1740" autoAdjust="0"/>
  </p:normalViewPr>
  <p:slideViewPr>
    <p:cSldViewPr>
      <p:cViewPr varScale="1">
        <p:scale>
          <a:sx n="68" d="100"/>
          <a:sy n="68" d="100"/>
        </p:scale>
        <p:origin x="1350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8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3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40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4608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4608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6CF9B69-EF52-4EAD-B166-A760695BD208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076679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3E33213-5423-4560-B122-391C826D09B6}" type="slidenum">
              <a:rPr lang="en-US" altLang="zh-CN" smtClean="0">
                <a:solidFill>
                  <a:srgbClr val="000000"/>
                </a:solidFill>
              </a:rPr>
              <a:pPr/>
              <a:t>1</a:t>
            </a:fld>
            <a:endParaRPr lang="en-US" altLang="zh-CN" dirty="0" smtClean="0">
              <a:solidFill>
                <a:srgbClr val="000000"/>
              </a:solidFill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41946059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3"/>
          <p:cNvSpPr>
            <a:spLocks noGrp="1" noChangeArrowheads="1"/>
          </p:cNvSpPr>
          <p:nvPr>
            <p:ph type="dt" sz="quarter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56CD0E6D-AFDC-48DC-A223-611B1C915A79}" type="datetime1">
              <a:rPr lang="zh-CN" altLang="en-US" sz="1200" smtClean="0"/>
              <a:pPr eaLnBrk="1" hangingPunct="1"/>
              <a:t>2018/7/11</a:t>
            </a:fld>
            <a:endParaRPr lang="en-US" altLang="zh-CN" sz="1200" smtClean="0"/>
          </a:p>
        </p:txBody>
      </p:sp>
      <p:sp>
        <p:nvSpPr>
          <p:cNvPr id="2969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053ACAD7-7985-430B-8D54-A3804EA7AFF6}" type="slidenum">
              <a:rPr lang="en-US" altLang="zh-CN" sz="1200"/>
              <a:pPr eaLnBrk="1" hangingPunct="1"/>
              <a:t>12</a:t>
            </a:fld>
            <a:endParaRPr lang="en-US" altLang="zh-CN" sz="1200"/>
          </a:p>
        </p:txBody>
      </p:sp>
      <p:sp>
        <p:nvSpPr>
          <p:cNvPr id="2970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zh-CN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991244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08875" y="5578475"/>
            <a:ext cx="82073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3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762000"/>
            <a:ext cx="91440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671513" y="6205538"/>
            <a:ext cx="262255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302" tIns="39153" rIns="78302" bIns="39153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7472363" y="4048125"/>
            <a:ext cx="1357312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78315" tIns="39159" rIns="78315" bIns="39159">
            <a:spAutoFit/>
          </a:bodyPr>
          <a:lstStyle/>
          <a:p>
            <a:pPr defTabSz="784225">
              <a:lnSpc>
                <a:spcPct val="150000"/>
              </a:lnSpc>
              <a:spcBef>
                <a:spcPct val="20000"/>
              </a:spcBef>
              <a:defRPr/>
            </a:pPr>
            <a:r>
              <a:rPr lang="en-US" altLang="zh-CN" sz="800" b="1" dirty="0">
                <a:solidFill>
                  <a:schemeClr val="bg1"/>
                </a:solidFill>
                <a:latin typeface="FrutigerNext LT Bold" pitchFamily="20" charset="0"/>
                <a:ea typeface="MS PGothic" pitchFamily="34" charset="-128"/>
              </a:rPr>
              <a:t>www.huawei.com</a:t>
            </a:r>
          </a:p>
          <a:p>
            <a:pPr defTabSz="784225" eaLnBrk="0" hangingPunct="0">
              <a:spcBef>
                <a:spcPct val="50000"/>
              </a:spcBef>
              <a:defRPr/>
            </a:pPr>
            <a:endParaRPr lang="en-US" altLang="zh-CN" sz="800" dirty="0">
              <a:solidFill>
                <a:schemeClr val="bg1"/>
              </a:solidFill>
              <a:latin typeface="FrutigerNext LT Bold" pitchFamily="20" charset="0"/>
              <a:ea typeface="MS PGothic" pitchFamily="34" charset="-128"/>
            </a:endParaRPr>
          </a:p>
        </p:txBody>
      </p:sp>
      <p:sp>
        <p:nvSpPr>
          <p:cNvPr id="132102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23888" y="1776413"/>
            <a:ext cx="5245100" cy="1962150"/>
          </a:xfrm>
        </p:spPr>
        <p:txBody>
          <a:bodyPr lIns="78315" tIns="39159" rIns="78315" bIns="39159"/>
          <a:lstStyle>
            <a:lvl1pPr algn="ctr">
              <a:defRPr sz="37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2103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622300" y="3675063"/>
            <a:ext cx="5246688" cy="592137"/>
          </a:xfrm>
        </p:spPr>
        <p:txBody>
          <a:bodyPr/>
          <a:lstStyle>
            <a:lvl1pPr marL="0" indent="0">
              <a:buFont typeface="Wingdings" pitchFamily="2" charset="2"/>
              <a:buNone/>
              <a:defRPr sz="2100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0" name="Rectangle 8"/>
          <p:cNvSpPr>
            <a:spLocks noGrp="1" noChangeArrowheads="1"/>
          </p:cNvSpPr>
          <p:nvPr>
            <p:ph type="dt" sz="quarter" idx="10"/>
          </p:nvPr>
        </p:nvSpPr>
        <p:spPr>
          <a:xfrm>
            <a:off x="652463" y="342900"/>
            <a:ext cx="2135187" cy="476250"/>
          </a:xfrm>
        </p:spPr>
        <p:txBody>
          <a:bodyPr lIns="78315" tIns="39159" rIns="78315" bIns="39159"/>
          <a:lstStyle>
            <a:lvl1pPr>
              <a:lnSpc>
                <a:spcPct val="100000"/>
              </a:lnSpc>
              <a:defRPr sz="1500">
                <a:latin typeface="华文细黑" pitchFamily="2" charset="-122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 dirty="0"/>
          </a:p>
        </p:txBody>
      </p:sp>
      <p:sp>
        <p:nvSpPr>
          <p:cNvPr id="11" name="TextBox 10"/>
          <p:cNvSpPr txBox="1"/>
          <p:nvPr userDrawn="1"/>
        </p:nvSpPr>
        <p:spPr>
          <a:xfrm>
            <a:off x="7323906" y="96808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2164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6009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60581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1712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7626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922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B9C443EF-FB5B-4866-BAA8-905B52439CE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5" name="TextBox 4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99134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9692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64200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76444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95929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5313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341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52463" y="638175"/>
            <a:ext cx="6850062" cy="63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289" tIns="39147" rIns="78289" bIns="39147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pic>
        <p:nvPicPr>
          <p:cNvPr id="4099" name="Picture 3" descr="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6149181"/>
            <a:ext cx="9142413" cy="636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6" name="Text Box 4"/>
          <p:cNvSpPr txBox="1">
            <a:spLocks noChangeArrowheads="1"/>
          </p:cNvSpPr>
          <p:nvPr/>
        </p:nvSpPr>
        <p:spPr bwMode="auto">
          <a:xfrm>
            <a:off x="652463" y="6438900"/>
            <a:ext cx="26162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78289" tIns="39147" rIns="78289" bIns="39147">
            <a:spAutoFit/>
          </a:bodyPr>
          <a:lstStyle/>
          <a:p>
            <a:pPr defTabSz="784225" eaLnBrk="0" hangingPunct="0">
              <a:defRPr/>
            </a:pPr>
            <a:r>
              <a:rPr lang="en-US" altLang="zh-CN" sz="1200" dirty="0">
                <a:latin typeface="FrutigerNext LT Bold" pitchFamily="20" charset="0"/>
                <a:ea typeface="MS PGothic" pitchFamily="34" charset="-128"/>
              </a:rPr>
              <a:t>HUAWEI TECHNOLOGIES CO., LTD.</a:t>
            </a:r>
            <a:endParaRPr lang="en-US" altLang="zh-CN" sz="2100" dirty="0">
              <a:ea typeface="MS PGothic" pitchFamily="34" charset="-128"/>
            </a:endParaRPr>
          </a:p>
        </p:txBody>
      </p:sp>
      <p:pic>
        <p:nvPicPr>
          <p:cNvPr id="4101" name="Picture 5" descr="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08875" y="6400800"/>
            <a:ext cx="1309688" cy="309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1078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5929313" y="6400800"/>
            <a:ext cx="1057275" cy="1195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0" hangingPunct="0">
              <a:lnSpc>
                <a:spcPct val="85000"/>
              </a:lnSpc>
              <a:defRPr sz="1000">
                <a:latin typeface="FrutigerNext LT Medium" pitchFamily="34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de-DE"/>
          </a:p>
          <a:p>
            <a:pPr>
              <a:defRPr/>
            </a:pPr>
            <a:r>
              <a:rPr lang="de-DE"/>
              <a:t>Page </a:t>
            </a:r>
            <a:fld id="{436BF206-7662-4D74-B8CB-7625367BC3AE}" type="slidenum">
              <a:rPr lang="de-DE"/>
              <a:pPr>
                <a:defRPr/>
              </a:pPr>
              <a:t>‹#›</a:t>
            </a:fld>
            <a:endParaRPr lang="en-GB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2463" y="1641475"/>
            <a:ext cx="6850062" cy="4256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单击此处编辑母版文本样式</a:t>
            </a:r>
          </a:p>
          <a:p>
            <a:pPr lvl="2"/>
            <a:r>
              <a:rPr lang="zh-CN" altLang="en-US" smtClean="0"/>
              <a:t>单击此处编辑母版文本样式</a:t>
            </a:r>
          </a:p>
          <a:p>
            <a:pPr lvl="3"/>
            <a:r>
              <a:rPr lang="zh-CN" altLang="en-US" smtClean="0"/>
              <a:t>单击此处编辑母版文本样式</a:t>
            </a:r>
          </a:p>
          <a:p>
            <a:pPr lvl="0"/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48" r:id="rId2"/>
    <p:sldLayoutId id="2147483794" r:id="rId3"/>
  </p:sldLayoutIdLst>
  <p:timing>
    <p:tnLst>
      <p:par>
        <p:cTn id="1" dur="indefinite" restart="never" nodeType="tmRoot"/>
      </p:par>
    </p:tnLst>
  </p:timing>
  <p:hf sldNum="0" hdr="0" ftr="0"/>
  <p:txStyles>
    <p:titleStyle>
      <a:lvl1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+mj-lt"/>
          <a:ea typeface="+mj-ea"/>
          <a:cs typeface="+mj-cs"/>
        </a:defRPr>
      </a:lvl1pPr>
      <a:lvl2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2pPr>
      <a:lvl3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3pPr>
      <a:lvl4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4pPr>
      <a:lvl5pPr algn="l" defTabSz="784225" rtl="0" eaLnBrk="0" fontAlgn="base" hangingPunct="0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5pPr>
      <a:lvl6pPr marL="4572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6pPr>
      <a:lvl7pPr marL="9144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7pPr>
      <a:lvl8pPr marL="13716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8pPr>
      <a:lvl9pPr marL="1828800" algn="l" defTabSz="784225" rtl="0" fontAlgn="base">
        <a:spcBef>
          <a:spcPct val="0"/>
        </a:spcBef>
        <a:spcAft>
          <a:spcPct val="0"/>
        </a:spcAft>
        <a:defRPr sz="2700">
          <a:solidFill>
            <a:srgbClr val="990000"/>
          </a:solidFill>
          <a:latin typeface="FrutigerNext LT Medium" pitchFamily="34" charset="0"/>
          <a:ea typeface="SimHei" pitchFamily="2" charset="-122"/>
        </a:defRPr>
      </a:lvl9pPr>
    </p:titleStyle>
    <p:bodyStyle>
      <a:lvl1pPr marL="293688" indent="-293688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990000"/>
        </a:buClr>
        <a:buSzPct val="85000"/>
        <a:buFont typeface="Wingdings" pitchFamily="2" charset="2"/>
        <a:buChar char="l"/>
        <a:defRPr sz="1700">
          <a:solidFill>
            <a:schemeClr val="tx1"/>
          </a:solidFill>
          <a:latin typeface="+mn-lt"/>
          <a:ea typeface="+mn-ea"/>
          <a:cs typeface="+mn-cs"/>
        </a:defRPr>
      </a:lvl1pPr>
      <a:lvl2pPr marL="636588" indent="-244475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rgbClr val="5F5F5F"/>
        </a:buClr>
        <a:buFont typeface="Wingdings 3" pitchFamily="18" charset="2"/>
        <a:buChar char="["/>
        <a:defRPr sz="1700">
          <a:solidFill>
            <a:schemeClr val="tx1"/>
          </a:solidFill>
          <a:latin typeface="+mn-lt"/>
          <a:ea typeface="+mn-ea"/>
        </a:defRPr>
      </a:lvl2pPr>
      <a:lvl3pPr marL="979488" indent="-195263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−"/>
        <a:defRPr sz="1700">
          <a:solidFill>
            <a:schemeClr val="tx1"/>
          </a:solidFill>
          <a:latin typeface="+mn-lt"/>
          <a:ea typeface="+mn-ea"/>
        </a:defRPr>
      </a:lvl3pPr>
      <a:lvl4pPr marL="1371600" indent="-196850" algn="l" defTabSz="784225" rtl="0" eaLnBrk="0" fontAlgn="base" hangingPunct="0">
        <a:lnSpc>
          <a:spcPct val="120000"/>
        </a:lnSpc>
        <a:spcBef>
          <a:spcPct val="20000"/>
        </a:spcBef>
        <a:spcAft>
          <a:spcPct val="20000"/>
        </a:spcAft>
        <a:buClr>
          <a:schemeClr val="tx1"/>
        </a:buClr>
        <a:buFont typeface="Arial" charset="0"/>
        <a:buChar char="▪"/>
        <a:defRPr sz="1700">
          <a:solidFill>
            <a:schemeClr val="tx1"/>
          </a:solidFill>
          <a:latin typeface="+mn-lt"/>
          <a:ea typeface="+mn-ea"/>
        </a:defRPr>
      </a:lvl4pPr>
      <a:lvl5pPr marL="1763713" indent="-196850" algn="l" defTabSz="784225" rtl="0" eaLnBrk="0" fontAlgn="base" hangingPunct="0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5pPr>
      <a:lvl6pPr marL="22209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6pPr>
      <a:lvl7pPr marL="26781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7pPr>
      <a:lvl8pPr marL="31353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8pPr>
      <a:lvl9pPr marL="3592513" indent="-196850" algn="l" defTabSz="784225" rtl="0" fontAlgn="base">
        <a:spcBef>
          <a:spcPct val="20000"/>
        </a:spcBef>
        <a:spcAft>
          <a:spcPct val="0"/>
        </a:spcAft>
        <a:buChar char="»"/>
        <a:defRPr sz="17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F74B6B-77A4-4A2D-87BD-CDAA990249CE}" type="datetimeFigureOut">
              <a:rPr lang="en-US" smtClean="0"/>
              <a:t>7/11/2018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9602E9-C040-469F-9797-64BAD4FD4769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89775" y="99953"/>
            <a:ext cx="16542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JVET-K0365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5141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  <p:sldLayoutId id="2147483797" r:id="rId2"/>
    <p:sldLayoutId id="2147483798" r:id="rId3"/>
    <p:sldLayoutId id="2147483799" r:id="rId4"/>
    <p:sldLayoutId id="2147483800" r:id="rId5"/>
    <p:sldLayoutId id="2147483801" r:id="rId6"/>
    <p:sldLayoutId id="2147483802" r:id="rId7"/>
    <p:sldLayoutId id="2147483803" r:id="rId8"/>
    <p:sldLayoutId id="2147483804" r:id="rId9"/>
    <p:sldLayoutId id="2147483805" r:id="rId10"/>
    <p:sldLayoutId id="2147483806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ctrTitle" sz="quarter"/>
          </p:nvPr>
        </p:nvSpPr>
        <p:spPr/>
        <p:txBody>
          <a:bodyPr/>
          <a:lstStyle/>
          <a:p>
            <a:pPr eaLnBrk="1" hangingPunct="1"/>
            <a:r>
              <a:rPr lang="en-CA" altLang="zh-CN" sz="3200" dirty="0" smtClean="0"/>
              <a:t>CE3: </a:t>
            </a:r>
            <a:r>
              <a:rPr lang="en-CA" sz="3200" dirty="0"/>
              <a:t>Intra mode signaling with priority based MPM and non-MPM list construction </a:t>
            </a:r>
            <a:r>
              <a:rPr lang="en-CA" altLang="zh-CN" sz="3200" dirty="0" smtClean="0"/>
              <a:t>(</a:t>
            </a:r>
            <a:r>
              <a:rPr lang="en-CA" altLang="zh-CN" sz="3200" dirty="0"/>
              <a:t>Test </a:t>
            </a:r>
            <a:r>
              <a:rPr lang="en-CA" altLang="zh-CN" sz="3200" dirty="0" smtClean="0"/>
              <a:t>3.2.2)</a:t>
            </a:r>
            <a:endParaRPr lang="en-US" altLang="zh-CN" sz="3200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457200" y="3886200"/>
            <a:ext cx="7192962" cy="592137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    </a:t>
            </a:r>
            <a:r>
              <a:rPr lang="en-US" b="1" u="sng" dirty="0" smtClean="0">
                <a:solidFill>
                  <a:schemeClr val="tx1"/>
                </a:solidFill>
              </a:rPr>
              <a:t>Anand Meher Kotra</a:t>
            </a:r>
            <a:r>
              <a:rPr lang="en-US" b="1" dirty="0" smtClean="0">
                <a:solidFill>
                  <a:schemeClr val="tx1"/>
                </a:solidFill>
              </a:rPr>
              <a:t>, </a:t>
            </a:r>
            <a:r>
              <a:rPr lang="en-US" b="1" dirty="0" err="1" smtClean="0">
                <a:solidFill>
                  <a:schemeClr val="tx1"/>
                </a:solidFill>
              </a:rPr>
              <a:t>Zhijie</a:t>
            </a:r>
            <a:r>
              <a:rPr lang="en-US" b="1" dirty="0" smtClean="0">
                <a:solidFill>
                  <a:schemeClr val="tx1"/>
                </a:solidFill>
              </a:rPr>
              <a:t> Zhao, Jianle Chen</a:t>
            </a:r>
            <a:endParaRPr lang="en-US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4054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329" y="3092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10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143000" y="5137387"/>
            <a:ext cx="63934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Anchor : VTM + Intra65Ang:1</a:t>
            </a:r>
          </a:p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 : Anchor + Intra mode coding changes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3202305"/>
              </p:ext>
            </p:extLst>
          </p:nvPr>
        </p:nvGraphicFramePr>
        <p:xfrm>
          <a:off x="573258" y="1143000"/>
          <a:ext cx="7275344" cy="3886195"/>
        </p:xfrm>
        <a:graphic>
          <a:graphicData uri="http://schemas.openxmlformats.org/drawingml/2006/table">
            <a:tbl>
              <a:tblPr/>
              <a:tblGrid>
                <a:gridCol w="970834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  <a:gridCol w="630451"/>
              </a:tblGrid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89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8395" marR="8395" marT="839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8395" marR="8395" marT="839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8395" marR="8395" marT="839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638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118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Summary &amp; Conclusion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55639"/>
            <a:ext cx="8496300" cy="5218113"/>
          </a:xfrm>
        </p:spPr>
        <p:txBody>
          <a:bodyPr/>
          <a:lstStyle/>
          <a:p>
            <a:r>
              <a:rPr lang="en-US" altLang="zh-CN" sz="2000" dirty="0" smtClean="0"/>
              <a:t>Two changes are proposed for Intra mode signaling</a:t>
            </a:r>
          </a:p>
          <a:p>
            <a:pPr lvl="1"/>
            <a:r>
              <a:rPr lang="en-US" altLang="zh-CN" sz="1800" dirty="0" smtClean="0"/>
              <a:t>MPM list changes </a:t>
            </a:r>
          </a:p>
          <a:p>
            <a:pPr lvl="2"/>
            <a:r>
              <a:rPr lang="en-US" altLang="zh-CN" sz="1800" dirty="0" smtClean="0"/>
              <a:t>Second Tier Neighbors are inserted after “Bottom Left” mode.</a:t>
            </a:r>
          </a:p>
          <a:p>
            <a:pPr lvl="2"/>
            <a:r>
              <a:rPr lang="en-US" altLang="zh-CN" sz="1800" dirty="0" smtClean="0"/>
              <a:t>DC mode is inserted after Second Tier Neighbors </a:t>
            </a:r>
          </a:p>
          <a:p>
            <a:pPr lvl="2"/>
            <a:r>
              <a:rPr lang="en-US" altLang="zh-CN" sz="1800" dirty="0" smtClean="0"/>
              <a:t>DIA mode is replaced with VDIA in the default list of MPM list construction.</a:t>
            </a:r>
          </a:p>
          <a:p>
            <a:pPr lvl="1"/>
            <a:r>
              <a:rPr lang="en-US" altLang="zh-CN" sz="1800" dirty="0" smtClean="0"/>
              <a:t>Non-MPM list changes</a:t>
            </a:r>
          </a:p>
          <a:p>
            <a:pPr lvl="2"/>
            <a:r>
              <a:rPr lang="en-US" altLang="zh-CN" sz="1800" dirty="0" smtClean="0"/>
              <a:t>Selected and Non selected modes are derived by adding offsets to the first two angular modes from MPM list. </a:t>
            </a:r>
          </a:p>
          <a:p>
            <a:pPr marL="671513" lvl="2" indent="0">
              <a:buNone/>
            </a:pPr>
            <a:endParaRPr lang="en-US" altLang="zh-CN" sz="1800" dirty="0" smtClean="0"/>
          </a:p>
          <a:p>
            <a:r>
              <a:rPr lang="en-US" altLang="zh-CN" sz="1800" dirty="0" smtClean="0">
                <a:solidFill>
                  <a:srgbClr val="C00000"/>
                </a:solidFill>
              </a:rPr>
              <a:t>We suggest to adopt the proposed changes for Intra mode signaling</a:t>
            </a:r>
          </a:p>
          <a:p>
            <a:endParaRPr lang="en-US" altLang="zh-CN" sz="1500" dirty="0" smtClean="0"/>
          </a:p>
          <a:p>
            <a:endParaRPr lang="zh-CN" altLang="en-US" sz="170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11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1754221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99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3236913" y="2132013"/>
            <a:ext cx="2632075" cy="69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4000">
                <a:solidFill>
                  <a:schemeClr val="bg1"/>
                </a:solidFill>
                <a:latin typeface="FrutigerNext LT Medium" pitchFamily="34" charset="0"/>
                <a:ea typeface="ＭＳ Ｐゴシック" panose="020B0600070205080204" pitchFamily="34" charset="-128"/>
              </a:rPr>
              <a:t>Thank You</a:t>
            </a:r>
            <a:endParaRPr lang="en-US" altLang="zh-CN" sz="4000">
              <a:latin typeface="FrutigerNext LT Medium" pitchFamily="34" charset="0"/>
              <a:ea typeface="ＭＳ Ｐゴシック" panose="020B0600070205080204" pitchFamily="34" charset="-128"/>
            </a:endParaRP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3460750" y="3330575"/>
            <a:ext cx="2171700" cy="392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78309" tIns="39153" rIns="78309" bIns="39153">
            <a:spAutoFit/>
          </a:bodyPr>
          <a:lstStyle>
            <a:lvl1pPr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784225" eaLnBrk="0" hangingPunct="0"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784225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100">
                <a:solidFill>
                  <a:schemeClr val="bg1"/>
                </a:solidFill>
                <a:latin typeface="FrutigerNext LT Regular" pitchFamily="34" charset="0"/>
                <a:ea typeface="ＭＳ Ｐゴシック" panose="020B0600070205080204" pitchFamily="34" charset="-128"/>
              </a:rPr>
              <a:t>www.huawei.com</a:t>
            </a:r>
            <a:endParaRPr lang="en-US" altLang="zh-CN" sz="4000">
              <a:latin typeface="FrutigerNext LT Regular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78273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Prior art: Intra mode signaling in BMS 1.0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2</a:t>
            </a:fld>
            <a:endParaRPr lang="en-GB" altLang="zh-CN"/>
          </a:p>
        </p:txBody>
      </p:sp>
      <p:pic>
        <p:nvPicPr>
          <p:cNvPr id="5" name="Picture 4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1196752"/>
            <a:ext cx="2757487" cy="2320354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5929313" y="3632994"/>
            <a:ext cx="32146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Fig. 1 Neighbor Intra Modes used in MPM list construction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60232" y="1880851"/>
            <a:ext cx="14401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Current Coding Unit</a:t>
            </a:r>
            <a:endParaRPr lang="en-US" dirty="0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622300" y="749300"/>
            <a:ext cx="5173836" cy="4767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600" kern="0" dirty="0" smtClean="0"/>
              <a:t>67 Intra modes are coded as one of the following:</a:t>
            </a:r>
          </a:p>
          <a:p>
            <a:pPr lvl="1"/>
            <a:r>
              <a:rPr lang="en-US" sz="1600" kern="0" dirty="0" smtClean="0"/>
              <a:t>MPM list (Size: 6)</a:t>
            </a:r>
          </a:p>
          <a:p>
            <a:pPr lvl="2"/>
            <a:r>
              <a:rPr lang="en-US" sz="1600" kern="0" dirty="0" smtClean="0"/>
              <a:t>Five Spatial Neighbors Intra modes used </a:t>
            </a:r>
          </a:p>
          <a:p>
            <a:pPr lvl="2"/>
            <a:r>
              <a:rPr lang="en-US" sz="1600" kern="0" dirty="0" smtClean="0"/>
              <a:t>Order of insertion is </a:t>
            </a:r>
          </a:p>
          <a:p>
            <a:pPr lvl="3"/>
            <a:r>
              <a:rPr lang="en-US" sz="1600" kern="0" dirty="0" smtClean="0"/>
              <a:t>Left (L), Above (A), Planar Mode, DC mode, Below Left (BL), Above Right (AR), Above Left (AL), </a:t>
            </a:r>
          </a:p>
          <a:p>
            <a:pPr lvl="2"/>
            <a:r>
              <a:rPr lang="en-US" sz="1600" kern="0" dirty="0" smtClean="0"/>
              <a:t>Derived Angular modes</a:t>
            </a:r>
          </a:p>
          <a:p>
            <a:pPr lvl="2"/>
            <a:r>
              <a:rPr lang="en-US" sz="1600" kern="0" dirty="0" smtClean="0"/>
              <a:t>Default Modes</a:t>
            </a:r>
          </a:p>
          <a:p>
            <a:pPr lvl="1"/>
            <a:r>
              <a:rPr lang="en-US" sz="1600" kern="0" dirty="0" smtClean="0"/>
              <a:t>Selected Modes (Size: 16)</a:t>
            </a:r>
          </a:p>
          <a:p>
            <a:pPr lvl="2"/>
            <a:r>
              <a:rPr lang="en-US" sz="1600" kern="0" dirty="0" smtClean="0"/>
              <a:t>Fixed subsampling of remaining 61 Intra modes</a:t>
            </a:r>
          </a:p>
          <a:p>
            <a:pPr lvl="1"/>
            <a:r>
              <a:rPr lang="en-US" sz="1600" kern="0" dirty="0" smtClean="0"/>
              <a:t>Remaining 45 Intra modes are coded as Non Selected Modes</a:t>
            </a:r>
            <a:endParaRPr lang="en-US" sz="1600" kern="0" dirty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4974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3368" y="836712"/>
            <a:ext cx="8064500" cy="633412"/>
          </a:xfrm>
        </p:spPr>
        <p:txBody>
          <a:bodyPr/>
          <a:lstStyle/>
          <a:p>
            <a:r>
              <a:rPr lang="en-US" altLang="zh-CN" dirty="0"/>
              <a:t>Prior art: Signaling </a:t>
            </a:r>
            <a:r>
              <a:rPr lang="en-US" altLang="zh-CN" dirty="0" smtClean="0"/>
              <a:t>of Intra mode in BMS-1.0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3</a:t>
            </a:fld>
            <a:endParaRPr lang="en-GB" altLang="zh-CN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313368" y="1700808"/>
          <a:ext cx="8496300" cy="28483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24075"/>
                <a:gridCol w="2124075"/>
                <a:gridCol w="2124075"/>
                <a:gridCol w="2124075"/>
              </a:tblGrid>
              <a:tr h="288028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Intra prediction modes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MPM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Selected flag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400" dirty="0">
                          <a:solidFill>
                            <a:srgbClr val="C00000"/>
                          </a:solidFill>
                          <a:effectLst/>
                        </a:rPr>
                        <a:t>Bin string</a:t>
                      </a:r>
                      <a:endParaRPr lang="en-US" sz="1400" dirty="0">
                        <a:solidFill>
                          <a:srgbClr val="C00000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100" b="1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 smtClean="0">
                          <a:solidFill>
                            <a:schemeClr val="tx1"/>
                          </a:solidFill>
                          <a:effectLst/>
                        </a:rPr>
                        <a:t>MPM </a:t>
                      </a:r>
                      <a:r>
                        <a:rPr lang="en-CA" sz="1100" b="1" dirty="0">
                          <a:solidFill>
                            <a:schemeClr val="tx1"/>
                          </a:solidFill>
                          <a:effectLst/>
                        </a:rPr>
                        <a:t>modes (6)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endParaRPr lang="en-CA" sz="1100" dirty="0" smtClean="0">
                        <a:effectLst/>
                      </a:endParaRPr>
                    </a:p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 smtClean="0">
                          <a:effectLst/>
                        </a:rPr>
                        <a:t>1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rowSpan="6"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0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11110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11111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effectLst/>
                        </a:rPr>
                        <a:t>Selected modes (16)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1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4 bits fixed length code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2003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b="1" dirty="0">
                          <a:solidFill>
                            <a:schemeClr val="tx1"/>
                          </a:solidFill>
                          <a:effectLst/>
                        </a:rPr>
                        <a:t>Non-selected modes (45)</a:t>
                      </a:r>
                      <a:endParaRPr lang="en-US" sz="11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>
                          <a:effectLst/>
                        </a:rPr>
                        <a:t>0</a:t>
                      </a:r>
                      <a:endParaRPr lang="en-US" sz="1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</a:tabLst>
                      </a:pPr>
                      <a:r>
                        <a:rPr lang="en-CA" sz="1100" dirty="0">
                          <a:effectLst/>
                        </a:rPr>
                        <a:t>Truncated binary code</a:t>
                      </a:r>
                      <a:endParaRPr lang="en-US" sz="1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5558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Main changes proposed for MPM list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4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28837" y="764386"/>
            <a:ext cx="3535052" cy="533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1500" kern="0" dirty="0" smtClean="0"/>
              <a:t>MPM list changes</a:t>
            </a:r>
          </a:p>
          <a:p>
            <a:pPr lvl="1"/>
            <a:r>
              <a:rPr lang="en-US" sz="1500" kern="0" dirty="0" smtClean="0"/>
              <a:t>Second Tier neighbors (non adjacent) neighbors intra modes are also included in the MPM list</a:t>
            </a:r>
          </a:p>
          <a:p>
            <a:pPr lvl="2"/>
            <a:r>
              <a:rPr lang="en-US" sz="1500" kern="0" dirty="0" smtClean="0"/>
              <a:t>To not increase line buffer, only second tier neighbors which belong to the same CTU as current coding unit are considered</a:t>
            </a:r>
          </a:p>
          <a:p>
            <a:pPr lvl="1"/>
            <a:r>
              <a:rPr lang="en-US" sz="1500" kern="0" dirty="0" smtClean="0"/>
              <a:t>DC mode is included after including Second Tier Neighbors </a:t>
            </a:r>
          </a:p>
          <a:p>
            <a:pPr lvl="1"/>
            <a:r>
              <a:rPr lang="en-US" sz="1500" kern="0" dirty="0" smtClean="0"/>
              <a:t>For the default list which is used to complete the MPM list, </a:t>
            </a:r>
          </a:p>
          <a:p>
            <a:pPr lvl="2"/>
            <a:r>
              <a:rPr lang="en-US" sz="1500" kern="0" dirty="0" smtClean="0"/>
              <a:t>DIA (diagonal) mode is replaced using VDIA (vertical diagonal) mode</a:t>
            </a:r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>
            <a:off x="3419872" y="980728"/>
            <a:ext cx="5608825" cy="4355116"/>
            <a:chOff x="6583175" y="1398113"/>
            <a:chExt cx="5608825" cy="4355116"/>
          </a:xfrm>
        </p:grpSpPr>
        <p:grpSp>
          <p:nvGrpSpPr>
            <p:cNvPr id="31" name="Group 30"/>
            <p:cNvGrpSpPr/>
            <p:nvPr/>
          </p:nvGrpSpPr>
          <p:grpSpPr>
            <a:xfrm>
              <a:off x="7639511" y="1398113"/>
              <a:ext cx="4552489" cy="4355116"/>
              <a:chOff x="7179430" y="1334317"/>
              <a:chExt cx="4552489" cy="4355116"/>
            </a:xfrm>
          </p:grpSpPr>
          <p:grpSp>
            <p:nvGrpSpPr>
              <p:cNvPr id="36" name="Group 35"/>
              <p:cNvGrpSpPr/>
              <p:nvPr/>
            </p:nvGrpSpPr>
            <p:grpSpPr>
              <a:xfrm>
                <a:off x="7502183" y="2321563"/>
                <a:ext cx="4229736" cy="3367870"/>
                <a:chOff x="8148079" y="1499190"/>
                <a:chExt cx="4229736" cy="3367870"/>
              </a:xfrm>
            </p:grpSpPr>
            <p:grpSp>
              <p:nvGrpSpPr>
                <p:cNvPr id="44" name="Group 43"/>
                <p:cNvGrpSpPr/>
                <p:nvPr/>
              </p:nvGrpSpPr>
              <p:grpSpPr>
                <a:xfrm>
                  <a:off x="8148079" y="1935125"/>
                  <a:ext cx="3551273" cy="2931935"/>
                  <a:chOff x="8155173" y="1945758"/>
                  <a:chExt cx="3551273" cy="2931935"/>
                </a:xfrm>
              </p:grpSpPr>
              <p:sp>
                <p:nvSpPr>
                  <p:cNvPr id="48" name="Rectangle 47"/>
                  <p:cNvSpPr/>
                  <p:nvPr/>
                </p:nvSpPr>
                <p:spPr>
                  <a:xfrm>
                    <a:off x="8686799" y="1945758"/>
                    <a:ext cx="3019647" cy="2445489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rgbClr val="002060"/>
                        </a:solidFill>
                      </a:rPr>
                      <a:t>Current Coding Unit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49" name="Rectangle 48"/>
                  <p:cNvSpPr/>
                  <p:nvPr/>
                </p:nvSpPr>
                <p:spPr>
                  <a:xfrm>
                    <a:off x="8155173" y="3955311"/>
                    <a:ext cx="531627" cy="435935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rgbClr val="002060"/>
                        </a:solidFill>
                      </a:rPr>
                      <a:t>L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p:txBody>
              </p:sp>
              <p:sp>
                <p:nvSpPr>
                  <p:cNvPr id="50" name="Rectangle 49"/>
                  <p:cNvSpPr/>
                  <p:nvPr/>
                </p:nvSpPr>
                <p:spPr>
                  <a:xfrm>
                    <a:off x="8155173" y="4391246"/>
                    <a:ext cx="531627" cy="486447"/>
                  </a:xfrm>
                  <a:prstGeom prst="rect">
                    <a:avLst/>
                  </a:prstGeom>
                  <a:noFill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r>
                      <a:rPr lang="en-US" dirty="0" smtClean="0">
                        <a:solidFill>
                          <a:srgbClr val="002060"/>
                        </a:solidFill>
                      </a:rPr>
                      <a:t>BL</a:t>
                    </a:r>
                    <a:endParaRPr lang="en-US" dirty="0">
                      <a:solidFill>
                        <a:srgbClr val="002060"/>
                      </a:solidFill>
                    </a:endParaRPr>
                  </a:p>
                </p:txBody>
              </p:sp>
            </p:grpSp>
            <p:sp>
              <p:nvSpPr>
                <p:cNvPr id="45" name="Rectangle 44"/>
                <p:cNvSpPr/>
                <p:nvPr/>
              </p:nvSpPr>
              <p:spPr>
                <a:xfrm>
                  <a:off x="8155173" y="1509824"/>
                  <a:ext cx="531627" cy="435935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2060"/>
                      </a:solidFill>
                    </a:rPr>
                    <a:t>AL</a:t>
                  </a:r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6" name="Rectangle 45"/>
                <p:cNvSpPr/>
                <p:nvPr/>
              </p:nvSpPr>
              <p:spPr>
                <a:xfrm>
                  <a:off x="11695813" y="1499190"/>
                  <a:ext cx="682002" cy="435935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2060"/>
                      </a:solidFill>
                    </a:rPr>
                    <a:t>AR</a:t>
                  </a:r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  <p:sp>
              <p:nvSpPr>
                <p:cNvPr id="47" name="Rectangle 46"/>
                <p:cNvSpPr/>
                <p:nvPr/>
              </p:nvSpPr>
              <p:spPr>
                <a:xfrm>
                  <a:off x="11167725" y="1502728"/>
                  <a:ext cx="531627" cy="435935"/>
                </a:xfrm>
                <a:prstGeom prst="rect">
                  <a:avLst/>
                </a:prstGeom>
                <a:noFill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en-US" dirty="0" smtClean="0">
                      <a:solidFill>
                        <a:srgbClr val="002060"/>
                      </a:solidFill>
                    </a:rPr>
                    <a:t>A</a:t>
                  </a:r>
                  <a:endParaRPr lang="en-US" dirty="0">
                    <a:solidFill>
                      <a:srgbClr val="002060"/>
                    </a:solidFill>
                  </a:endParaRPr>
                </a:p>
              </p:txBody>
            </p:sp>
          </p:grpSp>
          <p:sp>
            <p:nvSpPr>
              <p:cNvPr id="37" name="Rectangle 36"/>
              <p:cNvSpPr/>
              <p:nvPr/>
            </p:nvSpPr>
            <p:spPr>
              <a:xfrm>
                <a:off x="7179430" y="2408686"/>
                <a:ext cx="322753" cy="167161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L</a:t>
                </a:r>
              </a:p>
            </p:txBody>
          </p:sp>
          <p:sp>
            <p:nvSpPr>
              <p:cNvPr id="38" name="Rectangle 37"/>
              <p:cNvSpPr/>
              <p:nvPr/>
            </p:nvSpPr>
            <p:spPr>
              <a:xfrm>
                <a:off x="7548208" y="2155553"/>
                <a:ext cx="287744" cy="162148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39" name="Rectangle 38"/>
              <p:cNvSpPr/>
              <p:nvPr/>
            </p:nvSpPr>
            <p:spPr>
              <a:xfrm>
                <a:off x="10208139" y="2453224"/>
                <a:ext cx="287744" cy="162148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L</a:t>
                </a:r>
              </a:p>
            </p:txBody>
          </p:sp>
          <p:sp>
            <p:nvSpPr>
              <p:cNvPr id="40" name="Rectangle 39"/>
              <p:cNvSpPr/>
              <p:nvPr/>
            </p:nvSpPr>
            <p:spPr>
              <a:xfrm>
                <a:off x="10602612" y="2151595"/>
                <a:ext cx="301177" cy="173506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 smtClean="0">
                    <a:solidFill>
                      <a:schemeClr val="tx1"/>
                    </a:solidFill>
                  </a:rPr>
                  <a:t>A</a:t>
                </a:r>
                <a:endParaRPr lang="en-US" sz="8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Rectangle 40"/>
              <p:cNvSpPr/>
              <p:nvPr/>
            </p:nvSpPr>
            <p:spPr>
              <a:xfrm>
                <a:off x="11260001" y="2139912"/>
                <a:ext cx="287744" cy="162148"/>
              </a:xfrm>
              <a:prstGeom prst="rect">
                <a:avLst/>
              </a:prstGeom>
              <a:ln>
                <a:solidFill>
                  <a:srgbClr val="00CC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800" dirty="0">
                    <a:solidFill>
                      <a:schemeClr val="tx1"/>
                    </a:solidFill>
                  </a:rPr>
                  <a:t>A</a:t>
                </a:r>
              </a:p>
            </p:txBody>
          </p:sp>
          <p:sp>
            <p:nvSpPr>
              <p:cNvPr id="42" name="TextBox 41"/>
              <p:cNvSpPr txBox="1"/>
              <p:nvPr/>
            </p:nvSpPr>
            <p:spPr>
              <a:xfrm>
                <a:off x="7835952" y="1334317"/>
                <a:ext cx="356792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>
                    <a:solidFill>
                      <a:srgbClr val="00B050"/>
                    </a:solidFill>
                  </a:rPr>
                  <a:t>Second Tier Neighbors</a:t>
                </a:r>
              </a:p>
            </p:txBody>
          </p:sp>
          <p:sp>
            <p:nvSpPr>
              <p:cNvPr id="43" name="Left Brace 42"/>
              <p:cNvSpPr/>
              <p:nvPr/>
            </p:nvSpPr>
            <p:spPr>
              <a:xfrm rot="5400000">
                <a:off x="7559562" y="1507310"/>
                <a:ext cx="320397" cy="944807"/>
              </a:xfrm>
              <a:prstGeom prst="leftBrace">
                <a:avLst/>
              </a:prstGeom>
              <a:ln>
                <a:solidFill>
                  <a:srgbClr val="00B050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32" name="Rectangle 31"/>
            <p:cNvSpPr/>
            <p:nvPr/>
          </p:nvSpPr>
          <p:spPr>
            <a:xfrm>
              <a:off x="7605785" y="5040141"/>
              <a:ext cx="342069" cy="217980"/>
            </a:xfrm>
            <a:prstGeom prst="rect">
              <a:avLst/>
            </a:prstGeom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L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583175" y="4802269"/>
              <a:ext cx="95017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b="1" dirty="0">
                  <a:solidFill>
                    <a:srgbClr val="00B050"/>
                  </a:solidFill>
                </a:rPr>
                <a:t>Second Tier </a:t>
              </a:r>
            </a:p>
            <a:p>
              <a:r>
                <a:rPr lang="en-US" sz="1200" b="1" dirty="0">
                  <a:solidFill>
                    <a:srgbClr val="00B050"/>
                  </a:solidFill>
                </a:rPr>
                <a:t>Neighbors</a:t>
              </a:r>
            </a:p>
          </p:txBody>
        </p:sp>
        <p:sp>
          <p:nvSpPr>
            <p:cNvPr id="34" name="Left Brace 33"/>
            <p:cNvSpPr/>
            <p:nvPr/>
          </p:nvSpPr>
          <p:spPr>
            <a:xfrm>
              <a:off x="7318783" y="4704475"/>
              <a:ext cx="287001" cy="889311"/>
            </a:xfrm>
            <a:prstGeom prst="leftBrace">
              <a:avLst/>
            </a:prstGeom>
            <a:ln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Rectangle 34"/>
            <p:cNvSpPr/>
            <p:nvPr/>
          </p:nvSpPr>
          <p:spPr>
            <a:xfrm>
              <a:off x="7599335" y="5413931"/>
              <a:ext cx="342069" cy="217980"/>
            </a:xfrm>
            <a:prstGeom prst="rect">
              <a:avLst/>
            </a:prstGeom>
            <a:ln>
              <a:solidFill>
                <a:srgbClr val="00CC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dirty="0">
                  <a:solidFill>
                    <a:schemeClr val="tx1"/>
                  </a:solidFill>
                </a:rPr>
                <a:t>L</a:t>
              </a:r>
            </a:p>
          </p:txBody>
        </p:sp>
      </p:grpSp>
      <p:sp>
        <p:nvSpPr>
          <p:cNvPr id="51" name="Left Brace 50"/>
          <p:cNvSpPr/>
          <p:nvPr/>
        </p:nvSpPr>
        <p:spPr>
          <a:xfrm rot="5400000">
            <a:off x="7983465" y="892661"/>
            <a:ext cx="320397" cy="1260089"/>
          </a:xfrm>
          <a:prstGeom prst="leftBrac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5556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28708"/>
            <a:ext cx="8064500" cy="633412"/>
          </a:xfrm>
        </p:spPr>
        <p:txBody>
          <a:bodyPr/>
          <a:lstStyle/>
          <a:p>
            <a:r>
              <a:rPr lang="en-US" altLang="zh-CN" dirty="0" smtClean="0"/>
              <a:t>Main changes proposed for non-MPM list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5</a:t>
            </a:fld>
            <a:endParaRPr lang="en-GB" altLang="zh-CN"/>
          </a:p>
        </p:txBody>
      </p:sp>
      <p:sp>
        <p:nvSpPr>
          <p:cNvPr id="9" name="Content Placeholder 2"/>
          <p:cNvSpPr txBox="1">
            <a:spLocks/>
          </p:cNvSpPr>
          <p:nvPr/>
        </p:nvSpPr>
        <p:spPr bwMode="auto">
          <a:xfrm>
            <a:off x="28837" y="764386"/>
            <a:ext cx="8935652" cy="5331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8315" tIns="39159" rIns="78315" bIns="39159" numCol="1" anchor="t" anchorCtr="0" compatLnSpc="1">
            <a:prstTxWarp prst="textNoShape">
              <a:avLst/>
            </a:prstTxWarp>
          </a:bodyPr>
          <a:lstStyle>
            <a:lvl1pPr marL="293688" indent="-293688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990000"/>
              </a:buClr>
              <a:buSzPct val="85000"/>
              <a:buFont typeface="Wingdings" pitchFamily="2" charset="2"/>
              <a:buChar char="l"/>
              <a:defRPr sz="17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36588" indent="-244475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rgbClr val="5F5F5F"/>
              </a:buClr>
              <a:buFont typeface="Wingdings 3" pitchFamily="18" charset="2"/>
              <a:buChar char="["/>
              <a:defRPr sz="1700">
                <a:solidFill>
                  <a:schemeClr val="tx1"/>
                </a:solidFill>
                <a:latin typeface="+mn-lt"/>
                <a:ea typeface="+mn-ea"/>
              </a:defRPr>
            </a:lvl2pPr>
            <a:lvl3pPr marL="979488" indent="-195263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−"/>
              <a:defRPr sz="1700">
                <a:solidFill>
                  <a:schemeClr val="tx1"/>
                </a:solidFill>
                <a:latin typeface="+mn-lt"/>
                <a:ea typeface="+mn-ea"/>
              </a:defRPr>
            </a:lvl3pPr>
            <a:lvl4pPr marL="1371600" indent="-196850" algn="l" defTabSz="784225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20000"/>
              </a:spcAft>
              <a:buClr>
                <a:schemeClr val="tx1"/>
              </a:buClr>
              <a:buFont typeface="Arial" charset="0"/>
              <a:buChar char="▪"/>
              <a:defRPr sz="1700">
                <a:solidFill>
                  <a:schemeClr val="tx1"/>
                </a:solidFill>
                <a:latin typeface="+mn-lt"/>
                <a:ea typeface="+mn-ea"/>
              </a:defRPr>
            </a:lvl4pPr>
            <a:lvl5pPr marL="1763713" indent="-196850" algn="l" defTabSz="784225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5pPr>
            <a:lvl6pPr marL="22209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6pPr>
            <a:lvl7pPr marL="26781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7pPr>
            <a:lvl8pPr marL="31353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8pPr>
            <a:lvl9pPr marL="3592513" indent="-196850" algn="l" defTabSz="784225" rtl="0" fontAlgn="base">
              <a:spcBef>
                <a:spcPct val="20000"/>
              </a:spcBef>
              <a:spcAft>
                <a:spcPct val="0"/>
              </a:spcAft>
              <a:buChar char="»"/>
              <a:defRPr sz="1700">
                <a:solidFill>
                  <a:schemeClr val="tx1"/>
                </a:solidFill>
                <a:latin typeface="Arial" charset="0"/>
                <a:ea typeface="+mn-ea"/>
              </a:defRPr>
            </a:lvl9pPr>
          </a:lstStyle>
          <a:p>
            <a:r>
              <a:rPr lang="en-US" sz="2000" kern="0" dirty="0" smtClean="0"/>
              <a:t>Selected Modes</a:t>
            </a:r>
          </a:p>
          <a:p>
            <a:pPr lvl="1"/>
            <a:r>
              <a:rPr lang="en-US" sz="2000" kern="0" dirty="0" smtClean="0"/>
              <a:t>Are filled using offsets to the first two angular modes from the MPM list</a:t>
            </a:r>
          </a:p>
          <a:p>
            <a:r>
              <a:rPr lang="en-US" sz="2000" kern="0" dirty="0" smtClean="0"/>
              <a:t>Non-Selected Modes</a:t>
            </a:r>
          </a:p>
          <a:p>
            <a:pPr lvl="1"/>
            <a:r>
              <a:rPr lang="en-US" sz="2000" kern="0" dirty="0" smtClean="0"/>
              <a:t>Since truncated </a:t>
            </a:r>
            <a:r>
              <a:rPr lang="en-US" sz="2000" kern="0" dirty="0" err="1" smtClean="0"/>
              <a:t>binarization</a:t>
            </a:r>
            <a:r>
              <a:rPr lang="en-US" sz="2000" kern="0" dirty="0" smtClean="0"/>
              <a:t> is used for signaling:</a:t>
            </a:r>
          </a:p>
          <a:p>
            <a:pPr lvl="2"/>
            <a:r>
              <a:rPr lang="en-US" sz="2000" kern="0" dirty="0" smtClean="0"/>
              <a:t>First 19 modes use 5 bits for signaling</a:t>
            </a:r>
          </a:p>
          <a:p>
            <a:pPr lvl="2"/>
            <a:r>
              <a:rPr lang="en-US" sz="2000" kern="0" dirty="0" smtClean="0"/>
              <a:t>Rest use 6 bits for signaling</a:t>
            </a:r>
          </a:p>
          <a:p>
            <a:pPr lvl="1"/>
            <a:r>
              <a:rPr lang="en-US" sz="2000" kern="0" dirty="0" smtClean="0"/>
              <a:t>First 19 modes in </a:t>
            </a:r>
            <a:r>
              <a:rPr lang="en-US" sz="2000" kern="0" dirty="0"/>
              <a:t>Non-Selected </a:t>
            </a:r>
            <a:r>
              <a:rPr lang="en-US" sz="2000" kern="0" dirty="0" smtClean="0"/>
              <a:t>Modes category are derived as follows:</a:t>
            </a:r>
          </a:p>
          <a:p>
            <a:pPr lvl="2"/>
            <a:r>
              <a:rPr lang="en-US" sz="2000" kern="0" dirty="0" smtClean="0"/>
              <a:t>First 14 modes are </a:t>
            </a:r>
            <a:r>
              <a:rPr lang="en-US" sz="2000" kern="0" dirty="0"/>
              <a:t>filled using offsets to the first two angular modes from the MPM list</a:t>
            </a:r>
          </a:p>
          <a:p>
            <a:pPr lvl="2"/>
            <a:r>
              <a:rPr lang="en-US" sz="2000" kern="0" dirty="0" smtClean="0"/>
              <a:t>Remaining 5 modes are filled from a default list which is ordered based on the intra mode probability occurrence</a:t>
            </a:r>
          </a:p>
          <a:p>
            <a:pPr lvl="2"/>
            <a:endParaRPr lang="en-US" sz="1500" kern="0" dirty="0" smtClean="0"/>
          </a:p>
          <a:p>
            <a:pPr lvl="1"/>
            <a:endParaRPr lang="en-US" sz="1600" b="1" kern="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7627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2300" y="120699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Experimental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6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2339752" y="5006608"/>
            <a:ext cx="53209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Simulations results w.r.t. to anchors VTM and BMS</a:t>
            </a:r>
          </a:p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(*For VTM simulations, Intra65Ang is set to 1)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300" y="937022"/>
            <a:ext cx="7694116" cy="38835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17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7500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7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2267744" y="4792415"/>
            <a:ext cx="6113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 of inserting Second Tier Neighbors before DC mode 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6253876"/>
              </p:ext>
            </p:extLst>
          </p:nvPr>
        </p:nvGraphicFramePr>
        <p:xfrm>
          <a:off x="457200" y="984493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-1.78%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24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1164" y="138601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8</a:t>
            </a:fld>
            <a:endParaRPr lang="en-GB" altLang="zh-CN"/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601164" y="996939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-1.43%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-0.83%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-2.06%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-1.87%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-1.23%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-0.71%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979712" y="4954003"/>
            <a:ext cx="611301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 of  only moving DC mode after “Bottom Left (BL)”  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89706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329" y="309277"/>
            <a:ext cx="6850062" cy="630238"/>
          </a:xfrm>
        </p:spPr>
        <p:txBody>
          <a:bodyPr/>
          <a:lstStyle/>
          <a:p>
            <a:r>
              <a:rPr lang="en-US" altLang="zh-CN" dirty="0" smtClean="0"/>
              <a:t>Supplementary Results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de-DE" altLang="zh-CN" smtClean="0"/>
          </a:p>
          <a:p>
            <a:r>
              <a:rPr lang="de-DE" altLang="zh-CN" smtClean="0"/>
              <a:t>Page </a:t>
            </a:r>
            <a:fld id="{1DB7EF04-CBC1-42F7-A00F-72E49E7BF849}" type="slidenum">
              <a:rPr lang="de-DE" altLang="zh-CN" smtClean="0"/>
              <a:pPr/>
              <a:t>9</a:t>
            </a:fld>
            <a:endParaRPr lang="en-GB" altLang="zh-CN"/>
          </a:p>
        </p:txBody>
      </p:sp>
      <p:sp>
        <p:nvSpPr>
          <p:cNvPr id="11" name="TextBox 10"/>
          <p:cNvSpPr txBox="1"/>
          <p:nvPr/>
        </p:nvSpPr>
        <p:spPr>
          <a:xfrm>
            <a:off x="1836110" y="5072717"/>
            <a:ext cx="639348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Results for only Selected and Non-selected modes derivation on top of BMS-1.0</a:t>
            </a:r>
            <a:endParaRPr lang="zh-CN" altLang="en-US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842883"/>
              </p:ext>
            </p:extLst>
          </p:nvPr>
        </p:nvGraphicFramePr>
        <p:xfrm>
          <a:off x="553329" y="1066800"/>
          <a:ext cx="7772403" cy="3724275"/>
        </p:xfrm>
        <a:graphic>
          <a:graphicData uri="http://schemas.openxmlformats.org/drawingml/2006/table">
            <a:tbl>
              <a:tblPr/>
              <a:tblGrid>
                <a:gridCol w="1037163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  <a:gridCol w="673524"/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BMS-1.0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1401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 Template—English（20060512） ">
  <a:themeElements>
    <a:clrScheme name="Slide Template—English（20060512） 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 Template—English（20060512） ">
      <a:majorFont>
        <a:latin typeface="FrutigerNext LT Medium"/>
        <a:ea typeface="SimHei"/>
        <a:cs typeface=""/>
      </a:majorFont>
      <a:minorFont>
        <a:latin typeface="FrutigerNext LT Medium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lide Template—English（20060512） 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 Template—English（20060512） 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 Template—English（20060512） 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光网络胶片模板050511（英文）</Template>
  <TotalTime>192553</TotalTime>
  <Words>2387</Words>
  <Application>Microsoft Office PowerPoint</Application>
  <PresentationFormat>On-screen Show (4:3)</PresentationFormat>
  <Paragraphs>915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8" baseType="lpstr">
      <vt:lpstr>ＭＳ Ｐゴシック</vt:lpstr>
      <vt:lpstr>ＭＳ Ｐゴシック</vt:lpstr>
      <vt:lpstr>宋体</vt:lpstr>
      <vt:lpstr>Arial</vt:lpstr>
      <vt:lpstr>Calibri</vt:lpstr>
      <vt:lpstr>Calibri Light</vt:lpstr>
      <vt:lpstr>FrutigerNext LT Bold</vt:lpstr>
      <vt:lpstr>FrutigerNext LT Medium</vt:lpstr>
      <vt:lpstr>FrutigerNext LT Regular</vt:lpstr>
      <vt:lpstr>SimHei</vt:lpstr>
      <vt:lpstr>华文细黑</vt:lpstr>
      <vt:lpstr>Times New Roman</vt:lpstr>
      <vt:lpstr>Wingdings</vt:lpstr>
      <vt:lpstr>Wingdings 3</vt:lpstr>
      <vt:lpstr>Slide Template—English（20060512） </vt:lpstr>
      <vt:lpstr>Custom Design</vt:lpstr>
      <vt:lpstr>CE3: Intra mode signaling with priority based MPM and non-MPM list construction (Test 3.2.2)</vt:lpstr>
      <vt:lpstr>Prior art: Intra mode signaling in BMS 1.0</vt:lpstr>
      <vt:lpstr>Prior art: Signaling of Intra mode in BMS-1.0</vt:lpstr>
      <vt:lpstr>Main changes proposed for MPM list</vt:lpstr>
      <vt:lpstr>Main changes proposed for non-MPM list</vt:lpstr>
      <vt:lpstr>Experimental Results</vt:lpstr>
      <vt:lpstr>Supplementary Results</vt:lpstr>
      <vt:lpstr>Supplementary Results</vt:lpstr>
      <vt:lpstr>Supplementary Results</vt:lpstr>
      <vt:lpstr>Supplementary Results</vt:lpstr>
      <vt:lpstr>Summary &amp; Conclusion</vt:lpstr>
      <vt:lpstr>PowerPoint Presentation</vt:lpstr>
    </vt:vector>
  </TitlesOfParts>
  <Company>Huawei Technologies Co., 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sunyanping</dc:creator>
  <cp:keywords>模板</cp:keywords>
  <dc:description>内部资料，禁止扩散</dc:description>
  <cp:lastModifiedBy>Anand Meher Kotra</cp:lastModifiedBy>
  <cp:revision>9170</cp:revision>
  <dcterms:created xsi:type="dcterms:W3CDTF">2005-06-03T02:22:32Z</dcterms:created>
  <dcterms:modified xsi:type="dcterms:W3CDTF">2018-07-11T09:46:42Z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s_pID_725343">
    <vt:lpwstr>(2)XFMAavVorQs0vMEy5f/kX5Tfk8xJrcg9wAjW13E3flycDbNLB1tjVvv1mjUO7HYHsX3FBWDH_x000d_ c0x7S4Ajd8WGwOeTyQ0BZC19gQftg0eAtONrNEiedmG2+FVUdtKW1qi9ZDtd039037fCHH9L_x000d_ aeLQnKSkNculsAzs6BRg0g5S26AlCjICP8xDtZYHtjX4vIFcLJS8H+eGHqFu7CAZjg5Jhc4S_x000d_ uT8bvOI3PiaV+iOwug</vt:lpwstr>
  </property>
  <property fmtid="{D5CDD505-2E9C-101B-9397-08002B2CF9AE}" pid="3" name="_ms_pID_7253431">
    <vt:lpwstr>ZffHQxmuwHbPcGOAc1lmAF+56glZMdixoNwz0akLp2EsCGYTAHYx+K_x000d_ fc1QzSIGfWCIG/zPVsTdMnvF/M20ieDT623jKV+22w3lyA0ajrSTJg==</vt:lpwstr>
  </property>
  <property fmtid="{D5CDD505-2E9C-101B-9397-08002B2CF9AE}" pid="4" name="_new_ms_pID_72543">
    <vt:lpwstr>(3)c18L9iOhriRrHqgHg5azF87kc8Wraepz/H/piAAPOwJUdzETCAj0sUWGxZbdtx4zPrS90s83
e0THON7ALyP6X/zt0sb1I12g22LDn45KO03lve45lAWo8Vl3H8fqnlrPqdy+GiC6UrvuSpeb
Q5z2DvK5Qk4MOthTWzzGoEIgUv9u8l2E/aijMXJGfL0U9KwKvfmqDJ/T1OU1AFxEQc+KrKmM
mG18eszzhuF3eZZSK5</vt:lpwstr>
  </property>
  <property fmtid="{D5CDD505-2E9C-101B-9397-08002B2CF9AE}" pid="5" name="_new_ms_pID_725431">
    <vt:lpwstr>fwI/ZP5v9zjeOiTa2EDn+7z5c6C8sJg+Tf938fBpSS2dbqbdSPOIGg
n0CyIj2/vPQ8L2KVQatt+m7Q+dBv1PaRYHiIs8h3R9HehJkthU0Qqk5RfohypJi+BnEu5K2v
m7vLdLI61M9WCHDWrf7HxTgrsMW5jZwQ3DIU7sbWI/ifr3cCHIyZQHqEnRA8S/QmtsPoIjNk
+4Pwm9jECv1IJQvDyY+0E+Lwyrrdjto4tfa5</vt:lpwstr>
  </property>
  <property fmtid="{D5CDD505-2E9C-101B-9397-08002B2CF9AE}" pid="6" name="_new_ms_pID_725432">
    <vt:lpwstr>CZ5fs6z1SFaA8A8YEuxXgaXnnr72r3PYrue5
ZyzB9DAK</vt:lpwstr>
  </property>
  <property fmtid="{D5CDD505-2E9C-101B-9397-08002B2CF9AE}" pid="7" name="_2015_ms_pID_725343">
    <vt:lpwstr>(3)Cp0qhRvDHtotx7haSIOJyrIvBHwqrclxOoBgfAekaSr9YxT7rio8u4UnuHI520+FLk09NzY+
NYSff8oLAVSwvcfRJEQUFjxOMubqj9xw4qy41eaNyBJRNVYj9wxmj+HmSpnFcF/9NEWHJB0W
uSh0tyEdZEq6OK3HKAgOMBaU7yMnPyVCC6RCJTUZqqUVi1njnn2o9IippOOREFTADQpPXArv
Xrhxd0wSX6yqVUxpdl</vt:lpwstr>
  </property>
  <property fmtid="{D5CDD505-2E9C-101B-9397-08002B2CF9AE}" pid="8" name="_2015_ms_pID_7253431">
    <vt:lpwstr>9qbpm3pRZuGDV4DwC9eDIeKisClFUGGZHGdiVYw8qx52KEikk4Rry7
h7M0ddnYhiJztC12ASDOttVhG0N/u9dxP6yvngWpvJmlnmTEzR0kLDRYiSAz/MWo5k73Bnwe
V+p+OqX393n97mIz6/JmEXBvON/3jAoorqVq2a7C/13ivcho2/hXexM/7OW78ne9wWwxR0jg
Gn+2Qf0jW44IaHzLXk9+v4swFk6D95hHDZqB</vt:lpwstr>
  </property>
  <property fmtid="{D5CDD505-2E9C-101B-9397-08002B2CF9AE}" pid="9" name="_2015_ms_pID_7253432">
    <vt:lpwstr>l4vdkPtlz8zZeRtpdAZL1vO+DwouctoGEneM
vMHJIE5BUv0+RaJwnzC587y17MOpa8su49tic4nPqR+ejfDAjRU=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1531159379</vt:lpwstr>
  </property>
</Properties>
</file>