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61" r:id="rId5"/>
    <p:sldMasterId id="2147483667" r:id="rId6"/>
  </p:sldMasterIdLst>
  <p:notesMasterIdLst>
    <p:notesMasterId r:id="rId14"/>
  </p:notesMasterIdLst>
  <p:handoutMasterIdLst>
    <p:handoutMasterId r:id="rId15"/>
  </p:handoutMasterIdLst>
  <p:sldIdLst>
    <p:sldId id="285" r:id="rId7"/>
    <p:sldId id="269" r:id="rId8"/>
    <p:sldId id="270" r:id="rId9"/>
    <p:sldId id="274" r:id="rId10"/>
    <p:sldId id="271" r:id="rId11"/>
    <p:sldId id="286" r:id="rId12"/>
    <p:sldId id="287" r:id="rId13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2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tor, Douglas R" initials="CDR" lastIdx="8" clrIdx="0">
    <p:extLst/>
  </p:cmAuthor>
  <p:cmAuthor id="2" name="Racha, Renuka" initials="RR" lastIdx="8" clrIdx="1">
    <p:extLst/>
  </p:cmAuthor>
  <p:cmAuthor id="3" name="Yan Ye" initials="YY" lastIdx="3" clrIdx="2">
    <p:extLst>
      <p:ext uri="{19B8F6BF-5375-455C-9EA6-DF929625EA0E}">
        <p15:presenceInfo xmlns:p15="http://schemas.microsoft.com/office/powerpoint/2012/main" userId="Yan Ye" providerId="None"/>
      </p:ext>
    </p:extLst>
  </p:cmAuthor>
  <p:cmAuthor id="4" name="Xiu, Xiaoyu" initials="XX" lastIdx="1" clrIdx="3">
    <p:extLst>
      <p:ext uri="{19B8F6BF-5375-455C-9EA6-DF929625EA0E}">
        <p15:presenceInfo xmlns:p15="http://schemas.microsoft.com/office/powerpoint/2012/main" userId="S-1-5-21-1844237615-1580818891-725345543-2519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BD4"/>
    <a:srgbClr val="00A550"/>
    <a:srgbClr val="92278F"/>
    <a:srgbClr val="82156A"/>
    <a:srgbClr val="00ADEE"/>
    <a:srgbClr val="898989"/>
    <a:srgbClr val="F16521"/>
    <a:srgbClr val="ED6231"/>
    <a:srgbClr val="D84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66" autoAdjust="0"/>
    <p:restoredTop sz="92277" autoAdjust="0"/>
  </p:normalViewPr>
  <p:slideViewPr>
    <p:cSldViewPr snapToGrid="0">
      <p:cViewPr varScale="1">
        <p:scale>
          <a:sx n="87" d="100"/>
          <a:sy n="87" d="100"/>
        </p:scale>
        <p:origin x="635" y="40"/>
      </p:cViewPr>
      <p:guideLst>
        <p:guide orient="horz" pos="2492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70119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059344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5533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24184716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249486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9418309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65754384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300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5125940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2667461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>
            <a:spLocks noGrp="1"/>
          </p:cNvSpPr>
          <p:nvPr>
            <p:ph type="body" idx="15"/>
          </p:nvPr>
        </p:nvSpPr>
        <p:spPr>
          <a:xfrm>
            <a:off x="6030033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3"/>
          <p:cNvSpPr>
            <a:spLocks noGrp="1"/>
          </p:cNvSpPr>
          <p:nvPr>
            <p:ph sz="half" idx="16"/>
          </p:nvPr>
        </p:nvSpPr>
        <p:spPr>
          <a:xfrm>
            <a:off x="6030033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7"/>
          </p:nvPr>
        </p:nvSpPr>
        <p:spPr>
          <a:xfrm>
            <a:off x="687962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Content Placeholder 3"/>
          <p:cNvSpPr>
            <a:spLocks noGrp="1"/>
          </p:cNvSpPr>
          <p:nvPr>
            <p:ph sz="half" idx="18"/>
          </p:nvPr>
        </p:nvSpPr>
        <p:spPr>
          <a:xfrm>
            <a:off x="687962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9"/>
          </p:nvPr>
        </p:nvSpPr>
        <p:spPr>
          <a:xfrm>
            <a:off x="3358997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20"/>
          </p:nvPr>
        </p:nvSpPr>
        <p:spPr>
          <a:xfrm>
            <a:off x="3358997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264439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540059"/>
            <a:ext cx="9144000" cy="2882513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36574"/>
            <a:ext cx="8058151" cy="3364263"/>
          </a:xfrm>
          <a:prstGeom prst="rect">
            <a:avLst/>
          </a:prstGeom>
        </p:spPr>
        <p:txBody>
          <a:bodyPr lIns="68580" tIns="342900" rIns="68580" bIns="342900" anchor="t"/>
          <a:lstStyle>
            <a:lvl1pPr marL="0">
              <a:spcBef>
                <a:spcPts val="75"/>
              </a:spcBef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4214322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263363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7858319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19769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5246188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5256055" cy="5146195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694888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8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7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2016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4135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785" r:id="rId3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423361"/>
            <a:ext cx="9144000" cy="434639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6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6" r:id="rId4"/>
    <p:sldLayoutId id="2147483677" r:id="rId5"/>
    <p:sldLayoutId id="2147483697" r:id="rId6"/>
    <p:sldLayoutId id="2147483786" r:id="rId7"/>
    <p:sldLayoutId id="2147483787" r:id="rId8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30936" y="649224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D9E6825-6159-436F-97B7-849D691F43BE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220"/>
          <a:stretch/>
        </p:blipFill>
        <p:spPr>
          <a:xfrm>
            <a:off x="6361533" y="6448761"/>
            <a:ext cx="482711" cy="4092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33117" y="6564436"/>
            <a:ext cx="1388218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2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782" r:id="rId2"/>
    <p:sldLayoutId id="2147483783" r:id="rId3"/>
    <p:sldLayoutId id="2147483784" r:id="rId4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133248" y="1087678"/>
            <a:ext cx="7250076" cy="2217787"/>
          </a:xfrm>
        </p:spPr>
        <p:txBody>
          <a:bodyPr>
            <a:normAutofit/>
          </a:bodyPr>
          <a:lstStyle/>
          <a:p>
            <a:r>
              <a:rPr lang="en-US" sz="3600" dirty="0"/>
              <a:t>JVET-K0346</a:t>
            </a:r>
            <a:br>
              <a:rPr lang="en-US" sz="3600" dirty="0"/>
            </a:br>
            <a:r>
              <a:rPr lang="en-US" sz="3600" dirty="0"/>
              <a:t>CE4-related: One simplified design of advanced temporal motion vector prediction (ATMVP)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231858" y="3885456"/>
            <a:ext cx="7250076" cy="1674290"/>
          </a:xfrm>
          <a:prstGeom prst="rect">
            <a:avLst/>
          </a:prstGeom>
        </p:spPr>
        <p:txBody>
          <a:bodyPr vert="horz" lIns="68580" tIns="34290" rIns="68580" bIns="34290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sz="2400" b="0" dirty="0"/>
              <a:t>Xiaoyu Xiu, Yuwen He, Yan Ye (</a:t>
            </a:r>
            <a:r>
              <a:rPr lang="en-US" sz="2400" b="0" dirty="0" err="1"/>
              <a:t>InterDigital</a:t>
            </a:r>
            <a:r>
              <a:rPr lang="en-US" sz="2400" b="0" dirty="0"/>
              <a:t>)</a:t>
            </a:r>
          </a:p>
          <a:p>
            <a:pPr>
              <a:spcBef>
                <a:spcPts val="600"/>
              </a:spcBef>
            </a:pPr>
            <a:r>
              <a:rPr lang="en-CA" sz="2400" b="0" dirty="0" err="1"/>
              <a:t>Hyeongmun</a:t>
            </a:r>
            <a:r>
              <a:rPr lang="en-CA" sz="2400" b="0" dirty="0"/>
              <a:t> Jang, </a:t>
            </a:r>
            <a:r>
              <a:rPr lang="en-CA" sz="2400" b="0" dirty="0" err="1"/>
              <a:t>Junghak</a:t>
            </a:r>
            <a:r>
              <a:rPr lang="en-CA" sz="2400" b="0" dirty="0"/>
              <a:t> Nam, </a:t>
            </a:r>
            <a:r>
              <a:rPr lang="en-CA" sz="2400" b="0" dirty="0" err="1"/>
              <a:t>Seung</a:t>
            </a:r>
            <a:r>
              <a:rPr lang="en-CA" sz="2400" b="0" dirty="0"/>
              <a:t>-Hwan Kim, </a:t>
            </a:r>
            <a:r>
              <a:rPr lang="en-CA" sz="2400" b="0" dirty="0" err="1"/>
              <a:t>Jaehyun</a:t>
            </a:r>
            <a:r>
              <a:rPr lang="en-CA" sz="2400" b="0" dirty="0"/>
              <a:t> Lim (LGE)</a:t>
            </a:r>
          </a:p>
          <a:p>
            <a:pPr>
              <a:spcBef>
                <a:spcPts val="600"/>
              </a:spcBef>
            </a:pPr>
            <a:r>
              <a:rPr lang="en-CA" sz="2400" b="0" dirty="0" err="1"/>
              <a:t>Huanbang</a:t>
            </a:r>
            <a:r>
              <a:rPr lang="en-CA" sz="2400" b="0" dirty="0"/>
              <a:t> Chen, Haitao Yang, Jianle Chen (Huawei)</a:t>
            </a:r>
            <a:endParaRPr lang="en-US" sz="2400" b="0" dirty="0"/>
          </a:p>
          <a:p>
            <a:endParaRPr lang="en-US" sz="2400" b="0" dirty="0"/>
          </a:p>
          <a:p>
            <a:endParaRPr lang="en-US" sz="2400" b="0" dirty="0"/>
          </a:p>
        </p:txBody>
      </p:sp>
    </p:spTree>
    <p:extLst>
      <p:ext uri="{BB962C8B-B14F-4D97-AF65-F5344CB8AC3E}">
        <p14:creationId xmlns:p14="http://schemas.microsoft.com/office/powerpoint/2010/main" val="694626998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51736"/>
            <a:ext cx="8229600" cy="650357"/>
          </a:xfrm>
        </p:spPr>
        <p:txBody>
          <a:bodyPr/>
          <a:lstStyle/>
          <a:p>
            <a:r>
              <a:rPr lang="en-US" sz="3600" dirty="0"/>
              <a:t>Introduction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882530"/>
            <a:ext cx="8245078" cy="5371578"/>
          </a:xfrm>
        </p:spPr>
        <p:txBody>
          <a:bodyPr/>
          <a:lstStyle/>
          <a:p>
            <a:r>
              <a:rPr lang="en-US" sz="2600" dirty="0"/>
              <a:t>The ATMVP in the BMS-1.0</a:t>
            </a:r>
          </a:p>
          <a:p>
            <a:pPr lvl="1"/>
            <a:r>
              <a:rPr lang="en-US" sz="2200" dirty="0"/>
              <a:t>Derives </a:t>
            </a:r>
            <a:r>
              <a:rPr lang="en-CA" sz="2200" dirty="0"/>
              <a:t>multiple motion for sub-blocks of one CU based on the motion information of temporal neighboring pictures.</a:t>
            </a:r>
            <a:endParaRPr lang="en-US" sz="2200" dirty="0"/>
          </a:p>
          <a:p>
            <a:pPr lvl="1"/>
            <a:r>
              <a:rPr lang="en-US" sz="2200" dirty="0"/>
              <a:t>The collocated block is derived using the neighboring MV of the current CU.</a:t>
            </a:r>
            <a:endParaRPr lang="en-US" sz="2200" b="1" i="1" dirty="0"/>
          </a:p>
          <a:p>
            <a:pPr marL="171450" lvl="1">
              <a:spcBef>
                <a:spcPts val="750"/>
              </a:spcBef>
            </a:pPr>
            <a:r>
              <a:rPr lang="en-US" sz="2600" dirty="0"/>
              <a:t>Complexity issues of the current ATMVP</a:t>
            </a:r>
          </a:p>
          <a:p>
            <a:pPr marL="800100" lvl="1" indent="-457200">
              <a:buFont typeface="+mj-lt"/>
              <a:buAutoNum type="arabicParenR"/>
            </a:pPr>
            <a:r>
              <a:rPr lang="en-US" sz="2200" dirty="0"/>
              <a:t>The collocated pictures of different ATMVP CUs may not be the same if multiple reference pictures are used,</a:t>
            </a:r>
            <a:r>
              <a:rPr lang="en-US" sz="2200" b="1" dirty="0"/>
              <a:t> needing to access the motion fields of multiple reference picture.</a:t>
            </a:r>
          </a:p>
          <a:p>
            <a:pPr marL="800100" lvl="1" indent="-457200">
              <a:buFont typeface="+mj-lt"/>
              <a:buAutoNum type="arabicParenR"/>
            </a:pPr>
            <a:r>
              <a:rPr lang="en-CA" sz="2200" dirty="0"/>
              <a:t>The motion information of each ATMVP CU is always derived based on 4x4 units, </a:t>
            </a:r>
            <a:r>
              <a:rPr lang="en-CA" sz="2200" b="1" dirty="0"/>
              <a:t>resulting multiple invocation of motion compensation and motion derivation.</a:t>
            </a:r>
            <a:r>
              <a:rPr lang="en-CA" sz="2200" dirty="0"/>
              <a:t> </a:t>
            </a:r>
            <a:endParaRPr lang="en-US" sz="2200" dirty="0"/>
          </a:p>
          <a:p>
            <a:pPr marL="800100" lvl="1" indent="-457200">
              <a:buFont typeface="+mj-lt"/>
              <a:buAutoNum type="arabicParenR"/>
            </a:pPr>
            <a:r>
              <a:rPr lang="en-CA" sz="2200" dirty="0"/>
              <a:t>The collocated blocks of neighboring ATMVP CUs can be far away from each other, </a:t>
            </a:r>
            <a:r>
              <a:rPr lang="en-CA" sz="2200" b="1" dirty="0"/>
              <a:t>making it necessary to access motion information from non-adjacent regions of the reference picture.</a:t>
            </a:r>
            <a:endParaRPr lang="en-US" sz="2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89056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Proposed ATMVP simplifications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8245078" cy="5332113"/>
          </a:xfrm>
        </p:spPr>
        <p:txBody>
          <a:bodyPr/>
          <a:lstStyle/>
          <a:p>
            <a:r>
              <a:rPr lang="en-US" sz="2700" dirty="0"/>
              <a:t>Simplified derivation of the collocated block</a:t>
            </a:r>
          </a:p>
          <a:p>
            <a:pPr marL="685800" lvl="3" indent="-342900">
              <a:buFont typeface="Calibri" panose="020F0502020204030204" pitchFamily="34" charset="0"/>
              <a:buChar char="‒"/>
            </a:pPr>
            <a:r>
              <a:rPr lang="en-US" sz="2300" dirty="0"/>
              <a:t>Based on </a:t>
            </a:r>
            <a:r>
              <a:rPr lang="en-CA" sz="2300" dirty="0"/>
              <a:t>the collocated block derivation method in CE4.2.6 Test 1. </a:t>
            </a:r>
          </a:p>
          <a:p>
            <a:pPr marL="685800" lvl="3" indent="-342900">
              <a:buFont typeface="Calibri" panose="020F0502020204030204" pitchFamily="34" charset="0"/>
              <a:buChar char="‒"/>
            </a:pPr>
            <a:r>
              <a:rPr lang="en-CA" sz="2300" dirty="0"/>
              <a:t>One clean-up: Early termination to skip checking the L1/L0 MVs of the remaining merge candidates if a merge candidate uses the slice-level collocated picture.</a:t>
            </a:r>
            <a:endParaRPr lang="en-US" sz="2300" dirty="0"/>
          </a:p>
          <a:p>
            <a:r>
              <a:rPr lang="en-US" sz="2700" dirty="0"/>
              <a:t>Adaptive ATMVP sub-block size</a:t>
            </a:r>
          </a:p>
          <a:p>
            <a:pPr marL="685800" lvl="3" indent="-342900">
              <a:buFont typeface="Calibri" panose="020F0502020204030204" pitchFamily="34" charset="0"/>
              <a:buChar char="‒"/>
            </a:pPr>
            <a:r>
              <a:rPr lang="en-US" sz="2300" dirty="0"/>
              <a:t>Use the </a:t>
            </a:r>
            <a:r>
              <a:rPr lang="en-CA" sz="2300" dirty="0"/>
              <a:t>method in CE4.2.5 Test 2.</a:t>
            </a:r>
          </a:p>
          <a:p>
            <a:pPr marL="685800" lvl="3" indent="-342900">
              <a:buFont typeface="Calibri" panose="020F0502020204030204" pitchFamily="34" charset="0"/>
              <a:buChar char="‒"/>
            </a:pPr>
            <a:r>
              <a:rPr lang="en-CA" sz="2300" dirty="0"/>
              <a:t>Support of the slice-level adaptation of sub-block size for the ATMVP motion derivation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493226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Proposed ATMVP simplifications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2505724"/>
          </a:xfrm>
        </p:spPr>
        <p:txBody>
          <a:bodyPr/>
          <a:lstStyle/>
          <a:p>
            <a:r>
              <a:rPr lang="en-US" sz="2700" dirty="0"/>
              <a:t>Constrained region for the collocated block derivation</a:t>
            </a:r>
          </a:p>
          <a:p>
            <a:pPr marL="685800" lvl="3" indent="-342900">
              <a:buFont typeface="Calibri" panose="020F0502020204030204" pitchFamily="34" charset="0"/>
              <a:buChar char="‒"/>
            </a:pPr>
            <a:r>
              <a:rPr lang="en-US" sz="2300" dirty="0"/>
              <a:t>Derive the collocated block of the current CU within one constrained area.</a:t>
            </a:r>
          </a:p>
          <a:p>
            <a:pPr marL="685800" lvl="3" indent="-342900">
              <a:buFont typeface="Calibri" panose="020F0502020204030204" pitchFamily="34" charset="0"/>
              <a:buChar char="‒"/>
            </a:pPr>
            <a:r>
              <a:rPr lang="en-CA" sz="2300" dirty="0"/>
              <a:t>If one collocated block is outside the region, then it is clipped back to be within the constrained area.</a:t>
            </a:r>
          </a:p>
          <a:p>
            <a:pPr marL="685800" lvl="3" indent="-342900">
              <a:buFont typeface="Calibri" panose="020F0502020204030204" pitchFamily="34" charset="0"/>
              <a:buChar char="‒"/>
            </a:pPr>
            <a:r>
              <a:rPr lang="en-CA" sz="2300" dirty="0"/>
              <a:t>Use the same constrained region of the TMVP (i.e., one CTU plus one column of 4x4 blocks) for the ATMVP </a:t>
            </a:r>
            <a:r>
              <a:rPr lang="en-CA" sz="2300" b="1" i="1" dirty="0"/>
              <a:t>(the same as HEVC)</a:t>
            </a:r>
          </a:p>
          <a:p>
            <a:pPr marL="685800" lvl="3" indent="-342900">
              <a:buFont typeface="Calibri" panose="020F0502020204030204" pitchFamily="34" charset="0"/>
              <a:buChar char="‒"/>
            </a:pPr>
            <a:endParaRPr lang="en-CA" sz="2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66" y="3768010"/>
            <a:ext cx="7332324" cy="2669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7450002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Simulation results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7927556" cy="3959955"/>
          </a:xfrm>
        </p:spPr>
        <p:txBody>
          <a:bodyPr/>
          <a:lstStyle/>
          <a:p>
            <a:pPr marL="171450" lvl="2">
              <a:spcBef>
                <a:spcPts val="750"/>
              </a:spcBef>
            </a:pPr>
            <a:r>
              <a:rPr lang="en-CA" sz="2800" dirty="0"/>
              <a:t>Implemented on top of the BMS-1.0</a:t>
            </a:r>
          </a:p>
          <a:p>
            <a:pPr marL="171450" lvl="2">
              <a:spcBef>
                <a:spcPts val="750"/>
              </a:spcBef>
            </a:pPr>
            <a:r>
              <a:rPr lang="en-US" sz="2800" dirty="0"/>
              <a:t>Follows the test conditions and evaluation criteria used for CE4</a:t>
            </a:r>
          </a:p>
          <a:p>
            <a:pPr marL="171450" lvl="2">
              <a:spcBef>
                <a:spcPts val="750"/>
              </a:spcBef>
            </a:pPr>
            <a:r>
              <a:rPr lang="en-CA" sz="2800" dirty="0"/>
              <a:t>Two tested cases</a:t>
            </a:r>
          </a:p>
          <a:p>
            <a:pPr marL="685800" lvl="3" indent="-342900">
              <a:spcBef>
                <a:spcPts val="750"/>
              </a:spcBef>
            </a:pPr>
            <a:r>
              <a:rPr lang="en-CA" sz="2300" dirty="0"/>
              <a:t>Test one: the proposed ATMVP + uncompressed motion field</a:t>
            </a:r>
          </a:p>
          <a:p>
            <a:pPr marL="685800" lvl="3" indent="-342900">
              <a:spcBef>
                <a:spcPts val="750"/>
              </a:spcBef>
            </a:pPr>
            <a:r>
              <a:rPr lang="en-CA" sz="2300" dirty="0"/>
              <a:t>Test two: the proposed ATMVP + compressed motion field at 8x8 granularity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16065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69180" y="212474"/>
            <a:ext cx="8229600" cy="650356"/>
          </a:xfrm>
        </p:spPr>
        <p:txBody>
          <a:bodyPr/>
          <a:lstStyle/>
          <a:p>
            <a:r>
              <a:rPr lang="en-US" sz="3200" dirty="0"/>
              <a:t>Simulation results (RA)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61364" y="808725"/>
            <a:ext cx="8412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2">
              <a:spcBef>
                <a:spcPts val="750"/>
              </a:spcBef>
            </a:pPr>
            <a:r>
              <a:rPr lang="en-CA" sz="2400" b="1" dirty="0"/>
              <a:t>Top: </a:t>
            </a:r>
            <a:r>
              <a:rPr lang="en-CA" sz="2400" dirty="0"/>
              <a:t>uncompressed motion       </a:t>
            </a:r>
            <a:r>
              <a:rPr lang="en-CA" sz="2400" b="1" dirty="0"/>
              <a:t>Bottom: </a:t>
            </a:r>
            <a:r>
              <a:rPr lang="en-CA" sz="2400" dirty="0"/>
              <a:t>8x8 compressed motion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068155"/>
              </p:ext>
            </p:extLst>
          </p:nvPr>
        </p:nvGraphicFramePr>
        <p:xfrm>
          <a:off x="1851883" y="1268374"/>
          <a:ext cx="5012245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987933">
                  <a:extLst>
                    <a:ext uri="{9D8B030D-6E8A-4147-A177-3AD203B41FA5}">
                      <a16:colId xmlns:a16="http://schemas.microsoft.com/office/drawing/2014/main" val="2810742643"/>
                    </a:ext>
                  </a:extLst>
                </a:gridCol>
                <a:gridCol w="945198">
                  <a:extLst>
                    <a:ext uri="{9D8B030D-6E8A-4147-A177-3AD203B41FA5}">
                      <a16:colId xmlns:a16="http://schemas.microsoft.com/office/drawing/2014/main" val="3221114526"/>
                    </a:ext>
                  </a:extLst>
                </a:gridCol>
                <a:gridCol w="832485">
                  <a:extLst>
                    <a:ext uri="{9D8B030D-6E8A-4147-A177-3AD203B41FA5}">
                      <a16:colId xmlns:a16="http://schemas.microsoft.com/office/drawing/2014/main" val="3209145604"/>
                    </a:ext>
                  </a:extLst>
                </a:gridCol>
                <a:gridCol w="832485">
                  <a:extLst>
                    <a:ext uri="{9D8B030D-6E8A-4147-A177-3AD203B41FA5}">
                      <a16:colId xmlns:a16="http://schemas.microsoft.com/office/drawing/2014/main" val="3933816590"/>
                    </a:ext>
                  </a:extLst>
                </a:gridCol>
                <a:gridCol w="707072">
                  <a:extLst>
                    <a:ext uri="{9D8B030D-6E8A-4147-A177-3AD203B41FA5}">
                      <a16:colId xmlns:a16="http://schemas.microsoft.com/office/drawing/2014/main" val="2519273598"/>
                    </a:ext>
                  </a:extLst>
                </a:gridCol>
                <a:gridCol w="707072">
                  <a:extLst>
                    <a:ext uri="{9D8B030D-6E8A-4147-A177-3AD203B41FA5}">
                      <a16:colId xmlns:a16="http://schemas.microsoft.com/office/drawing/2014/main" val="2076313334"/>
                    </a:ext>
                  </a:extLst>
                </a:gridCol>
              </a:tblGrid>
              <a:tr h="16256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Random Access Main 10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578444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 VTM-1.0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7380385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5063490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-0.77%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-0.68%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-0.57%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0458174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-0.994%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-0.75%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-0.79%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8523625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-0.94%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-0.65%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-0.62%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417704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-1.28%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-0.93%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2887821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　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　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　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4693643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-0.75%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-0.75%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544665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-1.45%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-0.67%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-0.96%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2139196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547650"/>
              </p:ext>
            </p:extLst>
          </p:nvPr>
        </p:nvGraphicFramePr>
        <p:xfrm>
          <a:off x="1844803" y="3847637"/>
          <a:ext cx="4988750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987933">
                  <a:extLst>
                    <a:ext uri="{9D8B030D-6E8A-4147-A177-3AD203B41FA5}">
                      <a16:colId xmlns:a16="http://schemas.microsoft.com/office/drawing/2014/main" val="3517661025"/>
                    </a:ext>
                  </a:extLst>
                </a:gridCol>
                <a:gridCol w="832485">
                  <a:extLst>
                    <a:ext uri="{9D8B030D-6E8A-4147-A177-3AD203B41FA5}">
                      <a16:colId xmlns:a16="http://schemas.microsoft.com/office/drawing/2014/main" val="31449384"/>
                    </a:ext>
                  </a:extLst>
                </a:gridCol>
                <a:gridCol w="832485">
                  <a:extLst>
                    <a:ext uri="{9D8B030D-6E8A-4147-A177-3AD203B41FA5}">
                      <a16:colId xmlns:a16="http://schemas.microsoft.com/office/drawing/2014/main" val="968480315"/>
                    </a:ext>
                  </a:extLst>
                </a:gridCol>
                <a:gridCol w="832485">
                  <a:extLst>
                    <a:ext uri="{9D8B030D-6E8A-4147-A177-3AD203B41FA5}">
                      <a16:colId xmlns:a16="http://schemas.microsoft.com/office/drawing/2014/main" val="3568472213"/>
                    </a:ext>
                  </a:extLst>
                </a:gridCol>
                <a:gridCol w="707072">
                  <a:extLst>
                    <a:ext uri="{9D8B030D-6E8A-4147-A177-3AD203B41FA5}">
                      <a16:colId xmlns:a16="http://schemas.microsoft.com/office/drawing/2014/main" val="3451721506"/>
                    </a:ext>
                  </a:extLst>
                </a:gridCol>
                <a:gridCol w="796290">
                  <a:extLst>
                    <a:ext uri="{9D8B030D-6E8A-4147-A177-3AD203B41FA5}">
                      <a16:colId xmlns:a16="http://schemas.microsoft.com/office/drawing/2014/main" val="3128626298"/>
                    </a:ext>
                  </a:extLst>
                </a:gridCol>
              </a:tblGrid>
              <a:tr h="16256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Random Access Main 10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5907183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 VTM-1.0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2973486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421505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-0.76%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-0.67%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-0.59%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0375793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-0.97%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-0.67%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-0.72%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9438201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-0.90%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-0.65%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-0.63%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1783627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-1.12%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-0.82%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-0.93%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8964697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　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　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　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9691837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-0.95%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-0.70%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-0.72%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5587890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-1.21%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-0.52%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-0.67%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009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2287488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69180" y="212474"/>
            <a:ext cx="8229600" cy="650356"/>
          </a:xfrm>
        </p:spPr>
        <p:txBody>
          <a:bodyPr/>
          <a:lstStyle/>
          <a:p>
            <a:r>
              <a:rPr lang="en-US" sz="3200" dirty="0"/>
              <a:t>Simulation results (LD)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61364" y="808725"/>
            <a:ext cx="8412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2">
              <a:spcBef>
                <a:spcPts val="750"/>
              </a:spcBef>
            </a:pPr>
            <a:r>
              <a:rPr lang="en-CA" sz="2400" b="1" dirty="0"/>
              <a:t>Top: </a:t>
            </a:r>
            <a:r>
              <a:rPr lang="en-CA" sz="2400" dirty="0"/>
              <a:t>uncompressed motion       </a:t>
            </a:r>
            <a:r>
              <a:rPr lang="en-CA" sz="2400" b="1" dirty="0"/>
              <a:t>Bottom: </a:t>
            </a:r>
            <a:r>
              <a:rPr lang="en-CA" sz="2400" dirty="0"/>
              <a:t>8x8 compressed motion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543169"/>
              </p:ext>
            </p:extLst>
          </p:nvPr>
        </p:nvGraphicFramePr>
        <p:xfrm>
          <a:off x="1561395" y="1353090"/>
          <a:ext cx="5612903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987933">
                  <a:extLst>
                    <a:ext uri="{9D8B030D-6E8A-4147-A177-3AD203B41FA5}">
                      <a16:colId xmlns:a16="http://schemas.microsoft.com/office/drawing/2014/main" val="3320228225"/>
                    </a:ext>
                  </a:extLst>
                </a:gridCol>
                <a:gridCol w="1006284">
                  <a:extLst>
                    <a:ext uri="{9D8B030D-6E8A-4147-A177-3AD203B41FA5}">
                      <a16:colId xmlns:a16="http://schemas.microsoft.com/office/drawing/2014/main" val="1207737781"/>
                    </a:ext>
                  </a:extLst>
                </a:gridCol>
                <a:gridCol w="1006284">
                  <a:extLst>
                    <a:ext uri="{9D8B030D-6E8A-4147-A177-3AD203B41FA5}">
                      <a16:colId xmlns:a16="http://schemas.microsoft.com/office/drawing/2014/main" val="1621908820"/>
                    </a:ext>
                  </a:extLst>
                </a:gridCol>
                <a:gridCol w="1006284">
                  <a:extLst>
                    <a:ext uri="{9D8B030D-6E8A-4147-A177-3AD203B41FA5}">
                      <a16:colId xmlns:a16="http://schemas.microsoft.com/office/drawing/2014/main" val="4101617842"/>
                    </a:ext>
                  </a:extLst>
                </a:gridCol>
                <a:gridCol w="819785">
                  <a:extLst>
                    <a:ext uri="{9D8B030D-6E8A-4147-A177-3AD203B41FA5}">
                      <a16:colId xmlns:a16="http://schemas.microsoft.com/office/drawing/2014/main" val="1868689515"/>
                    </a:ext>
                  </a:extLst>
                </a:gridCol>
                <a:gridCol w="786333">
                  <a:extLst>
                    <a:ext uri="{9D8B030D-6E8A-4147-A177-3AD203B41FA5}">
                      <a16:colId xmlns:a16="http://schemas.microsoft.com/office/drawing/2014/main" val="33619564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Low Delay B main 10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7386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 VTM-1.0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51115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9861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　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　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　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　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　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90882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　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　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　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30086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219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-1.34%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21281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-2.33%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-2.87%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-2.63%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110%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84442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1762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-1.86%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-1.14%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1477094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426239"/>
              </p:ext>
            </p:extLst>
          </p:nvPr>
        </p:nvGraphicFramePr>
        <p:xfrm>
          <a:off x="1561395" y="4081426"/>
          <a:ext cx="5646355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987933">
                  <a:extLst>
                    <a:ext uri="{9D8B030D-6E8A-4147-A177-3AD203B41FA5}">
                      <a16:colId xmlns:a16="http://schemas.microsoft.com/office/drawing/2014/main" val="3589195970"/>
                    </a:ext>
                  </a:extLst>
                </a:gridCol>
                <a:gridCol w="1006284">
                  <a:extLst>
                    <a:ext uri="{9D8B030D-6E8A-4147-A177-3AD203B41FA5}">
                      <a16:colId xmlns:a16="http://schemas.microsoft.com/office/drawing/2014/main" val="962436399"/>
                    </a:ext>
                  </a:extLst>
                </a:gridCol>
                <a:gridCol w="1006284">
                  <a:extLst>
                    <a:ext uri="{9D8B030D-6E8A-4147-A177-3AD203B41FA5}">
                      <a16:colId xmlns:a16="http://schemas.microsoft.com/office/drawing/2014/main" val="3045703795"/>
                    </a:ext>
                  </a:extLst>
                </a:gridCol>
                <a:gridCol w="1006284">
                  <a:extLst>
                    <a:ext uri="{9D8B030D-6E8A-4147-A177-3AD203B41FA5}">
                      <a16:colId xmlns:a16="http://schemas.microsoft.com/office/drawing/2014/main" val="782432269"/>
                    </a:ext>
                  </a:extLst>
                </a:gridCol>
                <a:gridCol w="819785">
                  <a:extLst>
                    <a:ext uri="{9D8B030D-6E8A-4147-A177-3AD203B41FA5}">
                      <a16:colId xmlns:a16="http://schemas.microsoft.com/office/drawing/2014/main" val="337892539"/>
                    </a:ext>
                  </a:extLst>
                </a:gridCol>
                <a:gridCol w="819785">
                  <a:extLst>
                    <a:ext uri="{9D8B030D-6E8A-4147-A177-3AD203B41FA5}">
                      <a16:colId xmlns:a16="http://schemas.microsoft.com/office/drawing/2014/main" val="293323366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Low Delay B main 10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08548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 VTM-1.0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29587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2263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　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　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　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　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　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2265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　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　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　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76575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48774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-1.07%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-0.84%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-0.52%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7831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-1.92%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-2.19%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-1.80%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110%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236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02111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-1.40%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-0.52%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110%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74929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721484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ior Slides - purple orange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82BE0617BB0F4DBA317F3CA0A1CB95" ma:contentTypeVersion="1" ma:contentTypeDescription="Create a new document." ma:contentTypeScope="" ma:versionID="3fba3e50a04d7a98856e55cc4bc133a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73076798-8766-4271-930E-BEDC6147B3B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FCB0417-5C18-460F-A52C-87D117F22E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866DEC2-9B21-4A1E-9E1F-EFC2BC0985AD}">
  <ds:schemaRefs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2105</TotalTime>
  <Words>889</Words>
  <Application>Microsoft Office PowerPoint</Application>
  <PresentationFormat>On-screen Show (4:3)</PresentationFormat>
  <Paragraphs>254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Malgun Gothic</vt:lpstr>
      <vt:lpstr>Arial</vt:lpstr>
      <vt:lpstr>Calibri</vt:lpstr>
      <vt:lpstr>Calibri Light</vt:lpstr>
      <vt:lpstr>Times New Roman</vt:lpstr>
      <vt:lpstr>Intro Section Slides</vt:lpstr>
      <vt:lpstr>Interior Slides - purple orange bottom bar</vt:lpstr>
      <vt:lpstr>No Bottom Bar</vt:lpstr>
      <vt:lpstr>JVET-K0346 CE4-related: One simplified design of advanced temporal motion vector prediction (ATMVP)</vt:lpstr>
      <vt:lpstr>Introduction</vt:lpstr>
      <vt:lpstr>Proposed ATMVP simplifications</vt:lpstr>
      <vt:lpstr>Proposed ATMVP simplifications</vt:lpstr>
      <vt:lpstr>Simulation results</vt:lpstr>
      <vt:lpstr>Simulation results (RA)</vt:lpstr>
      <vt:lpstr>Simulation results (LD)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</dc:creator>
  <cp:lastModifiedBy>Xiu, Xiaoyu</cp:lastModifiedBy>
  <cp:revision>368</cp:revision>
  <dcterms:created xsi:type="dcterms:W3CDTF">2015-02-09T18:40:38Z</dcterms:created>
  <dcterms:modified xsi:type="dcterms:W3CDTF">2018-07-14T15:15:34Z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0x0101006082BE0617BB0F4DBA317F3CA0A1CB95</vt:lpwstr>
  </property>
  <property fmtid="{D5CDD505-2E9C-101B-9397-08002B2CF9AE}" pid="3" name="_dlc_DocIdItemGuid">
    <vt:lpwstr>64e2b727-7c4b-4477-b277-0231193af7c2</vt:lpwstr>
  </property>
</Properties>
</file>