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3" r:id="rId2"/>
    <p:sldId id="327" r:id="rId3"/>
    <p:sldId id="332" r:id="rId4"/>
    <p:sldId id="331" r:id="rId5"/>
    <p:sldId id="333" r:id="rId6"/>
    <p:sldId id="334" r:id="rId7"/>
    <p:sldId id="330" r:id="rId8"/>
    <p:sldId id="33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9804"/>
    <a:srgbClr val="E38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32" autoAdjust="0"/>
    <p:restoredTop sz="97493" autoAdjust="0"/>
  </p:normalViewPr>
  <p:slideViewPr>
    <p:cSldViewPr snapToGrid="0">
      <p:cViewPr varScale="1">
        <p:scale>
          <a:sx n="114" d="100"/>
          <a:sy n="114" d="100"/>
        </p:scale>
        <p:origin x="10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7" y="365126"/>
            <a:ext cx="11349037" cy="82073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7" y="1333500"/>
            <a:ext cx="11349037" cy="48434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45097-4C3F-41A7-8E21-DFBA7F0CA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23633" cy="2387600"/>
          </a:xfrm>
        </p:spPr>
        <p:txBody>
          <a:bodyPr/>
          <a:lstStyle/>
          <a:p>
            <a:r>
              <a:rPr lang="en-US" b="1" dirty="0"/>
              <a:t>CE2: Tests on long deblocking (CE2.2.1.4)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1C925A-952A-4153-93E1-27B25B01F1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D. Rusanovskyy, J. Dong, M. Karczewicz </a:t>
            </a:r>
            <a:endParaRPr lang="en-US" dirty="0"/>
          </a:p>
          <a:p>
            <a:r>
              <a:rPr lang="en-US" dirty="0"/>
              <a:t>JVET-K0334</a:t>
            </a:r>
          </a:p>
        </p:txBody>
      </p:sp>
    </p:spTree>
    <p:extLst>
      <p:ext uri="{BB962C8B-B14F-4D97-AF65-F5344CB8AC3E}">
        <p14:creationId xmlns:p14="http://schemas.microsoft.com/office/powerpoint/2010/main" val="345481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Tested method: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1487" y="1185864"/>
                <a:ext cx="11349037" cy="5672136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Deblocking Filter Characteristics:</a:t>
                </a:r>
              </a:p>
              <a:p>
                <a:pPr lvl="1"/>
                <a:r>
                  <a:rPr lang="en-US" sz="1800" dirty="0"/>
                  <a:t>Long deblocking (LDB) for large block boundaries (&gt;16)</a:t>
                </a:r>
              </a:p>
              <a:p>
                <a:pPr lvl="1"/>
                <a:r>
                  <a:rPr lang="en-US" sz="1800" dirty="0"/>
                  <a:t>Strong HEVC deblocking for block boundaries (&lt;16)</a:t>
                </a:r>
              </a:p>
              <a:p>
                <a:pPr lvl="1"/>
                <a:r>
                  <a:rPr lang="en-US" sz="1800" dirty="0"/>
                  <a:t>Filtered: 4 samples on each side</a:t>
                </a:r>
              </a:p>
              <a:p>
                <a:pPr lvl="1"/>
                <a:r>
                  <a:rPr lang="en-US" sz="1800" dirty="0"/>
                  <a:t>LDB is 11 tap filter:</a:t>
                </a:r>
              </a:p>
              <a:p>
                <a:pPr marL="1371600" lvl="3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0, 2, 9, 12, 1, 3, 13, 16, 5, 3, 0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1371600" lvl="3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−1, 6, 7, 8, −2, 13, 15, 10, 8, 0, 0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1371600" lvl="3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−1, 4, 12, −3, 6, 14, 14, 16, 2, 0, 0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1371600" lvl="3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−3, 16, −3, 1, 5, 16, 18, 14, 0, 0, 0</m:t>
                          </m:r>
                        </m:e>
                      </m:d>
                    </m:oMath>
                  </m:oMathPara>
                </a14:m>
                <a:br>
                  <a:rPr lang="en-US" sz="1800" dirty="0"/>
                </a:br>
                <a:endParaRPr lang="en-US" sz="1800" dirty="0"/>
              </a:p>
              <a:p>
                <a:pPr lvl="1"/>
                <a:endParaRPr lang="en-US" sz="1800" dirty="0"/>
              </a:p>
              <a:p>
                <a:pPr lvl="1"/>
                <a:r>
                  <a:rPr lang="en-US" sz="1800" dirty="0"/>
                  <a:t>Filter support area for long filtering of P and Q blocks :</a:t>
                </a:r>
              </a:p>
              <a:p>
                <a:pPr marL="1371600" lvl="3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487" y="1185864"/>
                <a:ext cx="11349037" cy="5672136"/>
              </a:xfrm>
              <a:blipFill>
                <a:blip r:embed="rId2"/>
                <a:stretch>
                  <a:fillRect l="-483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>
            <a:extLst>
              <a:ext uri="{FF2B5EF4-FFF2-40B4-BE49-F238E27FC236}">
                <a16:creationId xmlns:a16="http://schemas.microsoft.com/office/drawing/2014/main" id="{741622C9-0D8E-4F24-B657-FC36E3B4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52368-1548-4236-B29C-1345E6802E5B}"/>
              </a:ext>
            </a:extLst>
          </p:cNvPr>
          <p:cNvGrpSpPr/>
          <p:nvPr/>
        </p:nvGrpSpPr>
        <p:grpSpPr>
          <a:xfrm>
            <a:off x="8003096" y="759998"/>
            <a:ext cx="3372376" cy="1694576"/>
            <a:chOff x="7927595" y="1734424"/>
            <a:chExt cx="3372376" cy="169457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8B2B477-F3C3-433C-8336-969DCBD122D8}"/>
                </a:ext>
              </a:extLst>
            </p:cNvPr>
            <p:cNvGrpSpPr/>
            <p:nvPr/>
          </p:nvGrpSpPr>
          <p:grpSpPr>
            <a:xfrm>
              <a:off x="7927595" y="1734424"/>
              <a:ext cx="3372376" cy="1694576"/>
              <a:chOff x="7843706" y="889233"/>
              <a:chExt cx="3372376" cy="169457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11222E9-94FB-49DE-AD6F-4CD3B395AE7C}"/>
                  </a:ext>
                </a:extLst>
              </p:cNvPr>
              <p:cNvSpPr/>
              <p:nvPr/>
            </p:nvSpPr>
            <p:spPr>
              <a:xfrm>
                <a:off x="7843706" y="889233"/>
                <a:ext cx="1686188" cy="169457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P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D7B6392-67F5-44D0-9F79-455B1C335329}"/>
                  </a:ext>
                </a:extLst>
              </p:cNvPr>
              <p:cNvSpPr/>
              <p:nvPr/>
            </p:nvSpPr>
            <p:spPr>
              <a:xfrm>
                <a:off x="9529894" y="893146"/>
                <a:ext cx="1686188" cy="8207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Q</a:t>
                </a:r>
                <a:r>
                  <a:rPr lang="en-US" sz="1200" dirty="0"/>
                  <a:t>L</a:t>
                </a:r>
                <a:endParaRPr lang="en-US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7628E98-099C-49C9-B3CC-1CE7156A40E8}"/>
                  </a:ext>
                </a:extLst>
              </p:cNvPr>
              <p:cNvSpPr/>
              <p:nvPr/>
            </p:nvSpPr>
            <p:spPr>
              <a:xfrm>
                <a:off x="9529894" y="1709971"/>
                <a:ext cx="872455" cy="8738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Q</a:t>
                </a:r>
                <a:r>
                  <a:rPr lang="en-US" sz="1400" dirty="0"/>
                  <a:t>s</a:t>
                </a:r>
                <a:endParaRPr lang="en-US" dirty="0"/>
              </a:p>
            </p:txBody>
          </p:sp>
        </p:grp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49886D5-B492-4CFF-8A7A-F03D2CAE93B2}"/>
                </a:ext>
              </a:extLst>
            </p:cNvPr>
            <p:cNvSpPr/>
            <p:nvPr/>
          </p:nvSpPr>
          <p:spPr>
            <a:xfrm>
              <a:off x="9106248" y="1803632"/>
              <a:ext cx="989902" cy="703915"/>
            </a:xfrm>
            <a:prstGeom prst="roundRect">
              <a:avLst/>
            </a:prstGeom>
            <a:noFill/>
            <a:ln w="508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66C7661D-3DF3-488F-92E7-5B31DF508368}"/>
                </a:ext>
              </a:extLst>
            </p:cNvPr>
            <p:cNvSpPr/>
            <p:nvPr/>
          </p:nvSpPr>
          <p:spPr>
            <a:xfrm>
              <a:off x="9089472" y="2615078"/>
              <a:ext cx="465590" cy="760822"/>
            </a:xfrm>
            <a:prstGeom prst="roundRect">
              <a:avLst/>
            </a:prstGeom>
            <a:noFill/>
            <a:ln w="508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D57ABD9-9F96-40B5-9896-7D4380DA1E2F}"/>
                </a:ext>
              </a:extLst>
            </p:cNvPr>
            <p:cNvSpPr/>
            <p:nvPr/>
          </p:nvSpPr>
          <p:spPr>
            <a:xfrm>
              <a:off x="9657826" y="2624371"/>
              <a:ext cx="241184" cy="751530"/>
            </a:xfrm>
            <a:prstGeom prst="roundRect">
              <a:avLst/>
            </a:prstGeom>
            <a:noFill/>
            <a:ln w="508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C9804"/>
                </a:highlight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33DCA7E2-622D-4BAB-A308-D679E1A17388}"/>
              </a:ext>
            </a:extLst>
          </p:cNvPr>
          <p:cNvSpPr/>
          <p:nvPr/>
        </p:nvSpPr>
        <p:spPr>
          <a:xfrm>
            <a:off x="7592038" y="2823427"/>
            <a:ext cx="41284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Number of taps per line: 	70</a:t>
            </a:r>
          </a:p>
          <a:p>
            <a:r>
              <a:rPr lang="en-US" sz="2000" dirty="0"/>
              <a:t>Coefficient, power of 2:	28</a:t>
            </a:r>
          </a:p>
          <a:p>
            <a:r>
              <a:rPr lang="en-US" sz="2000" dirty="0"/>
              <a:t>Line buffers:		6</a:t>
            </a:r>
          </a:p>
          <a:p>
            <a:r>
              <a:rPr lang="en-US" sz="2000" dirty="0"/>
              <a:t>Smallest sizes: 		8x16, 16x8</a:t>
            </a:r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C000B3C9-ECA2-4390-ACFC-2DE9D9B27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873875"/>
              </p:ext>
            </p:extLst>
          </p:nvPr>
        </p:nvGraphicFramePr>
        <p:xfrm>
          <a:off x="972094" y="4394558"/>
          <a:ext cx="10515600" cy="2215750"/>
        </p:xfrm>
        <a:graphic>
          <a:graphicData uri="http://schemas.openxmlformats.org/drawingml/2006/table">
            <a:tbl>
              <a:tblPr/>
              <a:tblGrid>
                <a:gridCol w="525780">
                  <a:extLst>
                    <a:ext uri="{9D8B030D-6E8A-4147-A177-3AD203B41FA5}">
                      <a16:colId xmlns:a16="http://schemas.microsoft.com/office/drawing/2014/main" val="2259452920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876383963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78164300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57272143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3168806323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708679767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395028557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30543871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273230839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776479571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69650601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465062954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4248778267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91157703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403551060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2004555061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4044623582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430915306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1424972156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4148940246"/>
                    </a:ext>
                  </a:extLst>
                </a:gridCol>
              </a:tblGrid>
              <a:tr h="17252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Input P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Input Q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562297"/>
                  </a:ext>
                </a:extLst>
              </a:tr>
              <a:tr h="17252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output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p7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q7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176246"/>
                  </a:ext>
                </a:extLst>
              </a:tr>
              <a:tr h="17252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output Q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55810"/>
                  </a:ext>
                </a:extLst>
              </a:tr>
              <a:tr h="172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832435"/>
                  </a:ext>
                </a:extLst>
              </a:tr>
              <a:tr h="172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0018"/>
                  </a:ext>
                </a:extLst>
              </a:tr>
              <a:tr h="172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149815"/>
                  </a:ext>
                </a:extLst>
              </a:tr>
              <a:tr h="172522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OutputP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210934"/>
                  </a:ext>
                </a:extLst>
              </a:tr>
              <a:tr h="1725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10834"/>
                  </a:ext>
                </a:extLst>
              </a:tr>
              <a:tr h="1643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174513"/>
                  </a:ext>
                </a:extLst>
              </a:tr>
              <a:tr h="1643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15" marR="8215" marT="821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10967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AEC6A267-D4D6-4181-B790-9796238B0EBA}"/>
              </a:ext>
            </a:extLst>
          </p:cNvPr>
          <p:cNvSpPr txBox="1"/>
          <p:nvPr/>
        </p:nvSpPr>
        <p:spPr>
          <a:xfrm>
            <a:off x="8449035" y="829027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LDB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FEA6E3B-C424-46A5-8F28-DCD720F45359}"/>
              </a:ext>
            </a:extLst>
          </p:cNvPr>
          <p:cNvSpPr txBox="1"/>
          <p:nvPr/>
        </p:nvSpPr>
        <p:spPr>
          <a:xfrm>
            <a:off x="10286663" y="2239976"/>
            <a:ext cx="558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ighlight>
                  <a:srgbClr val="FC9804"/>
                </a:highlight>
              </a:rPr>
              <a:t>SDB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5F4A1C56-8C0F-4D9B-8561-0A73533E56ED}"/>
              </a:ext>
            </a:extLst>
          </p:cNvPr>
          <p:cNvCxnSpPr>
            <a:stCxn id="44" idx="2"/>
          </p:cNvCxnSpPr>
          <p:nvPr/>
        </p:nvCxnSpPr>
        <p:spPr>
          <a:xfrm>
            <a:off x="8724111" y="1198359"/>
            <a:ext cx="428276" cy="161418"/>
          </a:xfrm>
          <a:prstGeom prst="straightConnector1">
            <a:avLst/>
          </a:prstGeom>
          <a:ln w="2222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23DEEB04-AC0D-427F-A5BC-8C179EA7E6FE}"/>
              </a:ext>
            </a:extLst>
          </p:cNvPr>
          <p:cNvCxnSpPr>
            <a:cxnSpLocks/>
          </p:cNvCxnSpPr>
          <p:nvPr/>
        </p:nvCxnSpPr>
        <p:spPr>
          <a:xfrm flipH="1" flipV="1">
            <a:off x="9974511" y="2261785"/>
            <a:ext cx="406866" cy="134615"/>
          </a:xfrm>
          <a:prstGeom prst="straightConnector1">
            <a:avLst/>
          </a:prstGeom>
          <a:ln w="2222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17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Tested method: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71487" y="1185864"/>
                <a:ext cx="11349037" cy="5672136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/>
                  <a:t>Characteristics of decision making:</a:t>
                </a:r>
              </a:p>
              <a:p>
                <a:pPr lvl="1"/>
                <a:r>
                  <a:rPr lang="en-US" sz="1800" dirty="0"/>
                  <a:t>HEVC identifies boundary for strong filtering</a:t>
                </a:r>
              </a:p>
              <a:p>
                <a:pPr lvl="1"/>
                <a:r>
                  <a:rPr lang="en-US" sz="1800" dirty="0"/>
                  <a:t>Additional LDB smoothness estimate is derived for P and Q</a:t>
                </a:r>
              </a:p>
              <a:p>
                <a:pPr lvl="2"/>
                <a:r>
                  <a:rPr lang="en-US" sz="1600" dirty="0"/>
                  <a:t>Laplacian kernel  to estimate local activity: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en-CA" sz="18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−2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1800" dirty="0"/>
              </a:p>
              <a:p>
                <a:pPr lvl="2"/>
                <a:r>
                  <a:rPr lang="en-US" sz="1600" dirty="0"/>
                  <a:t>Smooth criteria is estimated by aggregating local activities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8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sz="18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CA" sz="18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CA" sz="1800" i="1">
                                  <a:latin typeface="Cambria Math" panose="02040503050406030204" pitchFamily="18" charset="0"/>
                                </a:rPr>
                                <m:t>′′</m:t>
                              </m:r>
                            </m:sup>
                          </m:sSub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𝑖𝑠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800">
                              <a:latin typeface="Cambria Math" panose="02040503050406030204" pitchFamily="18" charset="0"/>
                            </a:rPr>
                            <m:t>min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⁡(16,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𝑏𝑙𝑜𝑐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𝑠𝑖𝑧𝑒</m:t>
                              </m:r>
                            </m:sub>
                          </m:s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457200" lvl="1" indent="0">
                  <a:buNone/>
                </a:pPr>
                <a:endParaRPr lang="en-US" sz="1800" dirty="0"/>
              </a:p>
              <a:p>
                <a:pPr lvl="1"/>
                <a:r>
                  <a:rPr lang="en-US" sz="1800" dirty="0"/>
                  <a:t>LDB is applied  if following criteria met:</a:t>
                </a:r>
                <a:br>
                  <a:rPr lang="en-US" sz="1800" dirty="0"/>
                </a:b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𝑇h𝑟𝑒𝑠h𝑜𝑙𝑑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𝑆𝑙𝑖𝑐𝑒𝑇𝑦𝑝𝑒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𝑄𝑃</m:t>
                        </m:r>
                      </m:e>
                    </m:d>
                  </m:oMath>
                </a14:m>
                <a:endParaRPr lang="en-US" dirty="0"/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LDB is applied  if above criteria met and block is &gt;16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017E0E5-9C4C-4E11-B58E-14D96C4934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1487" y="1185864"/>
                <a:ext cx="11349037" cy="5672136"/>
              </a:xfrm>
              <a:blipFill>
                <a:blip r:embed="rId2"/>
                <a:stretch>
                  <a:fillRect l="-483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>
            <a:extLst>
              <a:ext uri="{FF2B5EF4-FFF2-40B4-BE49-F238E27FC236}">
                <a16:creationId xmlns:a16="http://schemas.microsoft.com/office/drawing/2014/main" id="{741622C9-0D8E-4F24-B657-FC36E3B4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E52368-1548-4236-B29C-1345E6802E5B}"/>
              </a:ext>
            </a:extLst>
          </p:cNvPr>
          <p:cNvGrpSpPr/>
          <p:nvPr/>
        </p:nvGrpSpPr>
        <p:grpSpPr>
          <a:xfrm>
            <a:off x="8003096" y="759998"/>
            <a:ext cx="3372376" cy="1694576"/>
            <a:chOff x="7927595" y="1734424"/>
            <a:chExt cx="3372376" cy="169457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8B2B477-F3C3-433C-8336-969DCBD122D8}"/>
                </a:ext>
              </a:extLst>
            </p:cNvPr>
            <p:cNvGrpSpPr/>
            <p:nvPr/>
          </p:nvGrpSpPr>
          <p:grpSpPr>
            <a:xfrm>
              <a:off x="7927595" y="1734424"/>
              <a:ext cx="3372376" cy="1694576"/>
              <a:chOff x="7843706" y="889233"/>
              <a:chExt cx="3372376" cy="1694576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11222E9-94FB-49DE-AD6F-4CD3B395AE7C}"/>
                  </a:ext>
                </a:extLst>
              </p:cNvPr>
              <p:cNvSpPr/>
              <p:nvPr/>
            </p:nvSpPr>
            <p:spPr>
              <a:xfrm>
                <a:off x="7843706" y="889233"/>
                <a:ext cx="1686188" cy="169457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P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D7B6392-67F5-44D0-9F79-455B1C335329}"/>
                  </a:ext>
                </a:extLst>
              </p:cNvPr>
              <p:cNvSpPr/>
              <p:nvPr/>
            </p:nvSpPr>
            <p:spPr>
              <a:xfrm>
                <a:off x="9529894" y="893146"/>
                <a:ext cx="1686188" cy="8207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Q</a:t>
                </a:r>
                <a:r>
                  <a:rPr lang="en-US" sz="1200" dirty="0"/>
                  <a:t>L</a:t>
                </a:r>
                <a:endParaRPr lang="en-US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7628E98-099C-49C9-B3CC-1CE7156A40E8}"/>
                  </a:ext>
                </a:extLst>
              </p:cNvPr>
              <p:cNvSpPr/>
              <p:nvPr/>
            </p:nvSpPr>
            <p:spPr>
              <a:xfrm>
                <a:off x="9529894" y="1709971"/>
                <a:ext cx="872455" cy="87383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Q</a:t>
                </a:r>
                <a:r>
                  <a:rPr lang="en-US" sz="1400" dirty="0"/>
                  <a:t>s</a:t>
                </a:r>
                <a:endParaRPr lang="en-US" dirty="0"/>
              </a:p>
            </p:txBody>
          </p:sp>
        </p:grp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66C7661D-3DF3-488F-92E7-5B31DF508368}"/>
                </a:ext>
              </a:extLst>
            </p:cNvPr>
            <p:cNvSpPr/>
            <p:nvPr/>
          </p:nvSpPr>
          <p:spPr>
            <a:xfrm>
              <a:off x="9089470" y="2709180"/>
              <a:ext cx="465590" cy="195267"/>
            </a:xfrm>
            <a:prstGeom prst="roundRect">
              <a:avLst/>
            </a:prstGeom>
            <a:noFill/>
            <a:ln w="508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33DCA7E2-622D-4BAB-A308-D679E1A17388}"/>
              </a:ext>
            </a:extLst>
          </p:cNvPr>
          <p:cNvSpPr/>
          <p:nvPr/>
        </p:nvSpPr>
        <p:spPr>
          <a:xfrm>
            <a:off x="7390702" y="2823427"/>
            <a:ext cx="4329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Decision frequency :	4 line</a:t>
            </a:r>
          </a:p>
          <a:p>
            <a:r>
              <a:rPr lang="en-US" sz="2000" dirty="0"/>
              <a:t>Smoothness criteria:	45 taps</a:t>
            </a:r>
          </a:p>
          <a:p>
            <a:r>
              <a:rPr lang="en-US" sz="2000" dirty="0"/>
              <a:t>Properties:      Independent for P and Q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7B92389-5727-47BC-B718-AB032508D3A5}"/>
              </a:ext>
            </a:extLst>
          </p:cNvPr>
          <p:cNvSpPr/>
          <p:nvPr/>
        </p:nvSpPr>
        <p:spPr>
          <a:xfrm>
            <a:off x="9164971" y="2248530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EBD9DBAB-9457-423E-88B7-3EE17F2A6FDD}"/>
              </a:ext>
            </a:extLst>
          </p:cNvPr>
          <p:cNvSpPr/>
          <p:nvPr/>
        </p:nvSpPr>
        <p:spPr>
          <a:xfrm>
            <a:off x="9731227" y="1734754"/>
            <a:ext cx="465590" cy="179774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3F629F7-04A7-4EB3-8816-E6DACF29D7D5}"/>
              </a:ext>
            </a:extLst>
          </p:cNvPr>
          <p:cNvSpPr/>
          <p:nvPr/>
        </p:nvSpPr>
        <p:spPr>
          <a:xfrm>
            <a:off x="9748005" y="2248530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4C4DDE7-8DBD-45A8-A073-C12DA8ED455F}"/>
              </a:ext>
            </a:extLst>
          </p:cNvPr>
          <p:cNvSpPr/>
          <p:nvPr/>
        </p:nvSpPr>
        <p:spPr>
          <a:xfrm>
            <a:off x="9201170" y="1280173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966B8AC-052C-428D-9465-B8339152682A}"/>
              </a:ext>
            </a:extLst>
          </p:cNvPr>
          <p:cNvSpPr/>
          <p:nvPr/>
        </p:nvSpPr>
        <p:spPr>
          <a:xfrm>
            <a:off x="9731227" y="798654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ACA7C9C-08F8-4842-B282-31D2FB44D8BF}"/>
              </a:ext>
            </a:extLst>
          </p:cNvPr>
          <p:cNvSpPr/>
          <p:nvPr/>
        </p:nvSpPr>
        <p:spPr>
          <a:xfrm>
            <a:off x="9766881" y="1280172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D089FE5-F09C-427E-9936-F473EF55DC36}"/>
              </a:ext>
            </a:extLst>
          </p:cNvPr>
          <p:cNvSpPr/>
          <p:nvPr/>
        </p:nvSpPr>
        <p:spPr>
          <a:xfrm>
            <a:off x="9154485" y="798654"/>
            <a:ext cx="465590" cy="195267"/>
          </a:xfrm>
          <a:prstGeom prst="roundRect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5398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 VTM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5672136"/>
          </a:xfrm>
        </p:spPr>
        <p:txBody>
          <a:bodyPr>
            <a:noAutofit/>
          </a:bodyPr>
          <a:lstStyle/>
          <a:p>
            <a:r>
              <a:rPr lang="en-US" sz="2000" dirty="0"/>
              <a:t>Initial software made available on 1</a:t>
            </a:r>
            <a:r>
              <a:rPr lang="en-US" sz="2000" baseline="30000" dirty="0"/>
              <a:t>st</a:t>
            </a:r>
            <a:r>
              <a:rPr lang="en-US" sz="2000" dirty="0"/>
              <a:t> of June, final release on June 19</a:t>
            </a:r>
            <a:r>
              <a:rPr lang="en-US" sz="2000" baseline="30000" dirty="0"/>
              <a:t>th</a:t>
            </a:r>
            <a:r>
              <a:rPr lang="en-US" sz="2000" dirty="0"/>
              <a:t> 2018</a:t>
            </a:r>
          </a:p>
          <a:p>
            <a:r>
              <a:rPr lang="en-US" sz="2000" dirty="0"/>
              <a:t>Comparative performance of CE2.2.1.4 vs. CTC VTM Anchor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Execution time estimates (Decoder estimates produced on stand along PC ):</a:t>
            </a:r>
          </a:p>
          <a:p>
            <a:endParaRPr lang="en-US" sz="2000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41622C9-0D8E-4F24-B657-FC36E3B4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49589E-05EA-44C7-8337-B862593BE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451" y="2023650"/>
            <a:ext cx="6927107" cy="19982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F1E7E3-C2A8-4A75-AF7E-D6E5B73C8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1962" y="4752161"/>
            <a:ext cx="4754265" cy="196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21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 BMS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5672136"/>
          </a:xfrm>
        </p:spPr>
        <p:txBody>
          <a:bodyPr>
            <a:noAutofit/>
          </a:bodyPr>
          <a:lstStyle/>
          <a:p>
            <a:r>
              <a:rPr lang="en-US" sz="2000" dirty="0"/>
              <a:t>Initial software made available on 1</a:t>
            </a:r>
            <a:r>
              <a:rPr lang="en-US" sz="2000" baseline="30000" dirty="0"/>
              <a:t>st</a:t>
            </a:r>
            <a:r>
              <a:rPr lang="en-US" sz="2000" dirty="0"/>
              <a:t> of June, final release on June 19</a:t>
            </a:r>
            <a:r>
              <a:rPr lang="en-US" sz="2000" baseline="30000" dirty="0"/>
              <a:t>th</a:t>
            </a:r>
            <a:r>
              <a:rPr lang="en-US" sz="2000" dirty="0"/>
              <a:t> 2018</a:t>
            </a:r>
          </a:p>
          <a:p>
            <a:r>
              <a:rPr lang="en-US" sz="2000" dirty="0"/>
              <a:t>Comparative performance of CE2.2.1.4 vs. CTC BMS Anchor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br>
              <a:rPr lang="en-US" sz="2000" dirty="0"/>
            </a:br>
            <a:endParaRPr lang="en-US" sz="2000" dirty="0"/>
          </a:p>
          <a:p>
            <a:r>
              <a:rPr lang="en-US" sz="2000" dirty="0"/>
              <a:t>Execution time estimates (Estimates produced on heterogenous cluster **):</a:t>
            </a:r>
          </a:p>
          <a:p>
            <a:endParaRPr lang="en-US" sz="2000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41622C9-0D8E-4F24-B657-FC36E3B4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D26CB59-F080-40E8-BA38-00ADF0772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916460"/>
              </p:ext>
            </p:extLst>
          </p:nvPr>
        </p:nvGraphicFramePr>
        <p:xfrm>
          <a:off x="2018505" y="2274342"/>
          <a:ext cx="8255000" cy="152590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2656558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39029626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418733998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074945304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736724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28535454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6257481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63297456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580351378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1633127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946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217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278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95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53086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578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648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54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4031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811CFD9-D3B5-4FC8-8214-40DD6C883F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71424"/>
              </p:ext>
            </p:extLst>
          </p:nvPr>
        </p:nvGraphicFramePr>
        <p:xfrm>
          <a:off x="3122860" y="4791038"/>
          <a:ext cx="5778500" cy="1525905"/>
        </p:xfrm>
        <a:graphic>
          <a:graphicData uri="http://schemas.openxmlformats.org/drawingml/2006/table">
            <a:tbl>
              <a:tblPr/>
              <a:tblGrid>
                <a:gridCol w="825500">
                  <a:extLst>
                    <a:ext uri="{9D8B030D-6E8A-4147-A177-3AD203B41FA5}">
                      <a16:colId xmlns:a16="http://schemas.microsoft.com/office/drawing/2014/main" val="1449317659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3298548798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19370213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565449396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1869073307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456980620"/>
                    </a:ext>
                  </a:extLst>
                </a:gridCol>
                <a:gridCol w="825500">
                  <a:extLst>
                    <a:ext uri="{9D8B030D-6E8A-4147-A177-3AD203B41FA5}">
                      <a16:colId xmlns:a16="http://schemas.microsoft.com/office/drawing/2014/main" val="24778823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647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359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219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20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955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2901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176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722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962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82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results: 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5672136"/>
          </a:xfrm>
        </p:spPr>
        <p:txBody>
          <a:bodyPr>
            <a:noAutofit/>
          </a:bodyPr>
          <a:lstStyle/>
          <a:p>
            <a:r>
              <a:rPr lang="en-US" sz="2000" dirty="0"/>
              <a:t>All Intra results:</a:t>
            </a:r>
          </a:p>
          <a:p>
            <a:pPr lvl="1"/>
            <a:r>
              <a:rPr lang="en-US" sz="1800" dirty="0"/>
              <a:t>QP seems to be low for sever blocking artifacts</a:t>
            </a:r>
          </a:p>
          <a:p>
            <a:r>
              <a:rPr lang="en-US" sz="2000" dirty="0"/>
              <a:t>Random Access (VTM):</a:t>
            </a:r>
          </a:p>
          <a:p>
            <a:pPr lvl="1"/>
            <a:r>
              <a:rPr lang="en-US" sz="1800" dirty="0"/>
              <a:t>Sufficiently high QP for deblocking take effect</a:t>
            </a:r>
          </a:p>
          <a:p>
            <a:pPr lvl="1"/>
            <a:r>
              <a:rPr lang="en-US" sz="1800" dirty="0"/>
              <a:t>UHD sequences show largest gain, up-to 0.56% for FM4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41622C9-0D8E-4F24-B657-FC36E3B4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A7ED182-2D1D-45E7-B036-78A7ED91F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969520"/>
              </p:ext>
            </p:extLst>
          </p:nvPr>
        </p:nvGraphicFramePr>
        <p:xfrm>
          <a:off x="6792288" y="1629409"/>
          <a:ext cx="4570308" cy="4863465"/>
        </p:xfrm>
        <a:graphic>
          <a:graphicData uri="http://schemas.openxmlformats.org/drawingml/2006/table">
            <a:tbl>
              <a:tblPr/>
              <a:tblGrid>
                <a:gridCol w="1619079">
                  <a:extLst>
                    <a:ext uri="{9D8B030D-6E8A-4147-A177-3AD203B41FA5}">
                      <a16:colId xmlns:a16="http://schemas.microsoft.com/office/drawing/2014/main" val="670814688"/>
                    </a:ext>
                  </a:extLst>
                </a:gridCol>
                <a:gridCol w="983743">
                  <a:extLst>
                    <a:ext uri="{9D8B030D-6E8A-4147-A177-3AD203B41FA5}">
                      <a16:colId xmlns:a16="http://schemas.microsoft.com/office/drawing/2014/main" val="1995817592"/>
                    </a:ext>
                  </a:extLst>
                </a:gridCol>
                <a:gridCol w="983743">
                  <a:extLst>
                    <a:ext uri="{9D8B030D-6E8A-4147-A177-3AD203B41FA5}">
                      <a16:colId xmlns:a16="http://schemas.microsoft.com/office/drawing/2014/main" val="1255230579"/>
                    </a:ext>
                  </a:extLst>
                </a:gridCol>
                <a:gridCol w="983743">
                  <a:extLst>
                    <a:ext uri="{9D8B030D-6E8A-4147-A177-3AD203B41FA5}">
                      <a16:colId xmlns:a16="http://schemas.microsoft.com/office/drawing/2014/main" val="410661654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VTM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delta BD rate, 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0341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2118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Tango2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267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466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1477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7032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0351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6560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1691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3071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624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124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4765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BasketballDrill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0251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BQMall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8224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PartyScene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4726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9567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BasketballPass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2619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BQSquare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9376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BlowingBubbles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8467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RaceHorses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181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153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3118717"/>
          </a:xfrm>
        </p:spPr>
        <p:txBody>
          <a:bodyPr>
            <a:noAutofit/>
          </a:bodyPr>
          <a:lstStyle/>
          <a:p>
            <a:r>
              <a:rPr lang="en-US" sz="2000" dirty="0"/>
              <a:t>Long deblocking test in CE2.2.1.4</a:t>
            </a:r>
          </a:p>
          <a:p>
            <a:pPr lvl="1"/>
            <a:r>
              <a:rPr lang="en-US" sz="1800" dirty="0"/>
              <a:t>Strong HEVC deblocking is replaced by long deblocking for blocks &gt;16</a:t>
            </a:r>
          </a:p>
          <a:p>
            <a:pPr lvl="1"/>
            <a:r>
              <a:rPr lang="en-US" sz="1800" dirty="0"/>
              <a:t>HEVC deblocking is applied to the rest</a:t>
            </a:r>
          </a:p>
          <a:p>
            <a:pPr lvl="1"/>
            <a:r>
              <a:rPr lang="en-US" sz="1800" dirty="0"/>
              <a:t>Proposed deblocking filter</a:t>
            </a:r>
          </a:p>
          <a:p>
            <a:pPr lvl="2"/>
            <a:r>
              <a:rPr lang="en-US" sz="1600" dirty="0"/>
              <a:t>6 lines buffer</a:t>
            </a:r>
          </a:p>
          <a:p>
            <a:pPr lvl="2"/>
            <a:r>
              <a:rPr lang="en-US" sz="1600" dirty="0"/>
              <a:t>70 taps per filtered line (worst case)</a:t>
            </a:r>
          </a:p>
          <a:p>
            <a:pPr lvl="2"/>
            <a:r>
              <a:rPr lang="en-US" sz="1600" dirty="0"/>
              <a:t>Smallest affected sizes: 8x16 and 16x8</a:t>
            </a:r>
          </a:p>
          <a:p>
            <a:pPr lvl="1"/>
            <a:r>
              <a:rPr lang="en-US" sz="1800" dirty="0"/>
              <a:t>Proposed decision making:</a:t>
            </a:r>
          </a:p>
          <a:p>
            <a:pPr lvl="2"/>
            <a:r>
              <a:rPr lang="en-US" sz="1600" dirty="0"/>
              <a:t>Independent for P and Q</a:t>
            </a:r>
          </a:p>
          <a:p>
            <a:pPr lvl="2"/>
            <a:r>
              <a:rPr lang="en-US" sz="1600" dirty="0"/>
              <a:t>Frequency:  every 4 lines</a:t>
            </a:r>
          </a:p>
          <a:p>
            <a:pPr lvl="2"/>
            <a:r>
              <a:rPr lang="en-US" sz="1600" dirty="0"/>
              <a:t>Smoothness criteria: 45 taps</a:t>
            </a:r>
          </a:p>
          <a:p>
            <a:r>
              <a:rPr lang="en-US" sz="2000" dirty="0"/>
              <a:t>Results:</a:t>
            </a:r>
          </a:p>
          <a:p>
            <a:pPr lvl="1"/>
            <a:r>
              <a:rPr lang="en-US" sz="1800" dirty="0"/>
              <a:t>VTM delta </a:t>
            </a:r>
            <a:r>
              <a:rPr lang="en-US" sz="1800" dirty="0" err="1"/>
              <a:t>bdRate</a:t>
            </a:r>
            <a:r>
              <a:rPr lang="en-US" sz="1800" dirty="0"/>
              <a:t> Y: 0.01%/-0.09%/0.02%  for AI/RA/LB</a:t>
            </a:r>
          </a:p>
          <a:p>
            <a:pPr lvl="2"/>
            <a:r>
              <a:rPr lang="en-US" sz="1600" dirty="0"/>
              <a:t>-0.34% for UHD1, RA</a:t>
            </a:r>
          </a:p>
          <a:p>
            <a:pPr lvl="1"/>
            <a:r>
              <a:rPr lang="en-US" sz="1800" dirty="0"/>
              <a:t>BMS delta </a:t>
            </a:r>
            <a:r>
              <a:rPr lang="en-US" sz="1800" dirty="0" err="1"/>
              <a:t>bdRate</a:t>
            </a:r>
            <a:r>
              <a:rPr lang="en-US" sz="1800" dirty="0"/>
              <a:t> Y: 0.04%/-0.02%/-0.07% for AI/RA/LB</a:t>
            </a:r>
          </a:p>
          <a:p>
            <a:pPr lvl="2"/>
            <a:r>
              <a:rPr lang="en-US" sz="1600" dirty="0"/>
              <a:t>-0.14% for UHD1, RA</a:t>
            </a:r>
          </a:p>
          <a:p>
            <a:pPr lvl="1"/>
            <a:r>
              <a:rPr lang="en-US" sz="1800" dirty="0"/>
              <a:t>VTM decoding time estimate : ~104%-106%</a:t>
            </a:r>
          </a:p>
          <a:p>
            <a:pPr lvl="1"/>
            <a:r>
              <a:rPr lang="en-US" sz="1800" dirty="0"/>
              <a:t>Visual improvement</a:t>
            </a:r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34503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0595-C184-4508-A4A7-C523B9A8D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7E0E5-9C4C-4E11-B58E-14D96C493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7" y="1185864"/>
            <a:ext cx="11349037" cy="3118717"/>
          </a:xfrm>
        </p:spPr>
        <p:txBody>
          <a:bodyPr>
            <a:noAutofit/>
          </a:bodyPr>
          <a:lstStyle/>
          <a:p>
            <a:r>
              <a:rPr lang="en-US" sz="2000" dirty="0"/>
              <a:t>Proposals and suggestions:</a:t>
            </a:r>
          </a:p>
          <a:p>
            <a:pPr lvl="1"/>
            <a:r>
              <a:rPr lang="en-US" sz="1800" dirty="0"/>
              <a:t>Continue CE on long deblocking filtering</a:t>
            </a:r>
          </a:p>
          <a:p>
            <a:pPr lvl="1"/>
            <a:r>
              <a:rPr lang="en-US" sz="1800" dirty="0"/>
              <a:t>Sub-CEs on deblocking and decision making processes</a:t>
            </a:r>
          </a:p>
          <a:p>
            <a:r>
              <a:rPr lang="en-US" sz="2000" dirty="0"/>
              <a:t>Technical proposals and suggestions:</a:t>
            </a:r>
          </a:p>
          <a:p>
            <a:pPr lvl="1"/>
            <a:r>
              <a:rPr lang="en-US" sz="1800" dirty="0"/>
              <a:t>Consider increase QPs for study</a:t>
            </a:r>
          </a:p>
          <a:p>
            <a:pPr lvl="1"/>
            <a:r>
              <a:rPr lang="en-US" sz="1800" dirty="0"/>
              <a:t>Visual improvement assessment </a:t>
            </a:r>
          </a:p>
          <a:p>
            <a:pPr lvl="1"/>
            <a:r>
              <a:rPr lang="en-US" sz="1800" dirty="0"/>
              <a:t>Include HDR sequences in study/viewing</a:t>
            </a:r>
          </a:p>
          <a:p>
            <a:pPr lvl="1"/>
            <a:r>
              <a:rPr lang="en-US" sz="1800" dirty="0"/>
              <a:t>Decoding time complexity to be assessed on single PC as average of several decoding passes</a:t>
            </a:r>
          </a:p>
        </p:txBody>
      </p:sp>
    </p:spTree>
    <p:extLst>
      <p:ext uri="{BB962C8B-B14F-4D97-AF65-F5344CB8AC3E}">
        <p14:creationId xmlns:p14="http://schemas.microsoft.com/office/powerpoint/2010/main" val="3839924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13861</TotalTime>
  <Words>957</Words>
  <Application>Microsoft Office PowerPoint</Application>
  <PresentationFormat>Widescreen</PresentationFormat>
  <Paragraphs>496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Office Theme</vt:lpstr>
      <vt:lpstr>CE2: Tests on long deblocking (CE2.2.1.4)</vt:lpstr>
      <vt:lpstr>Tested method:</vt:lpstr>
      <vt:lpstr>Tested method:</vt:lpstr>
      <vt:lpstr>Simulation results:  VTM configuration</vt:lpstr>
      <vt:lpstr>Simulation results:  BMS configuration</vt:lpstr>
      <vt:lpstr>Simulation results:  Discussion</vt:lpstr>
      <vt:lpstr>Summary and Conclusion</vt:lpstr>
      <vt:lpstr>Summary and Conclusion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Dmytro Rusanovskyy</cp:lastModifiedBy>
  <cp:revision>483</cp:revision>
  <dcterms:created xsi:type="dcterms:W3CDTF">2015-02-09T09:49:06Z</dcterms:created>
  <dcterms:modified xsi:type="dcterms:W3CDTF">2018-07-11T09:11:34Z</dcterms:modified>
</cp:coreProperties>
</file>