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bookmarkIdSeed="14">
  <p:sldMasterIdLst>
    <p:sldMasterId id="2147483657" r:id="rId1"/>
  </p:sldMasterIdLst>
  <p:notesMasterIdLst>
    <p:notesMasterId r:id="rId7"/>
  </p:notesMasterIdLst>
  <p:handoutMasterIdLst>
    <p:handoutMasterId r:id="rId8"/>
  </p:handoutMasterIdLst>
  <p:sldIdLst>
    <p:sldId id="256" r:id="rId2"/>
    <p:sldId id="283" r:id="rId3"/>
    <p:sldId id="289" r:id="rId4"/>
    <p:sldId id="284" r:id="rId5"/>
    <p:sldId id="286" r:id="rId6"/>
  </p:sldIdLst>
  <p:sldSz cx="9144000" cy="5143500" type="screen16x9"/>
  <p:notesSz cx="70104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sz="1900"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Default Section" id="{0A6B99B8-33E0-4D7A-9FC1-09AC52952A7C}">
          <p14:sldIdLst>
            <p14:sldId id="256"/>
            <p14:sldId id="283"/>
            <p14:sldId id="289"/>
            <p14:sldId id="284"/>
            <p14:sldId id="28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68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lasny, Daryl" initials="" lastIdx="1" clrIdx="0"/>
  <p:cmAuthor id="1" name="Zhu, Weijia" initials="ZW" lastIdx="5" clrIdx="1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5050"/>
    <a:srgbClr val="FFFFCC"/>
    <a:srgbClr val="CCECFF"/>
    <a:srgbClr val="CCFFFF"/>
    <a:srgbClr val="CCFFCC"/>
    <a:srgbClr val="FFCCFF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EB9631B5-78F2-41C9-869B-9F39066F8104}" styleName="Medium Style 3 - 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91EBBBCC-DAD2-459C-BE2E-F6DE35CF9A28}" styleName="Dark Style 2 - Accent 3/Ac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979" autoAdjust="0"/>
    <p:restoredTop sz="86382" autoAdjust="0"/>
  </p:normalViewPr>
  <p:slideViewPr>
    <p:cSldViewPr>
      <p:cViewPr varScale="1">
        <p:scale>
          <a:sx n="158" d="100"/>
          <a:sy n="158" d="100"/>
        </p:scale>
        <p:origin x="760" y="184"/>
      </p:cViewPr>
      <p:guideLst>
        <p:guide orient="horz" pos="1668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6" d="100"/>
          <a:sy n="96" d="100"/>
        </p:scale>
        <p:origin x="3648" y="160"/>
      </p:cViewPr>
      <p:guideLst>
        <p:guide orient="horz" pos="2928"/>
        <p:guide pos="2209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7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571B3AE0-C7D6-43EC-8417-13E06AC1F0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62368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11175" y="511175"/>
            <a:ext cx="6040438" cy="33972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72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87375" y="4376738"/>
            <a:ext cx="6259513" cy="441960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72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>
                <a:cs typeface="+mn-cs"/>
              </a:defRPr>
            </a:lvl1pPr>
          </a:lstStyle>
          <a:p>
            <a:pPr>
              <a:defRPr/>
            </a:pPr>
            <a:fld id="{85ADE18B-5ED5-44F0-BA32-C17FA7CED7C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74031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Slide Image Placeholder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11266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  <p:sp>
        <p:nvSpPr>
          <p:cNvPr id="11267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A8FE64A-0273-4A3F-AC93-492D68C8CF61}" type="slidenum">
              <a:rPr lang="en-US" smtClean="0">
                <a:cs typeface="Arial" charset="0"/>
              </a:rPr>
              <a:pPr/>
              <a:t>1</a:t>
            </a:fld>
            <a:endParaRPr lang="en-US" dirty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8857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57600" y="4589463"/>
            <a:ext cx="1828800" cy="47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0539" y="845202"/>
            <a:ext cx="8262922" cy="1102519"/>
          </a:xfrm>
          <a:prstGeom prst="rect">
            <a:avLst/>
          </a:prstGeom>
        </p:spPr>
        <p:txBody>
          <a:bodyPr>
            <a:noAutofit/>
          </a:bodyPr>
          <a:lstStyle>
            <a:lvl1pPr algn="ctr">
              <a:defRPr lang="en-US" sz="3600" b="1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1075292"/>
          </a:xfrm>
        </p:spPr>
        <p:txBody>
          <a:bodyPr>
            <a:normAutofit/>
          </a:bodyPr>
          <a:lstStyle>
            <a:lvl1pPr marL="0" indent="0" algn="ctr">
              <a:spcBef>
                <a:spcPts val="0"/>
              </a:spcBef>
              <a:buNone/>
              <a:defRPr lang="en-US" sz="1800" b="1" dirty="0">
                <a:solidFill>
                  <a:schemeClr val="accent6">
                    <a:lumMod val="75000"/>
                  </a:schemeClr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  <a:lvl2pPr marL="6094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9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9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4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9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64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94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30078" y="2198903"/>
            <a:ext cx="8283844" cy="926702"/>
          </a:xfrm>
        </p:spPr>
        <p:txBody>
          <a:bodyPr/>
          <a:lstStyle>
            <a:lvl1pPr marL="0" indent="0" algn="ctr">
              <a:spcBef>
                <a:spcPts val="0"/>
              </a:spcBef>
              <a:buNone/>
              <a:defRPr lang="en-US" sz="2400" b="1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0"/>
          <p:cNvSpPr>
            <a:spLocks noGrp="1" noChangeArrowheads="1"/>
          </p:cNvSpPr>
          <p:nvPr>
            <p:ph idx="1"/>
          </p:nvPr>
        </p:nvSpPr>
        <p:spPr bwMode="auto">
          <a:xfrm>
            <a:off x="572293" y="942268"/>
            <a:ext cx="8152608" cy="3650794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5776" y="936198"/>
            <a:ext cx="3800474" cy="3692281"/>
          </a:xfrm>
        </p:spPr>
        <p:txBody>
          <a:bodyPr/>
          <a:lstStyle>
            <a:lvl1pPr>
              <a:defRPr sz="2400" baseline="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2976" y="945714"/>
            <a:ext cx="3819525" cy="369228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6" y="1"/>
            <a:ext cx="8938418" cy="61024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</a:lstStyle>
          <a:p>
            <a:pPr lvl="0"/>
            <a:r>
              <a:rPr lang="en-US" dirty="0"/>
              <a:t>Click to edit title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 userDrawn="1"/>
        </p:nvSpPr>
        <p:spPr bwMode="auto"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>
              <a:cs typeface="+mn-cs"/>
            </a:endParaRPr>
          </a:p>
        </p:txBody>
      </p:sp>
      <p:pic>
        <p:nvPicPr>
          <p:cNvPr id="3" name="Picture 13" descr="SLATITLEPAGE.jpg copy.png"/>
          <p:cNvPicPr>
            <a:picLocks noChangeAspect="1"/>
          </p:cNvPicPr>
          <p:nvPr userDrawn="1"/>
        </p:nvPicPr>
        <p:blipFill>
          <a:blip r:embed="rId2" cstate="print"/>
          <a:srcRect l="15042" r="12173"/>
          <a:stretch>
            <a:fillRect/>
          </a:stretch>
        </p:blipFill>
        <p:spPr bwMode="auto">
          <a:xfrm>
            <a:off x="0" y="-962025"/>
            <a:ext cx="9144000" cy="706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SLA Logo Vertical110728 copy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62313" y="2235200"/>
            <a:ext cx="2619375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SLATITLEPAGE.jpg copy.png"/>
          <p:cNvPicPr>
            <a:picLocks noChangeAspect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4916488"/>
            <a:ext cx="9144000" cy="227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26" name="Rectangle 14"/>
          <p:cNvSpPr>
            <a:spLocks noChangeArrowheads="1"/>
          </p:cNvSpPr>
          <p:nvPr userDrawn="1"/>
        </p:nvSpPr>
        <p:spPr bwMode="auto">
          <a:xfrm>
            <a:off x="0" y="0"/>
            <a:ext cx="9144000" cy="609600"/>
          </a:xfrm>
          <a:prstGeom prst="rect">
            <a:avLst/>
          </a:prstGeom>
          <a:solidFill>
            <a:srgbClr val="000066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wrap="none"/>
          <a:lstStyle/>
          <a:p>
            <a:pPr defTabSz="871538">
              <a:defRPr/>
            </a:pPr>
            <a:endParaRPr lang="en-US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028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104775" y="0"/>
            <a:ext cx="8939213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title</a:t>
            </a:r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571500" y="771525"/>
            <a:ext cx="8153400" cy="3833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87123" tIns="43561" rIns="87123" bIns="4356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030" name="Picture 10" descr="SLA Logo Horizontal 110728 copy.png"/>
          <p:cNvPicPr>
            <a:picLocks noChangeAspect="1"/>
          </p:cNvPicPr>
          <p:nvPr userDrawn="1"/>
        </p:nvPicPr>
        <p:blipFill>
          <a:blip r:embed="rId9" cstate="print"/>
          <a:srcRect l="3014"/>
          <a:stretch>
            <a:fillRect/>
          </a:stretch>
        </p:blipFill>
        <p:spPr bwMode="auto">
          <a:xfrm>
            <a:off x="69850" y="4948238"/>
            <a:ext cx="2290763" cy="17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Footer Placeholder 3"/>
          <p:cNvSpPr txBox="1">
            <a:spLocks/>
          </p:cNvSpPr>
          <p:nvPr userDrawn="1"/>
        </p:nvSpPr>
        <p:spPr>
          <a:xfrm>
            <a:off x="4038600" y="4929188"/>
            <a:ext cx="5105400" cy="215900"/>
          </a:xfrm>
          <a:prstGeom prst="rect">
            <a:avLst/>
          </a:prstGeom>
          <a:noFill/>
        </p:spPr>
        <p:txBody>
          <a:bodyPr anchor="ctr"/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600" b="1" kern="1200">
                <a:solidFill>
                  <a:srgbClr val="000066"/>
                </a:solidFill>
                <a:latin typeface="Verdana" pitchFamily="34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900" kern="1200">
                <a:solidFill>
                  <a:schemeClr val="tx1"/>
                </a:solidFill>
                <a:latin typeface="Tahoma" pitchFamily="34" charset="0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6BEED4A6-5F4C-4B3F-983F-06B9F885A715}" type="slidenum">
              <a:rPr lang="en-US" sz="700" kern="0" smtClean="0"/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r>
              <a:rPr lang="en-US" sz="700" kern="0" dirty="0"/>
              <a:t> 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0" r:id="rId2"/>
    <p:sldLayoutId id="2147483661" r:id="rId3"/>
    <p:sldLayoutId id="2147483662" r:id="rId4"/>
    <p:sldLayoutId id="2147483665" r:id="rId5"/>
    <p:sldLayoutId id="2147483663" r:id="rId6"/>
  </p:sldLayoutIdLst>
  <p:hf hdr="0" dt="0"/>
  <p:txStyles>
    <p:titleStyle>
      <a:lvl1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algn="ctr" defTabSz="871538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bg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4572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6pPr>
      <a:lvl7pPr marL="9144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7pPr>
      <a:lvl8pPr marL="13716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8pPr>
      <a:lvl9pPr marL="1828800" algn="l" defTabSz="871538" rtl="0" fontAlgn="base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Tahoma" pitchFamily="34" charset="0"/>
        </a:defRPr>
      </a:lvl9pPr>
    </p:titleStyle>
    <p:bodyStyle>
      <a:lvl1pPr marL="325438" indent="-32543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1pPr>
      <a:lvl2pPr marL="706438" indent="-269875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4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2pPr>
      <a:lvl3pPr marL="1087438" indent="-215900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 sz="22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3pPr>
      <a:lvl4pPr marL="1524000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5000"/>
        <a:buFont typeface="Wingdings" pitchFamily="2" charset="2"/>
        <a:buChar char="n"/>
        <a:defRPr sz="2000"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4pPr>
      <a:lvl5pPr marL="1960563" indent="-217488" algn="l" defTabSz="871538" rtl="0" eaLnBrk="0" fontAlgn="base" hangingPunct="0">
        <a:spcBef>
          <a:spcPct val="20000"/>
        </a:spcBef>
        <a:spcAft>
          <a:spcPct val="0"/>
        </a:spcAft>
        <a:buClr>
          <a:srgbClr val="7F7F7F"/>
        </a:buClr>
        <a:buSzPct val="50000"/>
        <a:buFont typeface="Wingdings" pitchFamily="2" charset="2"/>
        <a:buChar char="n"/>
        <a:defRPr>
          <a:solidFill>
            <a:schemeClr val="tx1"/>
          </a:solidFill>
          <a:latin typeface="Calibri" pitchFamily="34" charset="0"/>
          <a:ea typeface="Calibri" pitchFamily="34" charset="0"/>
          <a:cs typeface="Calibri" pitchFamily="34" charset="0"/>
        </a:defRPr>
      </a:lvl5pPr>
      <a:lvl6pPr marL="24177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6pPr>
      <a:lvl7pPr marL="28749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7pPr>
      <a:lvl8pPr marL="33321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8pPr>
      <a:lvl9pPr marL="3789363" indent="-217488" algn="l" defTabSz="871538" rtl="0" fontAlgn="base">
        <a:spcBef>
          <a:spcPct val="20000"/>
        </a:spcBef>
        <a:spcAft>
          <a:spcPct val="0"/>
        </a:spcAft>
        <a:buClr>
          <a:schemeClr val="accent1"/>
        </a:buClr>
        <a:buSzPct val="50000"/>
        <a:buFont typeface="Wingdings" pitchFamily="2" charset="2"/>
        <a:buChar char="n"/>
        <a:defRPr sz="19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itle 1"/>
          <p:cNvSpPr>
            <a:spLocks noGrp="1"/>
          </p:cNvSpPr>
          <p:nvPr>
            <p:ph type="ctrTitle"/>
          </p:nvPr>
        </p:nvSpPr>
        <p:spPr>
          <a:xfrm>
            <a:off x="441325" y="844550"/>
            <a:ext cx="8261350" cy="1103313"/>
          </a:xfrm>
        </p:spPr>
        <p:txBody>
          <a:bodyPr/>
          <a:lstStyle/>
          <a:p>
            <a:pPr>
              <a:defRPr/>
            </a:pPr>
            <a:r>
              <a:rPr lang="en-US" sz="4000" dirty="0"/>
              <a:t>On High Level Syntax Starting Point</a:t>
            </a:r>
            <a:br>
              <a:rPr lang="en-US" sz="4000" dirty="0"/>
            </a:br>
            <a:r>
              <a:rPr lang="en-US" sz="3200" dirty="0"/>
              <a:t>(JVET-K0325)</a:t>
            </a:r>
            <a:endParaRPr sz="4000" dirty="0">
              <a:solidFill>
                <a:srgbClr val="0070C0"/>
              </a:solidFill>
            </a:endParaRPr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>
          <a:xfrm>
            <a:off x="1903402" y="3375921"/>
            <a:ext cx="5337199" cy="491229"/>
          </a:xfrm>
        </p:spPr>
        <p:txBody>
          <a:bodyPr>
            <a:normAutofit/>
          </a:bodyPr>
          <a:lstStyle/>
          <a:p>
            <a:r>
              <a:rPr lang="en-US" dirty="0"/>
              <a:t>S. Deshpande, B. Choi (Sharp)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Proposal</a:t>
            </a:r>
          </a:p>
          <a:p>
            <a:r>
              <a:rPr lang="en-US" sz="2400" dirty="0"/>
              <a:t>Conclusion</a:t>
            </a:r>
          </a:p>
          <a:p>
            <a:endParaRPr lang="en-US" sz="2400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Organization</a:t>
            </a:r>
          </a:p>
        </p:txBody>
      </p:sp>
    </p:spTree>
    <p:extLst>
      <p:ext uri="{BB962C8B-B14F-4D97-AF65-F5344CB8AC3E}">
        <p14:creationId xmlns:p14="http://schemas.microsoft.com/office/powerpoint/2010/main" val="2994729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72293" y="942268"/>
            <a:ext cx="7885907" cy="3650794"/>
          </a:xfrm>
        </p:spPr>
        <p:txBody>
          <a:bodyPr/>
          <a:lstStyle/>
          <a:p>
            <a:r>
              <a:rPr lang="en-US" sz="2000" dirty="0"/>
              <a:t>High-level syntax starting point is proposed for VVC including:</a:t>
            </a:r>
          </a:p>
          <a:p>
            <a:pPr lvl="1"/>
            <a:r>
              <a:rPr lang="en-US" sz="1600" dirty="0"/>
              <a:t>NAL unit structure</a:t>
            </a:r>
          </a:p>
          <a:p>
            <a:pPr lvl="1"/>
            <a:r>
              <a:rPr lang="en-US" sz="1600" dirty="0"/>
              <a:t>Sequence Parameter Set </a:t>
            </a:r>
          </a:p>
          <a:p>
            <a:pPr lvl="1"/>
            <a:r>
              <a:rPr lang="en-US" sz="1600" dirty="0"/>
              <a:t>Picture Parameter Set</a:t>
            </a:r>
          </a:p>
          <a:p>
            <a:pPr lvl="1"/>
            <a:r>
              <a:rPr lang="en-US" sz="1600" dirty="0"/>
              <a:t>Slice header</a:t>
            </a:r>
          </a:p>
          <a:p>
            <a:r>
              <a:rPr lang="en-US" sz="2000" dirty="0"/>
              <a:t>Initial NAL unit header and NAL unit types are proposed:</a:t>
            </a:r>
          </a:p>
          <a:p>
            <a:pPr lvl="1"/>
            <a:r>
              <a:rPr lang="en-US" sz="1600" dirty="0"/>
              <a:t>Proposed NAL unit types are asserted to be simpler than in HEVC</a:t>
            </a:r>
          </a:p>
          <a:p>
            <a:pPr lvl="1"/>
            <a:r>
              <a:rPr lang="en-US" sz="1600" dirty="0"/>
              <a:t>A IRAP NAL unit type is proposed</a:t>
            </a:r>
          </a:p>
          <a:p>
            <a:pPr lvl="1"/>
            <a:r>
              <a:rPr lang="en-US" sz="1600" dirty="0"/>
              <a:t>A trailing picture NAL unit type is proposed</a:t>
            </a:r>
          </a:p>
          <a:p>
            <a:pPr lvl="1"/>
            <a:r>
              <a:rPr lang="en-US" sz="1600" dirty="0"/>
              <a:t>Fewer bits are used for NAL unit type syntax element to partially prevent defining multitude of NAL unit types</a:t>
            </a:r>
          </a:p>
          <a:p>
            <a:r>
              <a:rPr lang="en-US" sz="2000" dirty="0"/>
              <a:t>Proposal text is provided in JVET-K0325.</a:t>
            </a:r>
            <a:endParaRPr lang="en-US" sz="1800" dirty="0"/>
          </a:p>
          <a:p>
            <a:pPr lvl="1"/>
            <a:endParaRPr lang="en-US" sz="1600" dirty="0"/>
          </a:p>
          <a:p>
            <a:pPr marL="436563" lvl="1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</p:spTree>
    <p:extLst>
      <p:ext uri="{BB962C8B-B14F-4D97-AF65-F5344CB8AC3E}">
        <p14:creationId xmlns:p14="http://schemas.microsoft.com/office/powerpoint/2010/main" val="40960385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 High Level </a:t>
            </a:r>
            <a:r>
              <a:rPr lang="en-US" sz="2000"/>
              <a:t>Syntax starting </a:t>
            </a:r>
            <a:r>
              <a:rPr lang="en-US" sz="2000" dirty="0"/>
              <a:t>point is proposed for VVC</a:t>
            </a:r>
          </a:p>
          <a:p>
            <a:r>
              <a:rPr lang="en-US" sz="2000" dirty="0"/>
              <a:t>It is proposed to adopt the proposed syntax and semantics in VVC WD.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18814024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200400" y="2038350"/>
            <a:ext cx="23183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Calibri" pitchFamily="34" charset="0"/>
                <a:cs typeface="Calibri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5024047"/>
      </p:ext>
    </p:extLst>
  </p:cSld>
  <p:clrMapOvr>
    <a:masterClrMapping/>
  </p:clrMapOvr>
</p:sld>
</file>

<file path=ppt/theme/theme1.xml><?xml version="1.0" encoding="utf-8"?>
<a:theme xmlns:a="http://schemas.openxmlformats.org/drawingml/2006/main" name="CST July Monthly Dept Meeting 073008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CST July Monthly Dept Meeting 073008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715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9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arrow"/>
        </a:ln>
        <a:effectLst/>
      </a:spPr>
      <a:bodyPr/>
      <a:lstStyle/>
    </a:lnDef>
    <a:txDef>
      <a:spPr>
        <a:noFill/>
      </a:spPr>
      <a:bodyPr wrap="none" rtlCol="0">
        <a:spAutoFit/>
      </a:bodyPr>
      <a:lstStyle>
        <a:defPPr>
          <a:defRPr sz="1800" dirty="0" smtClean="0">
            <a:latin typeface="Calibri" pitchFamily="34" charset="0"/>
            <a:cs typeface="Calibri" pitchFamily="34" charset="0"/>
          </a:defRPr>
        </a:defPPr>
      </a:lstStyle>
    </a:txDef>
  </a:objectDefaults>
  <a:extraClrSchemeLst>
    <a:extraClrScheme>
      <a:clrScheme name="CST July Monthly Dept Meeting 073008 1">
        <a:dk1>
          <a:srgbClr val="969696"/>
        </a:dk1>
        <a:lt1>
          <a:srgbClr val="FFFFFF"/>
        </a:lt1>
        <a:dk2>
          <a:srgbClr val="000000"/>
        </a:dk2>
        <a:lt2>
          <a:srgbClr val="DDDDDD"/>
        </a:lt2>
        <a:accent1>
          <a:srgbClr val="00E4A8"/>
        </a:accent1>
        <a:accent2>
          <a:srgbClr val="3333CC"/>
        </a:accent2>
        <a:accent3>
          <a:srgbClr val="AAAAAA"/>
        </a:accent3>
        <a:accent4>
          <a:srgbClr val="DADADA"/>
        </a:accent4>
        <a:accent5>
          <a:srgbClr val="AAEFD1"/>
        </a:accent5>
        <a:accent6>
          <a:srgbClr val="2D2DB9"/>
        </a:accent6>
        <a:hlink>
          <a:srgbClr val="FF5050"/>
        </a:hlink>
        <a:folHlink>
          <a:srgbClr val="FFCF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2">
        <a:dk1>
          <a:srgbClr val="000000"/>
        </a:dk1>
        <a:lt1>
          <a:srgbClr val="FFFFFF"/>
        </a:lt1>
        <a:dk2>
          <a:srgbClr val="333399"/>
        </a:dk2>
        <a:lt2>
          <a:srgbClr val="1C1C1C"/>
        </a:lt2>
        <a:accent1>
          <a:srgbClr val="00E4A8"/>
        </a:accent1>
        <a:accent2>
          <a:srgbClr val="FFCF01"/>
        </a:accent2>
        <a:accent3>
          <a:srgbClr val="FFFFFF"/>
        </a:accent3>
        <a:accent4>
          <a:srgbClr val="000000"/>
        </a:accent4>
        <a:accent5>
          <a:srgbClr val="AAEFD1"/>
        </a:accent5>
        <a:accent6>
          <a:srgbClr val="E7BB01"/>
        </a:accent6>
        <a:hlink>
          <a:srgbClr val="FF0000"/>
        </a:hlink>
        <a:folHlink>
          <a:srgbClr val="3333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EAEAEA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737373"/>
        </a:accent6>
        <a:hlink>
          <a:srgbClr val="4D4D4D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4">
        <a:dk1>
          <a:srgbClr val="000094"/>
        </a:dk1>
        <a:lt1>
          <a:srgbClr val="FFFFFF"/>
        </a:lt1>
        <a:dk2>
          <a:srgbClr val="0000CC"/>
        </a:dk2>
        <a:lt2>
          <a:srgbClr val="FFFFCC"/>
        </a:lt2>
        <a:accent1>
          <a:srgbClr val="3193FF"/>
        </a:accent1>
        <a:accent2>
          <a:srgbClr val="9900FF"/>
        </a:accent2>
        <a:accent3>
          <a:srgbClr val="AAAAE2"/>
        </a:accent3>
        <a:accent4>
          <a:srgbClr val="DADADA"/>
        </a:accent4>
        <a:accent5>
          <a:srgbClr val="ADC8FF"/>
        </a:accent5>
        <a:accent6>
          <a:srgbClr val="8A00E7"/>
        </a:accent6>
        <a:hlink>
          <a:srgbClr val="FF3399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ST July Monthly Dept Meeting 073008 5">
        <a:dk1>
          <a:srgbClr val="000000"/>
        </a:dk1>
        <a:lt1>
          <a:srgbClr val="FFFFFF"/>
        </a:lt1>
        <a:dk2>
          <a:srgbClr val="000066"/>
        </a:dk2>
        <a:lt2>
          <a:srgbClr val="333333"/>
        </a:lt2>
        <a:accent1>
          <a:srgbClr val="C4709A"/>
        </a:accent1>
        <a:accent2>
          <a:srgbClr val="4B4EB5"/>
        </a:accent2>
        <a:accent3>
          <a:srgbClr val="FFFFFF"/>
        </a:accent3>
        <a:accent4>
          <a:srgbClr val="000000"/>
        </a:accent4>
        <a:accent5>
          <a:srgbClr val="DEBBCA"/>
        </a:accent5>
        <a:accent6>
          <a:srgbClr val="4346A4"/>
        </a:accent6>
        <a:hlink>
          <a:srgbClr val="C481CF"/>
        </a:hlink>
        <a:folHlink>
          <a:srgbClr val="76B74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6">
        <a:dk1>
          <a:srgbClr val="000000"/>
        </a:dk1>
        <a:lt1>
          <a:srgbClr val="FFFFFF"/>
        </a:lt1>
        <a:dk2>
          <a:srgbClr val="6A4076"/>
        </a:dk2>
        <a:lt2>
          <a:srgbClr val="969696"/>
        </a:lt2>
        <a:accent1>
          <a:srgbClr val="DBA9C2"/>
        </a:accent1>
        <a:accent2>
          <a:srgbClr val="E1BF91"/>
        </a:accent2>
        <a:accent3>
          <a:srgbClr val="FFFFFF"/>
        </a:accent3>
        <a:accent4>
          <a:srgbClr val="000000"/>
        </a:accent4>
        <a:accent5>
          <a:srgbClr val="EAD1DD"/>
        </a:accent5>
        <a:accent6>
          <a:srgbClr val="CCAD83"/>
        </a:accent6>
        <a:hlink>
          <a:srgbClr val="B3CE82"/>
        </a:hlink>
        <a:folHlink>
          <a:srgbClr val="B8AD48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ST July Monthly Dept Meeting 073008 7">
        <a:dk1>
          <a:srgbClr val="000000"/>
        </a:dk1>
        <a:lt1>
          <a:srgbClr val="FFFFFF"/>
        </a:lt1>
        <a:dk2>
          <a:srgbClr val="515F7B"/>
        </a:dk2>
        <a:lt2>
          <a:srgbClr val="808080"/>
        </a:lt2>
        <a:accent1>
          <a:srgbClr val="9FCAD3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CDE1E6"/>
        </a:accent5>
        <a:accent6>
          <a:srgbClr val="AEAEAE"/>
        </a:accent6>
        <a:hlink>
          <a:srgbClr val="91AFBF"/>
        </a:hlink>
        <a:folHlink>
          <a:srgbClr val="ECEAA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40892</TotalTime>
  <Words>133</Words>
  <Application>Microsoft Macintosh PowerPoint</Application>
  <PresentationFormat>On-screen Show (16:9)</PresentationFormat>
  <Paragraphs>27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Calibri</vt:lpstr>
      <vt:lpstr>Tahoma</vt:lpstr>
      <vt:lpstr>Verdana</vt:lpstr>
      <vt:lpstr>Wingdings</vt:lpstr>
      <vt:lpstr>CST July Monthly Dept Meeting 073008</vt:lpstr>
      <vt:lpstr>On High Level Syntax Starting Point (JVET-K0325)</vt:lpstr>
      <vt:lpstr>Organization</vt:lpstr>
      <vt:lpstr>Proposal</vt:lpstr>
      <vt:lpstr>Conclusion</vt:lpstr>
      <vt:lpstr>PowerPoint Presentation</vt:lpstr>
    </vt:vector>
  </TitlesOfParts>
  <Company>Sharp Labs of America</Company>
  <LinksUpToDate>false</LinksUpToDate>
  <SharedDoc>false</SharedDoc>
  <HyperlinksChanged>false</HyperlinksChanged>
  <AppVersion>16.0012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 Overview Nov 2011</dc:title>
  <dc:creator>Larry Meixner</dc:creator>
  <dc:description>Letter Paper size
Meets sharp Logo Reqt. 2007</dc:description>
  <cp:lastModifiedBy>Sachin Deshpande</cp:lastModifiedBy>
  <cp:revision>1535</cp:revision>
  <cp:lastPrinted>2012-05-17T23:57:45Z</cp:lastPrinted>
  <dcterms:created xsi:type="dcterms:W3CDTF">2008-07-29T15:54:01Z</dcterms:created>
  <dcterms:modified xsi:type="dcterms:W3CDTF">2018-07-12T09:32:10Z</dcterms:modified>
</cp:coreProperties>
</file>