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0"/>
  </p:notesMasterIdLst>
  <p:handoutMasterIdLst>
    <p:handoutMasterId r:id="rId11"/>
  </p:handoutMasterIdLst>
  <p:sldIdLst>
    <p:sldId id="573" r:id="rId2"/>
    <p:sldId id="945" r:id="rId3"/>
    <p:sldId id="946" r:id="rId4"/>
    <p:sldId id="947" r:id="rId5"/>
    <p:sldId id="948" r:id="rId6"/>
    <p:sldId id="950" r:id="rId7"/>
    <p:sldId id="951" r:id="rId8"/>
    <p:sldId id="943" r:id="rId9"/>
  </p:sldIdLst>
  <p:sldSz cx="12192000" cy="6858000"/>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196" autoAdjust="0"/>
  </p:normalViewPr>
  <p:slideViewPr>
    <p:cSldViewPr snapToGrid="0">
      <p:cViewPr varScale="1">
        <p:scale>
          <a:sx n="65" d="100"/>
          <a:sy n="65" d="100"/>
        </p:scale>
        <p:origin x="616" y="44"/>
      </p:cViewPr>
      <p:guideLst>
        <p:guide orient="horz" pos="2968"/>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3776" y="1709928"/>
            <a:ext cx="11190998"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09928"/>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3775" y="5607050"/>
            <a:ext cx="11187683"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09928"/>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2"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F1AB52EA-83D1-4AF2-8F7F-6A2B312487AC}"/>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2"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BABD2AE-939D-43B1-80A5-D5A00E6C0458}"/>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2"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93776" y="1132232"/>
            <a:ext cx="511666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27147C9-FA7F-430F-8182-CD492F8090D3}"/>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1"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15DDC354-C74D-4B40-BAA2-CD640C97919E}"/>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5E236FED-07E5-4820-A172-58A0A15DDF81}"/>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E81E4315-D067-4460-AD5C-40BD16941F45}"/>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9F381671-7A67-49A6-B41C-A3C5B773217E}"/>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4188" y="575576"/>
            <a:ext cx="6427945"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8F8055CA-3324-43A2-AE02-2F8A044D96B1}"/>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040B57F3-42EF-4294-A857-B4B5734BAB2F}"/>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A8000EED-C2CD-41B8-A556-1FEEAE813DA3}"/>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35F9AF9D-6AFF-40D3-B5CE-21E8CDCE8D36}"/>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A30F01EC-CBA0-4FA9-9425-A5CD9AE2740D}"/>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701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239CFE57-277C-48CC-9FDD-0A83FDDB125F}"/>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82A4121F-EBB0-4D3C-AB85-2CC4709B8B6A}"/>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CC4E002F-6242-40D2-BC5A-2D54EE9CD627}"/>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78F70C3B-FCB4-429B-8849-7BB5C1F299A9}"/>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8"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20"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9DC8375D-A650-46AF-A002-BD10D9B46CDB}"/>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8"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20"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A0BAC924-86A7-4046-BA8D-75580EC6C39E}"/>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94E4E2D0-23C8-45A3-8E81-E3BB0B626C0D}"/>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6455479-6695-4D8E-86D5-014F39A152D2}"/>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5300" y="3821531"/>
            <a:ext cx="5115032"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5300" y="3821531"/>
            <a:ext cx="5115032"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3776" y="1132232"/>
            <a:ext cx="1118863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2">
            <a:extLst>
              <a:ext uri="{FF2B5EF4-FFF2-40B4-BE49-F238E27FC236}">
                <a16:creationId xmlns:a16="http://schemas.microsoft.com/office/drawing/2014/main" id="{761C12C8-A6EB-4CF4-82B4-DD80244A0984}"/>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98058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17" name="Group 4">
            <a:extLst>
              <a:ext uri="{FF2B5EF4-FFF2-40B4-BE49-F238E27FC236}">
                <a16:creationId xmlns:a16="http://schemas.microsoft.com/office/drawing/2014/main" id="{E6867A83-DF73-4049-8A52-A0E6C7910ECF}"/>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18" name="Freeform 5">
              <a:extLst>
                <a:ext uri="{FF2B5EF4-FFF2-40B4-BE49-F238E27FC236}">
                  <a16:creationId xmlns:a16="http://schemas.microsoft.com/office/drawing/2014/main" id="{7985595F-4628-4436-9F83-5C2E69425B2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48815A62-3D52-484F-A5D6-6AC449CE115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BFE0E73F-FAD4-41DB-A987-DB26C5F3F06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17" name="Group 4">
            <a:extLst>
              <a:ext uri="{FF2B5EF4-FFF2-40B4-BE49-F238E27FC236}">
                <a16:creationId xmlns:a16="http://schemas.microsoft.com/office/drawing/2014/main" id="{31A05C0A-350A-4BE5-BDED-EDFBFDB9FC04}"/>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18" name="Freeform 5">
              <a:extLst>
                <a:ext uri="{FF2B5EF4-FFF2-40B4-BE49-F238E27FC236}">
                  <a16:creationId xmlns:a16="http://schemas.microsoft.com/office/drawing/2014/main" id="{9BD284B8-0081-441E-878D-6B420A0E5C8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585E7B-5577-47D6-9225-14E9E4E5D9C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09E7496-5F77-426F-B9AA-54BB3E91223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E95A743-9FD8-44E4-80C8-770B65CE8D97}"/>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299" y="575576"/>
            <a:ext cx="11187113"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09928"/>
            <a:ext cx="11190732"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2">
            <a:extLst>
              <a:ext uri="{FF2B5EF4-FFF2-40B4-BE49-F238E27FC236}">
                <a16:creationId xmlns:a16="http://schemas.microsoft.com/office/drawing/2014/main" id="{EE69C729-08E2-4ACD-99C6-622C435DDFA5}"/>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Content Placeholder 10"/>
          <p:cNvSpPr>
            <a:spLocks noGrp="1"/>
          </p:cNvSpPr>
          <p:nvPr>
            <p:ph sz="quarter" idx="14"/>
          </p:nvPr>
        </p:nvSpPr>
        <p:spPr>
          <a:xfrm>
            <a:off x="493776" y="1709928"/>
            <a:ext cx="5467753" cy="46908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2"/>
          <p:cNvSpPr>
            <a:spLocks noGrp="1"/>
          </p:cNvSpPr>
          <p:nvPr>
            <p:ph sz="quarter" idx="15" hasCustomPrompt="1"/>
          </p:nvPr>
        </p:nvSpPr>
        <p:spPr>
          <a:xfrm>
            <a:off x="6216256" y="1709928"/>
            <a:ext cx="5481968" cy="4690872"/>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6" name="Straight Connector 15">
            <a:extLst>
              <a:ext uri="{FF2B5EF4-FFF2-40B4-BE49-F238E27FC236}">
                <a16:creationId xmlns:a16="http://schemas.microsoft.com/office/drawing/2014/main" id="{1A1AEB50-14EB-42D4-9C56-805170785215}"/>
              </a:ext>
            </a:extLst>
          </p:cNvPr>
          <p:cNvCxnSpPr/>
          <p:nvPr userDrawn="1"/>
        </p:nvCxnSpPr>
        <p:spPr>
          <a:xfrm>
            <a:off x="6096000"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722CD052-D959-48DE-8961-A9BA154A7F64}"/>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Content Placeholder 11"/>
          <p:cNvSpPr>
            <a:spLocks noGrp="1"/>
          </p:cNvSpPr>
          <p:nvPr>
            <p:ph sz="quarter" idx="15"/>
          </p:nvPr>
        </p:nvSpPr>
        <p:spPr>
          <a:xfrm>
            <a:off x="495300" y="1714500"/>
            <a:ext cx="3564636" cy="46314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16"/>
          </p:nvPr>
        </p:nvSpPr>
        <p:spPr>
          <a:xfrm>
            <a:off x="4308762" y="1714500"/>
            <a:ext cx="3564221" cy="46314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3750" y="1714500"/>
            <a:ext cx="3580265" cy="46314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434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8367"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2B76B920-249A-4ACA-826F-0820BEA71041}"/>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09928"/>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1" name="TextBox 10"/>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776" y="575576"/>
            <a:ext cx="11188636"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3776" y="1709928"/>
            <a:ext cx="11192256"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98" name="TextBox 97"/>
          <p:cNvSpPr txBox="1"/>
          <p:nvPr userDrawn="1"/>
        </p:nvSpPr>
        <p:spPr>
          <a:xfrm>
            <a:off x="11571666" y="6512472"/>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p:txBody>
          <a:bodyPr/>
          <a:lstStyle/>
          <a:p>
            <a:br>
              <a:rPr lang="en-CA" b="1" dirty="0"/>
            </a:br>
            <a:r>
              <a:rPr lang="en-CA" sz="4800" b="1" dirty="0"/>
              <a:t>JVET-K0319 CE7-Related: TCQ with High Throughput Coefficient Coding</a:t>
            </a:r>
            <a:endParaRPr lang="en-US" sz="48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299" y="4413198"/>
            <a:ext cx="5981002" cy="603419"/>
          </a:xfrm>
        </p:spPr>
        <p:txBody>
          <a:bodyPr/>
          <a:lstStyle/>
          <a:p>
            <a:r>
              <a:rPr lang="en-US" dirty="0"/>
              <a:t>Jie Dong, Muhammed Coban, Marta Karczewicz</a:t>
            </a:r>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11</a:t>
            </a:r>
            <a:r>
              <a:rPr lang="en-US" baseline="30000" dirty="0"/>
              <a:t>th</a:t>
            </a:r>
            <a:r>
              <a:rPr lang="en-US" dirty="0"/>
              <a:t> JVET Meting</a:t>
            </a:r>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July 10-18, 2018</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CA" dirty="0"/>
              <a:t>Ljubljana, SI</a:t>
            </a:r>
            <a:endParaRPr lang="en-US"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E0251-E485-4C57-BEE8-81A7E8EC7005}"/>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2144712A-1742-41B8-B17D-28229A5A1095}"/>
              </a:ext>
            </a:extLst>
          </p:cNvPr>
          <p:cNvSpPr>
            <a:spLocks noGrp="1"/>
          </p:cNvSpPr>
          <p:nvPr>
            <p:ph sz="quarter" idx="12"/>
          </p:nvPr>
        </p:nvSpPr>
        <p:spPr>
          <a:xfrm>
            <a:off x="495300" y="1709928"/>
            <a:ext cx="10896950" cy="2551521"/>
          </a:xfrm>
        </p:spPr>
        <p:txBody>
          <a:bodyPr/>
          <a:lstStyle/>
          <a:p>
            <a:pPr marL="0">
              <a:spcAft>
                <a:spcPts val="600"/>
              </a:spcAft>
            </a:pPr>
            <a:r>
              <a:rPr lang="en-US" sz="2000" dirty="0"/>
              <a:t>Two scalar quantizers, Q0 and Q1, are switchably used for quantization (Fig. 1)</a:t>
            </a:r>
          </a:p>
          <a:p>
            <a:pPr marL="0">
              <a:spcAft>
                <a:spcPts val="600"/>
              </a:spcAft>
            </a:pPr>
            <a:r>
              <a:rPr lang="en-US" sz="2000" dirty="0"/>
              <a:t>Use state machine to determine the quantizer for a current transform coefficient (Fig. 2)</a:t>
            </a:r>
          </a:p>
          <a:p>
            <a:pPr marL="344488" lvl="1" indent="-171450">
              <a:spcAft>
                <a:spcPts val="600"/>
              </a:spcAft>
            </a:pPr>
            <a:r>
              <a:rPr lang="en-US" sz="1800" dirty="0"/>
              <a:t>reset state to  0 while starting to code a TU</a:t>
            </a:r>
          </a:p>
          <a:p>
            <a:pPr marL="344488" lvl="1" indent="-171450">
              <a:spcAft>
                <a:spcPts val="600"/>
              </a:spcAft>
            </a:pPr>
            <a:r>
              <a:rPr lang="en-US" sz="1800" dirty="0"/>
              <a:t>(previous state &amp; previous parity) </a:t>
            </a:r>
            <a:r>
              <a:rPr lang="en-US" sz="1800" dirty="0">
                <a:sym typeface="Wingdings" panose="05000000000000000000" pitchFamily="2" charset="2"/>
              </a:rPr>
              <a:t> </a:t>
            </a:r>
            <a:r>
              <a:rPr lang="en-US" sz="1800" dirty="0"/>
              <a:t>current state</a:t>
            </a:r>
          </a:p>
          <a:p>
            <a:pPr marL="344488" lvl="1" indent="-171450">
              <a:spcAft>
                <a:spcPts val="600"/>
              </a:spcAft>
            </a:pPr>
            <a:r>
              <a:rPr lang="en-US" sz="1800" dirty="0"/>
              <a:t>(current state = 0 or =1) </a:t>
            </a:r>
            <a:r>
              <a:rPr lang="en-US" sz="1800" dirty="0">
                <a:sym typeface="Wingdings" panose="05000000000000000000" pitchFamily="2" charset="2"/>
              </a:rPr>
              <a:t> </a:t>
            </a:r>
            <a:r>
              <a:rPr lang="en-US" sz="1800" dirty="0"/>
              <a:t>use Q0</a:t>
            </a:r>
          </a:p>
          <a:p>
            <a:pPr marL="344488" lvl="1" indent="-171450">
              <a:spcAft>
                <a:spcPts val="600"/>
              </a:spcAft>
            </a:pPr>
            <a:r>
              <a:rPr lang="en-US" sz="1800" dirty="0"/>
              <a:t>(current state = 2 or =3) </a:t>
            </a:r>
            <a:r>
              <a:rPr lang="en-US" sz="1800" dirty="0">
                <a:sym typeface="Wingdings" panose="05000000000000000000" pitchFamily="2" charset="2"/>
              </a:rPr>
              <a:t> </a:t>
            </a:r>
            <a:r>
              <a:rPr lang="en-US" sz="1800" dirty="0"/>
              <a:t>use Q1</a:t>
            </a:r>
          </a:p>
        </p:txBody>
      </p:sp>
      <p:sp>
        <p:nvSpPr>
          <p:cNvPr id="4" name="Subtitle 3">
            <a:extLst>
              <a:ext uri="{FF2B5EF4-FFF2-40B4-BE49-F238E27FC236}">
                <a16:creationId xmlns:a16="http://schemas.microsoft.com/office/drawing/2014/main" id="{511732E9-70DD-4193-9A7C-A0D29503150E}"/>
              </a:ext>
            </a:extLst>
          </p:cNvPr>
          <p:cNvSpPr>
            <a:spLocks noGrp="1"/>
          </p:cNvSpPr>
          <p:nvPr>
            <p:ph type="subTitle" idx="1"/>
          </p:nvPr>
        </p:nvSpPr>
        <p:spPr/>
        <p:txBody>
          <a:bodyPr/>
          <a:lstStyle/>
          <a:p>
            <a:r>
              <a:rPr lang="en-US" dirty="0"/>
              <a:t>Trellis Coded Quantization (TCQ) in JVET-K0071 (CE7-7.2.1)</a:t>
            </a:r>
          </a:p>
        </p:txBody>
      </p:sp>
      <p:sp>
        <p:nvSpPr>
          <p:cNvPr id="5" name="Footer Placeholder 4">
            <a:extLst>
              <a:ext uri="{FF2B5EF4-FFF2-40B4-BE49-F238E27FC236}">
                <a16:creationId xmlns:a16="http://schemas.microsoft.com/office/drawing/2014/main" id="{BD5D0032-6756-4EAB-8051-883F05AB12D2}"/>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grpSp>
        <p:nvGrpSpPr>
          <p:cNvPr id="7" name="Group 6">
            <a:extLst>
              <a:ext uri="{FF2B5EF4-FFF2-40B4-BE49-F238E27FC236}">
                <a16:creationId xmlns:a16="http://schemas.microsoft.com/office/drawing/2014/main" id="{4FCECA0D-BBB7-46D7-8172-A278753BF584}"/>
              </a:ext>
            </a:extLst>
          </p:cNvPr>
          <p:cNvGrpSpPr/>
          <p:nvPr/>
        </p:nvGrpSpPr>
        <p:grpSpPr>
          <a:xfrm>
            <a:off x="495299" y="4261449"/>
            <a:ext cx="5943600" cy="1970635"/>
            <a:chOff x="1070165" y="3514430"/>
            <a:chExt cx="5943600" cy="1970635"/>
          </a:xfrm>
        </p:grpSpPr>
        <p:pic>
          <p:nvPicPr>
            <p:cNvPr id="1026" name="Picture 25">
              <a:extLst>
                <a:ext uri="{FF2B5EF4-FFF2-40B4-BE49-F238E27FC236}">
                  <a16:creationId xmlns:a16="http://schemas.microsoft.com/office/drawing/2014/main" id="{A52BC8AD-6C05-4B8F-9DEC-63DAF395E4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0165" y="3514430"/>
              <a:ext cx="5943600"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8736D0A0-A99E-4E4B-84FD-6AD45B969DB2}"/>
                </a:ext>
              </a:extLst>
            </p:cNvPr>
            <p:cNvSpPr txBox="1"/>
            <p:nvPr/>
          </p:nvSpPr>
          <p:spPr>
            <a:xfrm>
              <a:off x="1070165" y="5251155"/>
              <a:ext cx="5943600" cy="233910"/>
            </a:xfrm>
            <a:prstGeom prst="rect">
              <a:avLst/>
            </a:prstGeom>
            <a:noFill/>
            <a:ln>
              <a:noFill/>
            </a:ln>
          </p:spPr>
          <p:txBody>
            <a:bodyPr wrap="square" lIns="0" tIns="0" rIns="0" bIns="0" rtlCol="0">
              <a:spAutoFit/>
            </a:bodyPr>
            <a:lstStyle/>
            <a:p>
              <a:pPr algn="ctr">
                <a:lnSpc>
                  <a:spcPct val="95000"/>
                </a:lnSpc>
                <a:spcBef>
                  <a:spcPts val="1200"/>
                </a:spcBef>
              </a:pPr>
              <a:r>
                <a:rPr lang="en-US" sz="1600" dirty="0">
                  <a:solidFill>
                    <a:schemeClr val="tx1">
                      <a:lumMod val="85000"/>
                      <a:lumOff val="15000"/>
                    </a:schemeClr>
                  </a:solidFill>
                </a:rPr>
                <a:t>Fig. 1 Two quantizers Q0 and Q1, each with step size 2</a:t>
              </a:r>
              <a:r>
                <a:rPr lang="el-GR" sz="1600" dirty="0">
                  <a:solidFill>
                    <a:schemeClr val="tx1">
                      <a:lumMod val="85000"/>
                      <a:lumOff val="15000"/>
                    </a:schemeClr>
                  </a:solidFill>
                </a:rPr>
                <a:t>Δ</a:t>
              </a:r>
              <a:endParaRPr lang="en-US" sz="1600" dirty="0">
                <a:solidFill>
                  <a:schemeClr val="tx1">
                    <a:lumMod val="85000"/>
                    <a:lumOff val="15000"/>
                  </a:schemeClr>
                </a:solidFill>
              </a:endParaRPr>
            </a:p>
          </p:txBody>
        </p:sp>
      </p:grpSp>
      <p:grpSp>
        <p:nvGrpSpPr>
          <p:cNvPr id="11" name="Group 10">
            <a:extLst>
              <a:ext uri="{FF2B5EF4-FFF2-40B4-BE49-F238E27FC236}">
                <a16:creationId xmlns:a16="http://schemas.microsoft.com/office/drawing/2014/main" id="{44AE189A-4220-44F4-BA64-5B6B3F231A8E}"/>
              </a:ext>
            </a:extLst>
          </p:cNvPr>
          <p:cNvGrpSpPr/>
          <p:nvPr/>
        </p:nvGrpSpPr>
        <p:grpSpPr>
          <a:xfrm>
            <a:off x="6714715" y="3691536"/>
            <a:ext cx="4401718" cy="2540548"/>
            <a:chOff x="6714715" y="3640880"/>
            <a:chExt cx="4401718" cy="2540548"/>
          </a:xfrm>
        </p:grpSpPr>
        <p:pic>
          <p:nvPicPr>
            <p:cNvPr id="1027" name="Picture 125">
              <a:extLst>
                <a:ext uri="{FF2B5EF4-FFF2-40B4-BE49-F238E27FC236}">
                  <a16:creationId xmlns:a16="http://schemas.microsoft.com/office/drawing/2014/main" id="{A8192511-D841-489B-B9FF-BA05C3B7308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6155"/>
            <a:stretch/>
          </p:blipFill>
          <p:spPr bwMode="auto">
            <a:xfrm>
              <a:off x="7164176" y="3640880"/>
              <a:ext cx="3502797"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1531D72F-E6C1-4C9F-B9BE-DDABD84A0CC7}"/>
                </a:ext>
              </a:extLst>
            </p:cNvPr>
            <p:cNvSpPr txBox="1"/>
            <p:nvPr/>
          </p:nvSpPr>
          <p:spPr>
            <a:xfrm>
              <a:off x="6714715" y="5947518"/>
              <a:ext cx="4401718" cy="233910"/>
            </a:xfrm>
            <a:prstGeom prst="rect">
              <a:avLst/>
            </a:prstGeom>
            <a:noFill/>
            <a:ln>
              <a:noFill/>
            </a:ln>
          </p:spPr>
          <p:txBody>
            <a:bodyPr wrap="square" lIns="0" tIns="0" rIns="0" bIns="0" rtlCol="0">
              <a:spAutoFit/>
            </a:bodyPr>
            <a:lstStyle/>
            <a:p>
              <a:pPr algn="l">
                <a:lnSpc>
                  <a:spcPct val="95000"/>
                </a:lnSpc>
                <a:spcBef>
                  <a:spcPts val="1200"/>
                </a:spcBef>
              </a:pPr>
              <a:r>
                <a:rPr lang="en-US" sz="1600" dirty="0">
                  <a:solidFill>
                    <a:schemeClr val="tx1">
                      <a:lumMod val="85000"/>
                      <a:lumOff val="15000"/>
                    </a:schemeClr>
                  </a:solidFill>
                </a:rPr>
                <a:t>Fig. 2 State machine for quantizer determination</a:t>
              </a:r>
            </a:p>
          </p:txBody>
        </p:sp>
      </p:grpSp>
    </p:spTree>
    <p:extLst>
      <p:ext uri="{BB962C8B-B14F-4D97-AF65-F5344CB8AC3E}">
        <p14:creationId xmlns:p14="http://schemas.microsoft.com/office/powerpoint/2010/main" val="3294510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E0251-E485-4C57-BEE8-81A7E8EC7005}"/>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2144712A-1742-41B8-B17D-28229A5A1095}"/>
              </a:ext>
            </a:extLst>
          </p:cNvPr>
          <p:cNvSpPr>
            <a:spLocks noGrp="1"/>
          </p:cNvSpPr>
          <p:nvPr>
            <p:ph sz="quarter" idx="12"/>
          </p:nvPr>
        </p:nvSpPr>
        <p:spPr>
          <a:xfrm>
            <a:off x="495300" y="1709927"/>
            <a:ext cx="11190732" cy="2982843"/>
          </a:xfrm>
        </p:spPr>
        <p:txBody>
          <a:bodyPr/>
          <a:lstStyle/>
          <a:p>
            <a:pPr>
              <a:spcAft>
                <a:spcPts val="600"/>
              </a:spcAft>
            </a:pPr>
            <a:r>
              <a:rPr lang="en-CA" sz="2000" dirty="0"/>
              <a:t>Context modeling for a quantized coefficient depends on the quantizer it used (see example)</a:t>
            </a:r>
          </a:p>
          <a:p>
            <a:pPr lvl="1">
              <a:spcAft>
                <a:spcPts val="600"/>
              </a:spcAft>
            </a:pPr>
            <a:r>
              <a:rPr lang="en-CA" sz="1800" dirty="0"/>
              <a:t>significance flag (SIG):use </a:t>
            </a:r>
            <a:r>
              <a:rPr lang="en-CA" sz="1800" dirty="0">
                <a:sym typeface="Wingdings" panose="05000000000000000000" pitchFamily="2" charset="2"/>
              </a:rPr>
              <a:t>SIG context set 0 if quantizer is Q0; use SIG context set 1 if quantizer is Q1.</a:t>
            </a:r>
            <a:endParaRPr lang="en-CA" sz="1800" dirty="0"/>
          </a:p>
          <a:p>
            <a:pPr lvl="1">
              <a:spcAft>
                <a:spcPts val="600"/>
              </a:spcAft>
            </a:pPr>
            <a:r>
              <a:rPr lang="en-CA" sz="1800" dirty="0"/>
              <a:t>greater than one flag (gt1): use</a:t>
            </a:r>
            <a:r>
              <a:rPr lang="en-CA" sz="1800" dirty="0">
                <a:sym typeface="Wingdings" panose="05000000000000000000" pitchFamily="2" charset="2"/>
              </a:rPr>
              <a:t> gt1 context set 0 if quantizer is Q0; use gt1 context set 1 </a:t>
            </a:r>
            <a:r>
              <a:rPr lang="en-CA" sz="1800">
                <a:sym typeface="Wingdings" panose="05000000000000000000" pitchFamily="2" charset="2"/>
              </a:rPr>
              <a:t>if quantizer is Q1.</a:t>
            </a:r>
            <a:endParaRPr lang="en-CA" sz="1800" dirty="0">
              <a:sym typeface="Wingdings" panose="05000000000000000000" pitchFamily="2" charset="2"/>
            </a:endParaRPr>
          </a:p>
          <a:p>
            <a:pPr lvl="1">
              <a:spcAft>
                <a:spcPts val="600"/>
              </a:spcAft>
            </a:pPr>
            <a:r>
              <a:rPr lang="en-CA" sz="1800" dirty="0">
                <a:sym typeface="Wingdings" panose="05000000000000000000" pitchFamily="2" charset="2"/>
              </a:rPr>
              <a:t>greater than x flag (gt2, gt3, gt4): share a gtx context set.</a:t>
            </a:r>
          </a:p>
          <a:p>
            <a:pPr>
              <a:spcAft>
                <a:spcPts val="600"/>
              </a:spcAft>
            </a:pPr>
            <a:r>
              <a:rPr lang="en-CA" sz="2000" dirty="0"/>
              <a:t>Previous parity must be known to determine the quantizer of the current coefficient and thus the context sets to use, which requires full reconstruction of previous absLevel before moving to the next scanning position.</a:t>
            </a:r>
          </a:p>
          <a:p>
            <a:pPr lvl="1"/>
            <a:endParaRPr lang="en-US" sz="2000" dirty="0"/>
          </a:p>
        </p:txBody>
      </p:sp>
      <p:sp>
        <p:nvSpPr>
          <p:cNvPr id="4" name="Subtitle 3">
            <a:extLst>
              <a:ext uri="{FF2B5EF4-FFF2-40B4-BE49-F238E27FC236}">
                <a16:creationId xmlns:a16="http://schemas.microsoft.com/office/drawing/2014/main" id="{511732E9-70DD-4193-9A7C-A0D29503150E}"/>
              </a:ext>
            </a:extLst>
          </p:cNvPr>
          <p:cNvSpPr>
            <a:spLocks noGrp="1"/>
          </p:cNvSpPr>
          <p:nvPr>
            <p:ph type="subTitle" idx="1"/>
          </p:nvPr>
        </p:nvSpPr>
        <p:spPr/>
        <p:txBody>
          <a:bodyPr/>
          <a:lstStyle/>
          <a:p>
            <a:r>
              <a:rPr lang="en-US" dirty="0"/>
              <a:t>Coefficient Coding Coupled with TCQ in JVET-K0071 (CE7-7.2.1)</a:t>
            </a:r>
          </a:p>
        </p:txBody>
      </p:sp>
      <p:sp>
        <p:nvSpPr>
          <p:cNvPr id="5" name="Footer Placeholder 4">
            <a:extLst>
              <a:ext uri="{FF2B5EF4-FFF2-40B4-BE49-F238E27FC236}">
                <a16:creationId xmlns:a16="http://schemas.microsoft.com/office/drawing/2014/main" id="{BD5D0032-6756-4EAB-8051-883F05AB12D2}"/>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graphicFrame>
        <p:nvGraphicFramePr>
          <p:cNvPr id="6" name="Table 5">
            <a:extLst>
              <a:ext uri="{FF2B5EF4-FFF2-40B4-BE49-F238E27FC236}">
                <a16:creationId xmlns:a16="http://schemas.microsoft.com/office/drawing/2014/main" id="{43860609-4C24-49FC-A367-AF7B1D942A65}"/>
              </a:ext>
            </a:extLst>
          </p:cNvPr>
          <p:cNvGraphicFramePr>
            <a:graphicFrameLocks noGrp="1"/>
          </p:cNvGraphicFramePr>
          <p:nvPr>
            <p:extLst>
              <p:ext uri="{D42A27DB-BD31-4B8C-83A1-F6EECF244321}">
                <p14:modId xmlns:p14="http://schemas.microsoft.com/office/powerpoint/2010/main" val="993720561"/>
              </p:ext>
            </p:extLst>
          </p:nvPr>
        </p:nvGraphicFramePr>
        <p:xfrm>
          <a:off x="1315749" y="4970818"/>
          <a:ext cx="8848789" cy="1219200"/>
        </p:xfrm>
        <a:graphic>
          <a:graphicData uri="http://schemas.openxmlformats.org/drawingml/2006/table">
            <a:tbl>
              <a:tblPr firstRow="1" bandRow="1">
                <a:tableStyleId>{5C22544A-7EE6-4342-B048-85BDC9FD1C3A}</a:tableStyleId>
              </a:tblPr>
              <a:tblGrid>
                <a:gridCol w="1673525">
                  <a:extLst>
                    <a:ext uri="{9D8B030D-6E8A-4147-A177-3AD203B41FA5}">
                      <a16:colId xmlns:a16="http://schemas.microsoft.com/office/drawing/2014/main" val="1583439056"/>
                    </a:ext>
                  </a:extLst>
                </a:gridCol>
                <a:gridCol w="448454">
                  <a:extLst>
                    <a:ext uri="{9D8B030D-6E8A-4147-A177-3AD203B41FA5}">
                      <a16:colId xmlns:a16="http://schemas.microsoft.com/office/drawing/2014/main" val="2193950646"/>
                    </a:ext>
                  </a:extLst>
                </a:gridCol>
                <a:gridCol w="448454">
                  <a:extLst>
                    <a:ext uri="{9D8B030D-6E8A-4147-A177-3AD203B41FA5}">
                      <a16:colId xmlns:a16="http://schemas.microsoft.com/office/drawing/2014/main" val="1826647163"/>
                    </a:ext>
                  </a:extLst>
                </a:gridCol>
                <a:gridCol w="448454">
                  <a:extLst>
                    <a:ext uri="{9D8B030D-6E8A-4147-A177-3AD203B41FA5}">
                      <a16:colId xmlns:a16="http://schemas.microsoft.com/office/drawing/2014/main" val="1664380214"/>
                    </a:ext>
                  </a:extLst>
                </a:gridCol>
                <a:gridCol w="448454">
                  <a:extLst>
                    <a:ext uri="{9D8B030D-6E8A-4147-A177-3AD203B41FA5}">
                      <a16:colId xmlns:a16="http://schemas.microsoft.com/office/drawing/2014/main" val="2550515690"/>
                    </a:ext>
                  </a:extLst>
                </a:gridCol>
                <a:gridCol w="448454">
                  <a:extLst>
                    <a:ext uri="{9D8B030D-6E8A-4147-A177-3AD203B41FA5}">
                      <a16:colId xmlns:a16="http://schemas.microsoft.com/office/drawing/2014/main" val="1561335349"/>
                    </a:ext>
                  </a:extLst>
                </a:gridCol>
                <a:gridCol w="448454">
                  <a:extLst>
                    <a:ext uri="{9D8B030D-6E8A-4147-A177-3AD203B41FA5}">
                      <a16:colId xmlns:a16="http://schemas.microsoft.com/office/drawing/2014/main" val="2541501940"/>
                    </a:ext>
                  </a:extLst>
                </a:gridCol>
                <a:gridCol w="448454">
                  <a:extLst>
                    <a:ext uri="{9D8B030D-6E8A-4147-A177-3AD203B41FA5}">
                      <a16:colId xmlns:a16="http://schemas.microsoft.com/office/drawing/2014/main" val="1444881869"/>
                    </a:ext>
                  </a:extLst>
                </a:gridCol>
                <a:gridCol w="448454">
                  <a:extLst>
                    <a:ext uri="{9D8B030D-6E8A-4147-A177-3AD203B41FA5}">
                      <a16:colId xmlns:a16="http://schemas.microsoft.com/office/drawing/2014/main" val="2064577029"/>
                    </a:ext>
                  </a:extLst>
                </a:gridCol>
                <a:gridCol w="448454">
                  <a:extLst>
                    <a:ext uri="{9D8B030D-6E8A-4147-A177-3AD203B41FA5}">
                      <a16:colId xmlns:a16="http://schemas.microsoft.com/office/drawing/2014/main" val="2730933629"/>
                    </a:ext>
                  </a:extLst>
                </a:gridCol>
                <a:gridCol w="448454">
                  <a:extLst>
                    <a:ext uri="{9D8B030D-6E8A-4147-A177-3AD203B41FA5}">
                      <a16:colId xmlns:a16="http://schemas.microsoft.com/office/drawing/2014/main" val="1080205439"/>
                    </a:ext>
                  </a:extLst>
                </a:gridCol>
                <a:gridCol w="448454">
                  <a:extLst>
                    <a:ext uri="{9D8B030D-6E8A-4147-A177-3AD203B41FA5}">
                      <a16:colId xmlns:a16="http://schemas.microsoft.com/office/drawing/2014/main" val="980168820"/>
                    </a:ext>
                  </a:extLst>
                </a:gridCol>
                <a:gridCol w="448454">
                  <a:extLst>
                    <a:ext uri="{9D8B030D-6E8A-4147-A177-3AD203B41FA5}">
                      <a16:colId xmlns:a16="http://schemas.microsoft.com/office/drawing/2014/main" val="3422557349"/>
                    </a:ext>
                  </a:extLst>
                </a:gridCol>
                <a:gridCol w="448454">
                  <a:extLst>
                    <a:ext uri="{9D8B030D-6E8A-4147-A177-3AD203B41FA5}">
                      <a16:colId xmlns:a16="http://schemas.microsoft.com/office/drawing/2014/main" val="3826846923"/>
                    </a:ext>
                  </a:extLst>
                </a:gridCol>
                <a:gridCol w="448454">
                  <a:extLst>
                    <a:ext uri="{9D8B030D-6E8A-4147-A177-3AD203B41FA5}">
                      <a16:colId xmlns:a16="http://schemas.microsoft.com/office/drawing/2014/main" val="2160225236"/>
                    </a:ext>
                  </a:extLst>
                </a:gridCol>
                <a:gridCol w="448454">
                  <a:extLst>
                    <a:ext uri="{9D8B030D-6E8A-4147-A177-3AD203B41FA5}">
                      <a16:colId xmlns:a16="http://schemas.microsoft.com/office/drawing/2014/main" val="3786159180"/>
                    </a:ext>
                  </a:extLst>
                </a:gridCol>
                <a:gridCol w="448454">
                  <a:extLst>
                    <a:ext uri="{9D8B030D-6E8A-4147-A177-3AD203B41FA5}">
                      <a16:colId xmlns:a16="http://schemas.microsoft.com/office/drawing/2014/main" val="2468800388"/>
                    </a:ext>
                  </a:extLst>
                </a:gridCol>
              </a:tblGrid>
              <a:tr h="304800">
                <a:tc>
                  <a:txBody>
                    <a:bodyPr/>
                    <a:lstStyle/>
                    <a:p>
                      <a:r>
                        <a:rPr lang="en-US" sz="1400" dirty="0"/>
                        <a:t>scanning position</a:t>
                      </a:r>
                    </a:p>
                  </a:txBody>
                  <a:tcPr/>
                </a:tc>
                <a:tc>
                  <a:txBody>
                    <a:bodyPr/>
                    <a:lstStyle/>
                    <a:p>
                      <a:pPr algn="ctr"/>
                      <a:r>
                        <a:rPr lang="en-US" sz="1400" dirty="0"/>
                        <a:t>0</a:t>
                      </a:r>
                    </a:p>
                  </a:txBody>
                  <a:tcPr anchor="ctr"/>
                </a:tc>
                <a:tc>
                  <a:txBody>
                    <a:bodyPr/>
                    <a:lstStyle/>
                    <a:p>
                      <a:pPr algn="ctr"/>
                      <a:r>
                        <a:rPr lang="en-US" sz="1400" dirty="0"/>
                        <a:t>1</a:t>
                      </a:r>
                    </a:p>
                  </a:txBody>
                  <a:tcPr anchor="ctr"/>
                </a:tc>
                <a:tc>
                  <a:txBody>
                    <a:bodyPr/>
                    <a:lstStyle/>
                    <a:p>
                      <a:pPr algn="ctr"/>
                      <a:r>
                        <a:rPr lang="en-US" sz="1400" dirty="0"/>
                        <a:t>2</a:t>
                      </a:r>
                    </a:p>
                  </a:txBody>
                  <a:tcPr anchor="ctr"/>
                </a:tc>
                <a:tc>
                  <a:txBody>
                    <a:bodyPr/>
                    <a:lstStyle/>
                    <a:p>
                      <a:pPr algn="ctr"/>
                      <a:r>
                        <a:rPr lang="en-US" sz="1400" dirty="0"/>
                        <a:t>3</a:t>
                      </a:r>
                    </a:p>
                  </a:txBody>
                  <a:tcPr anchor="ctr"/>
                </a:tc>
                <a:tc>
                  <a:txBody>
                    <a:bodyPr/>
                    <a:lstStyle/>
                    <a:p>
                      <a:pPr algn="ctr"/>
                      <a:r>
                        <a:rPr lang="en-US" sz="1400" dirty="0"/>
                        <a:t>4</a:t>
                      </a:r>
                    </a:p>
                  </a:txBody>
                  <a:tcPr anchor="ctr"/>
                </a:tc>
                <a:tc>
                  <a:txBody>
                    <a:bodyPr/>
                    <a:lstStyle/>
                    <a:p>
                      <a:pPr algn="ctr"/>
                      <a:r>
                        <a:rPr lang="en-US" sz="1400" dirty="0"/>
                        <a:t>5</a:t>
                      </a:r>
                    </a:p>
                  </a:txBody>
                  <a:tcPr anchor="ctr"/>
                </a:tc>
                <a:tc>
                  <a:txBody>
                    <a:bodyPr/>
                    <a:lstStyle/>
                    <a:p>
                      <a:pPr algn="ctr"/>
                      <a:r>
                        <a:rPr lang="en-US" sz="1400" dirty="0"/>
                        <a:t>6</a:t>
                      </a:r>
                    </a:p>
                  </a:txBody>
                  <a:tcPr anchor="ctr"/>
                </a:tc>
                <a:tc>
                  <a:txBody>
                    <a:bodyPr/>
                    <a:lstStyle/>
                    <a:p>
                      <a:pPr algn="ctr"/>
                      <a:r>
                        <a:rPr lang="en-US" sz="1400" dirty="0"/>
                        <a:t>7</a:t>
                      </a:r>
                    </a:p>
                  </a:txBody>
                  <a:tcPr anchor="ctr"/>
                </a:tc>
                <a:tc>
                  <a:txBody>
                    <a:bodyPr/>
                    <a:lstStyle/>
                    <a:p>
                      <a:pPr algn="ctr"/>
                      <a:r>
                        <a:rPr lang="en-US" sz="1400" dirty="0"/>
                        <a:t>8</a:t>
                      </a:r>
                    </a:p>
                  </a:txBody>
                  <a:tcPr anchor="ctr"/>
                </a:tc>
                <a:tc>
                  <a:txBody>
                    <a:bodyPr/>
                    <a:lstStyle/>
                    <a:p>
                      <a:pPr algn="ctr"/>
                      <a:r>
                        <a:rPr lang="en-US" sz="1400" dirty="0"/>
                        <a:t>9</a:t>
                      </a:r>
                    </a:p>
                  </a:txBody>
                  <a:tcPr anchor="ctr"/>
                </a:tc>
                <a:tc>
                  <a:txBody>
                    <a:bodyPr/>
                    <a:lstStyle/>
                    <a:p>
                      <a:pPr algn="ctr"/>
                      <a:r>
                        <a:rPr lang="en-US" sz="1400" dirty="0"/>
                        <a:t>10</a:t>
                      </a:r>
                    </a:p>
                  </a:txBody>
                  <a:tcPr anchor="ctr"/>
                </a:tc>
                <a:tc>
                  <a:txBody>
                    <a:bodyPr/>
                    <a:lstStyle/>
                    <a:p>
                      <a:pPr algn="ctr"/>
                      <a:r>
                        <a:rPr lang="en-US" sz="1400" dirty="0"/>
                        <a:t>11</a:t>
                      </a:r>
                    </a:p>
                  </a:txBody>
                  <a:tcPr anchor="ctr"/>
                </a:tc>
                <a:tc>
                  <a:txBody>
                    <a:bodyPr/>
                    <a:lstStyle/>
                    <a:p>
                      <a:pPr algn="ctr"/>
                      <a:r>
                        <a:rPr lang="en-US" sz="1400" dirty="0"/>
                        <a:t>12</a:t>
                      </a:r>
                    </a:p>
                  </a:txBody>
                  <a:tcPr anchor="ctr"/>
                </a:tc>
                <a:tc>
                  <a:txBody>
                    <a:bodyPr/>
                    <a:lstStyle/>
                    <a:p>
                      <a:pPr algn="ctr"/>
                      <a:r>
                        <a:rPr lang="en-US" sz="1400" dirty="0"/>
                        <a:t>13</a:t>
                      </a:r>
                    </a:p>
                  </a:txBody>
                  <a:tcPr anchor="ctr"/>
                </a:tc>
                <a:tc>
                  <a:txBody>
                    <a:bodyPr/>
                    <a:lstStyle/>
                    <a:p>
                      <a:pPr algn="ctr"/>
                      <a:r>
                        <a:rPr lang="en-US" sz="1400" dirty="0"/>
                        <a:t>14</a:t>
                      </a:r>
                    </a:p>
                  </a:txBody>
                  <a:tcPr anchor="ctr"/>
                </a:tc>
                <a:tc>
                  <a:txBody>
                    <a:bodyPr/>
                    <a:lstStyle/>
                    <a:p>
                      <a:pPr algn="ctr"/>
                      <a:r>
                        <a:rPr lang="en-US" sz="1400" dirty="0"/>
                        <a:t>15</a:t>
                      </a:r>
                    </a:p>
                  </a:txBody>
                  <a:tcPr anchor="ctr"/>
                </a:tc>
                <a:extLst>
                  <a:ext uri="{0D108BD9-81ED-4DB2-BD59-A6C34878D82A}">
                    <a16:rowId xmlns:a16="http://schemas.microsoft.com/office/drawing/2014/main" val="540830450"/>
                  </a:ext>
                </a:extLst>
              </a:tr>
              <a:tr h="304800">
                <a:tc>
                  <a:txBody>
                    <a:bodyPr/>
                    <a:lstStyle/>
                    <a:p>
                      <a:r>
                        <a:rPr lang="en-US" sz="1400" dirty="0"/>
                        <a:t>quantized coeff.</a:t>
                      </a:r>
                    </a:p>
                  </a:txBody>
                  <a:tcPr/>
                </a:tc>
                <a:tc>
                  <a:txBody>
                    <a:bodyPr/>
                    <a:lstStyle/>
                    <a:p>
                      <a:pPr algn="ctr"/>
                      <a:r>
                        <a:rPr lang="en-US" sz="1400" dirty="0"/>
                        <a:t>0</a:t>
                      </a:r>
                    </a:p>
                  </a:txBody>
                  <a:tcPr/>
                </a:tc>
                <a:tc>
                  <a:txBody>
                    <a:bodyPr/>
                    <a:lstStyle/>
                    <a:p>
                      <a:pPr algn="ctr"/>
                      <a:r>
                        <a:rPr lang="en-US" sz="1400" dirty="0"/>
                        <a:t>0</a:t>
                      </a:r>
                    </a:p>
                  </a:txBody>
                  <a:tcPr/>
                </a:tc>
                <a:tc>
                  <a:txBody>
                    <a:bodyPr/>
                    <a:lstStyle/>
                    <a:p>
                      <a:pPr algn="ctr"/>
                      <a:r>
                        <a:rPr lang="en-US" sz="1400" dirty="0"/>
                        <a:t>0</a:t>
                      </a:r>
                    </a:p>
                  </a:txBody>
                  <a:tcPr/>
                </a:tc>
                <a:tc>
                  <a:txBody>
                    <a:bodyPr/>
                    <a:lstStyle/>
                    <a:p>
                      <a:pPr algn="ctr"/>
                      <a:r>
                        <a:rPr lang="en-US" sz="1400" dirty="0"/>
                        <a:t>1</a:t>
                      </a:r>
                    </a:p>
                  </a:txBody>
                  <a:tcPr/>
                </a:tc>
                <a:tc>
                  <a:txBody>
                    <a:bodyPr/>
                    <a:lstStyle/>
                    <a:p>
                      <a:pPr algn="ctr"/>
                      <a:r>
                        <a:rPr lang="en-US" sz="1400" dirty="0"/>
                        <a:t>-2</a:t>
                      </a:r>
                    </a:p>
                  </a:txBody>
                  <a:tcPr/>
                </a:tc>
                <a:tc>
                  <a:txBody>
                    <a:bodyPr/>
                    <a:lstStyle/>
                    <a:p>
                      <a:pPr algn="ctr"/>
                      <a:r>
                        <a:rPr lang="en-US" sz="1400" dirty="0"/>
                        <a:t>0</a:t>
                      </a:r>
                    </a:p>
                  </a:txBody>
                  <a:tcPr/>
                </a:tc>
                <a:tc>
                  <a:txBody>
                    <a:bodyPr/>
                    <a:lstStyle/>
                    <a:p>
                      <a:pPr algn="ctr"/>
                      <a:r>
                        <a:rPr lang="en-US" sz="1400" dirty="0"/>
                        <a:t>-1</a:t>
                      </a:r>
                    </a:p>
                  </a:txBody>
                  <a:tcPr/>
                </a:tc>
                <a:tc>
                  <a:txBody>
                    <a:bodyPr/>
                    <a:lstStyle/>
                    <a:p>
                      <a:pPr algn="ctr"/>
                      <a:r>
                        <a:rPr lang="en-US" sz="1400" dirty="0"/>
                        <a:t>1</a:t>
                      </a:r>
                    </a:p>
                  </a:txBody>
                  <a:tcPr/>
                </a:tc>
                <a:tc>
                  <a:txBody>
                    <a:bodyPr/>
                    <a:lstStyle/>
                    <a:p>
                      <a:pPr algn="ctr"/>
                      <a:r>
                        <a:rPr lang="en-US" sz="1400" dirty="0"/>
                        <a:t>1</a:t>
                      </a:r>
                    </a:p>
                  </a:txBody>
                  <a:tcPr/>
                </a:tc>
                <a:tc>
                  <a:txBody>
                    <a:bodyPr/>
                    <a:lstStyle/>
                    <a:p>
                      <a:pPr algn="ctr"/>
                      <a:r>
                        <a:rPr lang="en-US" sz="1400" dirty="0"/>
                        <a:t>0</a:t>
                      </a:r>
                    </a:p>
                  </a:txBody>
                  <a:tcPr/>
                </a:tc>
                <a:tc>
                  <a:txBody>
                    <a:bodyPr/>
                    <a:lstStyle/>
                    <a:p>
                      <a:pPr algn="ctr"/>
                      <a:r>
                        <a:rPr lang="en-US" sz="1400" dirty="0"/>
                        <a:t>3</a:t>
                      </a:r>
                    </a:p>
                  </a:txBody>
                  <a:tcPr/>
                </a:tc>
                <a:tc>
                  <a:txBody>
                    <a:bodyPr/>
                    <a:lstStyle/>
                    <a:p>
                      <a:pPr algn="ctr"/>
                      <a:r>
                        <a:rPr lang="en-US" sz="1400" dirty="0"/>
                        <a:t>0</a:t>
                      </a:r>
                    </a:p>
                  </a:txBody>
                  <a:tcPr/>
                </a:tc>
                <a:tc>
                  <a:txBody>
                    <a:bodyPr/>
                    <a:lstStyle/>
                    <a:p>
                      <a:pPr algn="ctr"/>
                      <a:r>
                        <a:rPr lang="en-US" sz="1400" dirty="0"/>
                        <a:t>-3</a:t>
                      </a:r>
                    </a:p>
                  </a:txBody>
                  <a:tcPr/>
                </a:tc>
                <a:tc>
                  <a:txBody>
                    <a:bodyPr/>
                    <a:lstStyle/>
                    <a:p>
                      <a:pPr algn="ctr"/>
                      <a:r>
                        <a:rPr lang="en-US" sz="1400" dirty="0"/>
                        <a:t>2</a:t>
                      </a:r>
                    </a:p>
                  </a:txBody>
                  <a:tcPr/>
                </a:tc>
                <a:tc>
                  <a:txBody>
                    <a:bodyPr/>
                    <a:lstStyle/>
                    <a:p>
                      <a:pPr algn="ctr"/>
                      <a:r>
                        <a:rPr lang="en-US" sz="1400" dirty="0"/>
                        <a:t>-4</a:t>
                      </a:r>
                    </a:p>
                  </a:txBody>
                  <a:tcPr/>
                </a:tc>
                <a:tc>
                  <a:txBody>
                    <a:bodyPr/>
                    <a:lstStyle/>
                    <a:p>
                      <a:pPr algn="ctr"/>
                      <a:r>
                        <a:rPr lang="en-US" sz="1400" dirty="0"/>
                        <a:t>-6</a:t>
                      </a:r>
                    </a:p>
                  </a:txBody>
                  <a:tcPr/>
                </a:tc>
                <a:extLst>
                  <a:ext uri="{0D108BD9-81ED-4DB2-BD59-A6C34878D82A}">
                    <a16:rowId xmlns:a16="http://schemas.microsoft.com/office/drawing/2014/main" val="702785726"/>
                  </a:ext>
                </a:extLst>
              </a:tr>
              <a:tr h="304800">
                <a:tc>
                  <a:txBody>
                    <a:bodyPr/>
                    <a:lstStyle/>
                    <a:p>
                      <a:r>
                        <a:rPr lang="en-US" sz="1400" dirty="0"/>
                        <a:t>state</a:t>
                      </a:r>
                    </a:p>
                  </a:txBody>
                  <a:tcPr/>
                </a:tc>
                <a:tc>
                  <a:txBody>
                    <a:bodyPr/>
                    <a:lstStyle/>
                    <a:p>
                      <a:pPr algn="ctr"/>
                      <a:r>
                        <a:rPr lang="en-US" sz="1400" dirty="0"/>
                        <a:t>0</a:t>
                      </a:r>
                    </a:p>
                  </a:txBody>
                  <a:tcPr/>
                </a:tc>
                <a:tc>
                  <a:txBody>
                    <a:bodyPr/>
                    <a:lstStyle/>
                    <a:p>
                      <a:pPr algn="ctr"/>
                      <a:r>
                        <a:rPr lang="en-US" sz="1400" dirty="0"/>
                        <a:t>0</a:t>
                      </a:r>
                    </a:p>
                  </a:txBody>
                  <a:tcPr/>
                </a:tc>
                <a:tc>
                  <a:txBody>
                    <a:bodyPr/>
                    <a:lstStyle/>
                    <a:p>
                      <a:pPr algn="ctr"/>
                      <a:r>
                        <a:rPr lang="en-US" sz="1400" dirty="0"/>
                        <a:t>0</a:t>
                      </a:r>
                    </a:p>
                  </a:txBody>
                  <a:tcPr/>
                </a:tc>
                <a:tc>
                  <a:txBody>
                    <a:bodyPr/>
                    <a:lstStyle/>
                    <a:p>
                      <a:pPr algn="ctr"/>
                      <a:r>
                        <a:rPr lang="en-US" sz="1400" dirty="0"/>
                        <a:t>0</a:t>
                      </a:r>
                    </a:p>
                  </a:txBody>
                  <a:tcPr/>
                </a:tc>
                <a:tc>
                  <a:txBody>
                    <a:bodyPr/>
                    <a:lstStyle/>
                    <a:p>
                      <a:pPr algn="ctr"/>
                      <a:r>
                        <a:rPr lang="en-US" sz="1400" dirty="0"/>
                        <a:t>2</a:t>
                      </a:r>
                    </a:p>
                  </a:txBody>
                  <a:tcPr/>
                </a:tc>
                <a:tc>
                  <a:txBody>
                    <a:bodyPr/>
                    <a:lstStyle/>
                    <a:p>
                      <a:pPr algn="ctr"/>
                      <a:r>
                        <a:rPr lang="en-US" sz="1400" dirty="0"/>
                        <a:t>1</a:t>
                      </a:r>
                    </a:p>
                  </a:txBody>
                  <a:tcPr/>
                </a:tc>
                <a:tc>
                  <a:txBody>
                    <a:bodyPr/>
                    <a:lstStyle/>
                    <a:p>
                      <a:pPr algn="ctr"/>
                      <a:r>
                        <a:rPr lang="en-US" sz="1400" dirty="0"/>
                        <a:t>2</a:t>
                      </a:r>
                    </a:p>
                  </a:txBody>
                  <a:tcPr/>
                </a:tc>
                <a:tc>
                  <a:txBody>
                    <a:bodyPr/>
                    <a:lstStyle/>
                    <a:p>
                      <a:pPr algn="ctr"/>
                      <a:r>
                        <a:rPr lang="en-US" sz="1400" dirty="0"/>
                        <a:t>3</a:t>
                      </a:r>
                    </a:p>
                  </a:txBody>
                  <a:tcPr/>
                </a:tc>
                <a:tc>
                  <a:txBody>
                    <a:bodyPr/>
                    <a:lstStyle/>
                    <a:p>
                      <a:pPr algn="ctr"/>
                      <a:r>
                        <a:rPr lang="en-US" sz="1400" dirty="0"/>
                        <a:t>1</a:t>
                      </a:r>
                    </a:p>
                  </a:txBody>
                  <a:tcPr/>
                </a:tc>
                <a:tc>
                  <a:txBody>
                    <a:bodyPr/>
                    <a:lstStyle/>
                    <a:p>
                      <a:pPr algn="ctr"/>
                      <a:r>
                        <a:rPr lang="en-US" sz="1400" dirty="0"/>
                        <a:t>0</a:t>
                      </a:r>
                    </a:p>
                  </a:txBody>
                  <a:tcPr/>
                </a:tc>
                <a:tc>
                  <a:txBody>
                    <a:bodyPr/>
                    <a:lstStyle/>
                    <a:p>
                      <a:pPr algn="ctr"/>
                      <a:r>
                        <a:rPr lang="en-US" sz="1400" dirty="0"/>
                        <a:t>0</a:t>
                      </a:r>
                    </a:p>
                  </a:txBody>
                  <a:tcPr/>
                </a:tc>
                <a:tc>
                  <a:txBody>
                    <a:bodyPr/>
                    <a:lstStyle/>
                    <a:p>
                      <a:pPr algn="ctr"/>
                      <a:r>
                        <a:rPr lang="en-US" sz="1400" dirty="0"/>
                        <a:t>2</a:t>
                      </a:r>
                    </a:p>
                  </a:txBody>
                  <a:tcPr/>
                </a:tc>
                <a:tc>
                  <a:txBody>
                    <a:bodyPr/>
                    <a:lstStyle/>
                    <a:p>
                      <a:pPr algn="ctr"/>
                      <a:r>
                        <a:rPr lang="en-US" sz="1400" dirty="0"/>
                        <a:t>1</a:t>
                      </a:r>
                    </a:p>
                  </a:txBody>
                  <a:tcPr/>
                </a:tc>
                <a:tc>
                  <a:txBody>
                    <a:bodyPr/>
                    <a:lstStyle/>
                    <a:p>
                      <a:pPr algn="ctr"/>
                      <a:r>
                        <a:rPr lang="en-US" sz="1400" dirty="0"/>
                        <a:t>0</a:t>
                      </a:r>
                    </a:p>
                  </a:txBody>
                  <a:tcPr/>
                </a:tc>
                <a:tc>
                  <a:txBody>
                    <a:bodyPr/>
                    <a:lstStyle/>
                    <a:p>
                      <a:pPr algn="ctr"/>
                      <a:r>
                        <a:rPr lang="en-US" sz="1400" dirty="0"/>
                        <a:t>0</a:t>
                      </a:r>
                    </a:p>
                  </a:txBody>
                  <a:tcPr/>
                </a:tc>
                <a:tc>
                  <a:txBody>
                    <a:bodyPr/>
                    <a:lstStyle/>
                    <a:p>
                      <a:pPr algn="ctr"/>
                      <a:r>
                        <a:rPr lang="en-US" sz="1400" dirty="0"/>
                        <a:t>0</a:t>
                      </a:r>
                    </a:p>
                  </a:txBody>
                  <a:tcPr/>
                </a:tc>
                <a:extLst>
                  <a:ext uri="{0D108BD9-81ED-4DB2-BD59-A6C34878D82A}">
                    <a16:rowId xmlns:a16="http://schemas.microsoft.com/office/drawing/2014/main" val="676031112"/>
                  </a:ext>
                </a:extLst>
              </a:tr>
              <a:tr h="304800">
                <a:tc>
                  <a:txBody>
                    <a:bodyPr/>
                    <a:lstStyle/>
                    <a:p>
                      <a:r>
                        <a:rPr lang="en-US" sz="1400" dirty="0"/>
                        <a:t>quantizer</a:t>
                      </a:r>
                    </a:p>
                  </a:txBody>
                  <a:tcPr/>
                </a:tc>
                <a:tc>
                  <a:txBody>
                    <a:bodyPr/>
                    <a:lstStyle/>
                    <a:p>
                      <a:r>
                        <a:rPr lang="en-US" sz="1400" dirty="0"/>
                        <a:t>Q0</a:t>
                      </a:r>
                    </a:p>
                  </a:txBody>
                  <a:tcPr/>
                </a:tc>
                <a:tc>
                  <a:txBody>
                    <a:bodyPr/>
                    <a:lstStyle/>
                    <a:p>
                      <a:r>
                        <a:rPr lang="en-US" sz="1400" dirty="0"/>
                        <a:t>Q0</a:t>
                      </a:r>
                    </a:p>
                  </a:txBody>
                  <a:tcPr/>
                </a:tc>
                <a:tc>
                  <a:txBody>
                    <a:bodyPr/>
                    <a:lstStyle/>
                    <a:p>
                      <a:r>
                        <a:rPr lang="en-US" sz="1400" dirty="0"/>
                        <a:t>Q0</a:t>
                      </a:r>
                    </a:p>
                  </a:txBody>
                  <a:tcPr/>
                </a:tc>
                <a:tc>
                  <a:txBody>
                    <a:bodyPr/>
                    <a:lstStyle/>
                    <a:p>
                      <a:r>
                        <a:rPr lang="en-US" sz="1400" dirty="0"/>
                        <a:t>Q0</a:t>
                      </a:r>
                    </a:p>
                  </a:txBody>
                  <a:tcPr/>
                </a:tc>
                <a:tc>
                  <a:txBody>
                    <a:bodyPr/>
                    <a:lstStyle/>
                    <a:p>
                      <a:r>
                        <a:rPr lang="en-US" sz="1400" dirty="0"/>
                        <a:t>Q1</a:t>
                      </a:r>
                    </a:p>
                  </a:txBody>
                  <a:tcPr/>
                </a:tc>
                <a:tc>
                  <a:txBody>
                    <a:bodyPr/>
                    <a:lstStyle/>
                    <a:p>
                      <a:r>
                        <a:rPr lang="en-US" sz="1400" dirty="0"/>
                        <a:t>Q0</a:t>
                      </a:r>
                    </a:p>
                  </a:txBody>
                  <a:tcPr/>
                </a:tc>
                <a:tc>
                  <a:txBody>
                    <a:bodyPr/>
                    <a:lstStyle/>
                    <a:p>
                      <a:r>
                        <a:rPr lang="en-US" sz="1400" dirty="0"/>
                        <a:t>Q1</a:t>
                      </a:r>
                    </a:p>
                  </a:txBody>
                  <a:tcPr/>
                </a:tc>
                <a:tc>
                  <a:txBody>
                    <a:bodyPr/>
                    <a:lstStyle/>
                    <a:p>
                      <a:r>
                        <a:rPr lang="en-US" sz="1400" dirty="0"/>
                        <a:t>Q1</a:t>
                      </a:r>
                    </a:p>
                  </a:txBody>
                  <a:tcPr/>
                </a:tc>
                <a:tc>
                  <a:txBody>
                    <a:bodyPr/>
                    <a:lstStyle/>
                    <a:p>
                      <a:r>
                        <a:rPr lang="en-US" sz="1400" dirty="0"/>
                        <a:t>Q0</a:t>
                      </a:r>
                    </a:p>
                  </a:txBody>
                  <a:tcPr/>
                </a:tc>
                <a:tc>
                  <a:txBody>
                    <a:bodyPr/>
                    <a:lstStyle/>
                    <a:p>
                      <a:r>
                        <a:rPr lang="en-US" sz="1400" dirty="0"/>
                        <a:t>Q0</a:t>
                      </a:r>
                    </a:p>
                  </a:txBody>
                  <a:tcPr/>
                </a:tc>
                <a:tc>
                  <a:txBody>
                    <a:bodyPr/>
                    <a:lstStyle/>
                    <a:p>
                      <a:r>
                        <a:rPr lang="en-US" sz="1400" dirty="0"/>
                        <a:t>Q0</a:t>
                      </a:r>
                    </a:p>
                  </a:txBody>
                  <a:tcPr/>
                </a:tc>
                <a:tc>
                  <a:txBody>
                    <a:bodyPr/>
                    <a:lstStyle/>
                    <a:p>
                      <a:r>
                        <a:rPr lang="en-US" sz="1400" dirty="0"/>
                        <a:t>Q1</a:t>
                      </a:r>
                    </a:p>
                  </a:txBody>
                  <a:tcPr/>
                </a:tc>
                <a:tc>
                  <a:txBody>
                    <a:bodyPr/>
                    <a:lstStyle/>
                    <a:p>
                      <a:r>
                        <a:rPr lang="en-US" sz="1400" dirty="0"/>
                        <a:t>Q0</a:t>
                      </a:r>
                    </a:p>
                  </a:txBody>
                  <a:tcPr/>
                </a:tc>
                <a:tc>
                  <a:txBody>
                    <a:bodyPr/>
                    <a:lstStyle/>
                    <a:p>
                      <a:r>
                        <a:rPr lang="en-US" sz="1400" dirty="0"/>
                        <a:t>Q0</a:t>
                      </a:r>
                    </a:p>
                  </a:txBody>
                  <a:tcPr/>
                </a:tc>
                <a:tc>
                  <a:txBody>
                    <a:bodyPr/>
                    <a:lstStyle/>
                    <a:p>
                      <a:r>
                        <a:rPr lang="en-US" sz="1400" dirty="0"/>
                        <a:t>Q0</a:t>
                      </a:r>
                    </a:p>
                  </a:txBody>
                  <a:tcPr/>
                </a:tc>
                <a:tc>
                  <a:txBody>
                    <a:bodyPr/>
                    <a:lstStyle/>
                    <a:p>
                      <a:r>
                        <a:rPr lang="en-US" sz="1400" dirty="0"/>
                        <a:t>Q0</a:t>
                      </a:r>
                    </a:p>
                  </a:txBody>
                  <a:tcPr/>
                </a:tc>
                <a:extLst>
                  <a:ext uri="{0D108BD9-81ED-4DB2-BD59-A6C34878D82A}">
                    <a16:rowId xmlns:a16="http://schemas.microsoft.com/office/drawing/2014/main" val="2418581576"/>
                  </a:ext>
                </a:extLst>
              </a:tr>
            </a:tbl>
          </a:graphicData>
        </a:graphic>
      </p:graphicFrame>
      <p:sp>
        <p:nvSpPr>
          <p:cNvPr id="7" name="TextBox 6">
            <a:extLst>
              <a:ext uri="{FF2B5EF4-FFF2-40B4-BE49-F238E27FC236}">
                <a16:creationId xmlns:a16="http://schemas.microsoft.com/office/drawing/2014/main" id="{63126878-1EE7-4776-A322-C6477E47CBBE}"/>
              </a:ext>
            </a:extLst>
          </p:cNvPr>
          <p:cNvSpPr txBox="1"/>
          <p:nvPr/>
        </p:nvSpPr>
        <p:spPr>
          <a:xfrm>
            <a:off x="1315749" y="4729240"/>
            <a:ext cx="8848789" cy="233910"/>
          </a:xfrm>
          <a:prstGeom prst="rect">
            <a:avLst/>
          </a:prstGeom>
          <a:noFill/>
          <a:ln>
            <a:noFill/>
          </a:ln>
        </p:spPr>
        <p:txBody>
          <a:bodyPr wrap="square" lIns="0" tIns="0" rIns="0" bIns="0" rtlCol="0">
            <a:spAutoFit/>
          </a:bodyPr>
          <a:lstStyle/>
          <a:p>
            <a:pPr algn="ctr">
              <a:lnSpc>
                <a:spcPct val="95000"/>
              </a:lnSpc>
              <a:spcBef>
                <a:spcPts val="1200"/>
              </a:spcBef>
            </a:pPr>
            <a:r>
              <a:rPr lang="en-US" sz="1600" dirty="0">
                <a:solidFill>
                  <a:schemeClr val="tx1">
                    <a:lumMod val="85000"/>
                    <a:lumOff val="15000"/>
                  </a:schemeClr>
                </a:solidFill>
              </a:rPr>
              <a:t>Table 1. Example: quantized coefficients and the corresponding quantizers in a CG</a:t>
            </a:r>
          </a:p>
        </p:txBody>
      </p:sp>
    </p:spTree>
    <p:extLst>
      <p:ext uri="{BB962C8B-B14F-4D97-AF65-F5344CB8AC3E}">
        <p14:creationId xmlns:p14="http://schemas.microsoft.com/office/powerpoint/2010/main" val="4148023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1FB83-2565-4136-8059-906A7E5F07AA}"/>
              </a:ext>
            </a:extLst>
          </p:cNvPr>
          <p:cNvSpPr>
            <a:spLocks noGrp="1"/>
          </p:cNvSpPr>
          <p:nvPr>
            <p:ph type="title"/>
          </p:nvPr>
        </p:nvSpPr>
        <p:spPr/>
        <p:txBody>
          <a:bodyPr/>
          <a:lstStyle/>
          <a:p>
            <a:r>
              <a:rPr lang="en-US" dirty="0"/>
              <a:t>Problem Statement</a:t>
            </a:r>
          </a:p>
        </p:txBody>
      </p:sp>
      <p:sp>
        <p:nvSpPr>
          <p:cNvPr id="3" name="Content Placeholder 2">
            <a:extLst>
              <a:ext uri="{FF2B5EF4-FFF2-40B4-BE49-F238E27FC236}">
                <a16:creationId xmlns:a16="http://schemas.microsoft.com/office/drawing/2014/main" id="{EB5063B5-34ED-4D19-9907-07250F643855}"/>
              </a:ext>
            </a:extLst>
          </p:cNvPr>
          <p:cNvSpPr>
            <a:spLocks noGrp="1"/>
          </p:cNvSpPr>
          <p:nvPr>
            <p:ph sz="quarter" idx="12"/>
          </p:nvPr>
        </p:nvSpPr>
        <p:spPr>
          <a:xfrm>
            <a:off x="495300" y="1709928"/>
            <a:ext cx="5612202" cy="2439378"/>
          </a:xfrm>
        </p:spPr>
        <p:txBody>
          <a:bodyPr/>
          <a:lstStyle/>
          <a:p>
            <a:pPr>
              <a:spcBef>
                <a:spcPts val="0"/>
              </a:spcBef>
              <a:spcAft>
                <a:spcPts val="600"/>
              </a:spcAft>
            </a:pPr>
            <a:r>
              <a:rPr lang="en-US" sz="2000" dirty="0"/>
              <a:t>Throughput analysis</a:t>
            </a:r>
          </a:p>
          <a:p>
            <a:pPr lvl="1">
              <a:spcAft>
                <a:spcPts val="600"/>
              </a:spcAft>
            </a:pPr>
            <a:r>
              <a:rPr lang="en-US" sz="1800" dirty="0"/>
              <a:t>Regular coded bins increased: </a:t>
            </a:r>
            <a:br>
              <a:rPr lang="en-US" sz="1800" dirty="0"/>
            </a:br>
            <a:r>
              <a:rPr lang="en-US" sz="1800" dirty="0"/>
              <a:t>up to 80 vs. up to 25 in HEVC</a:t>
            </a:r>
          </a:p>
          <a:p>
            <a:pPr lvl="1">
              <a:spcAft>
                <a:spcPts val="600"/>
              </a:spcAft>
            </a:pPr>
            <a:r>
              <a:rPr lang="en-US" sz="1800" dirty="0"/>
              <a:t>Bypass coded bins are not grouped.</a:t>
            </a:r>
          </a:p>
          <a:p>
            <a:pPr lvl="1">
              <a:spcAft>
                <a:spcPts val="600"/>
              </a:spcAft>
            </a:pPr>
            <a:r>
              <a:rPr lang="en-US" sz="1800" dirty="0"/>
              <a:t>Regular coded bins with different sets of contexts are interleaved.</a:t>
            </a:r>
          </a:p>
        </p:txBody>
      </p:sp>
      <p:sp>
        <p:nvSpPr>
          <p:cNvPr id="4" name="Subtitle 3">
            <a:extLst>
              <a:ext uri="{FF2B5EF4-FFF2-40B4-BE49-F238E27FC236}">
                <a16:creationId xmlns:a16="http://schemas.microsoft.com/office/drawing/2014/main" id="{D7F6757B-2A98-4894-BEE1-E0CADFBEEECB}"/>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3421218A-E21B-4079-B2D4-C497BD2BC8A4}"/>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grpSp>
        <p:nvGrpSpPr>
          <p:cNvPr id="10" name="Group 9">
            <a:extLst>
              <a:ext uri="{FF2B5EF4-FFF2-40B4-BE49-F238E27FC236}">
                <a16:creationId xmlns:a16="http://schemas.microsoft.com/office/drawing/2014/main" id="{E047E77D-51BB-4278-889F-4B0BB9571BAC}"/>
              </a:ext>
            </a:extLst>
          </p:cNvPr>
          <p:cNvGrpSpPr/>
          <p:nvPr/>
        </p:nvGrpSpPr>
        <p:grpSpPr>
          <a:xfrm>
            <a:off x="378732" y="3990091"/>
            <a:ext cx="11420246" cy="2148205"/>
            <a:chOff x="378732" y="3834823"/>
            <a:chExt cx="11420246" cy="2148205"/>
          </a:xfrm>
        </p:grpSpPr>
        <p:pic>
          <p:nvPicPr>
            <p:cNvPr id="8" name="Picture 7">
              <a:extLst>
                <a:ext uri="{FF2B5EF4-FFF2-40B4-BE49-F238E27FC236}">
                  <a16:creationId xmlns:a16="http://schemas.microsoft.com/office/drawing/2014/main" id="{1B1611A2-2D40-449E-BF75-358C7F0E25E1}"/>
                </a:ext>
              </a:extLst>
            </p:cNvPr>
            <p:cNvPicPr>
              <a:picLocks noChangeAspect="1"/>
            </p:cNvPicPr>
            <p:nvPr/>
          </p:nvPicPr>
          <p:blipFill>
            <a:blip r:embed="rId2"/>
            <a:stretch>
              <a:fillRect/>
            </a:stretch>
          </p:blipFill>
          <p:spPr>
            <a:xfrm>
              <a:off x="378732" y="3834823"/>
              <a:ext cx="11420246" cy="1914295"/>
            </a:xfrm>
            <a:prstGeom prst="rect">
              <a:avLst/>
            </a:prstGeom>
          </p:spPr>
        </p:pic>
        <p:sp>
          <p:nvSpPr>
            <p:cNvPr id="9" name="TextBox 8">
              <a:extLst>
                <a:ext uri="{FF2B5EF4-FFF2-40B4-BE49-F238E27FC236}">
                  <a16:creationId xmlns:a16="http://schemas.microsoft.com/office/drawing/2014/main" id="{0B5026AC-1D8D-46BF-9A57-2EC4DF6E4333}"/>
                </a:ext>
              </a:extLst>
            </p:cNvPr>
            <p:cNvSpPr txBox="1"/>
            <p:nvPr/>
          </p:nvSpPr>
          <p:spPr>
            <a:xfrm>
              <a:off x="378732" y="5749118"/>
              <a:ext cx="11420246" cy="233910"/>
            </a:xfrm>
            <a:prstGeom prst="rect">
              <a:avLst/>
            </a:prstGeom>
            <a:noFill/>
            <a:ln>
              <a:noFill/>
            </a:ln>
          </p:spPr>
          <p:txBody>
            <a:bodyPr wrap="square" lIns="0" tIns="0" rIns="0" bIns="0" rtlCol="0">
              <a:spAutoFit/>
            </a:bodyPr>
            <a:lstStyle/>
            <a:p>
              <a:pPr algn="ctr">
                <a:lnSpc>
                  <a:spcPct val="95000"/>
                </a:lnSpc>
                <a:spcBef>
                  <a:spcPts val="1200"/>
                </a:spcBef>
              </a:pPr>
              <a:r>
                <a:rPr lang="en-US" sz="1600" dirty="0">
                  <a:solidFill>
                    <a:schemeClr val="tx1">
                      <a:lumMod val="85000"/>
                      <a:lumOff val="15000"/>
                    </a:schemeClr>
                  </a:solidFill>
                </a:rPr>
                <a:t>Fig. 3 Order of coefficient bins in a CG, as proposed in JVET-K0071</a:t>
              </a:r>
            </a:p>
          </p:txBody>
        </p:sp>
      </p:grpSp>
      <p:sp>
        <p:nvSpPr>
          <p:cNvPr id="11" name="Content Placeholder 2">
            <a:extLst>
              <a:ext uri="{FF2B5EF4-FFF2-40B4-BE49-F238E27FC236}">
                <a16:creationId xmlns:a16="http://schemas.microsoft.com/office/drawing/2014/main" id="{8787D6F2-D7AB-421D-A0CA-E80A09CB916F}"/>
              </a:ext>
            </a:extLst>
          </p:cNvPr>
          <p:cNvSpPr txBox="1">
            <a:spLocks/>
          </p:cNvSpPr>
          <p:nvPr/>
        </p:nvSpPr>
        <p:spPr>
          <a:xfrm>
            <a:off x="6400791" y="1709928"/>
            <a:ext cx="5281622" cy="2439378"/>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a:spcBef>
                <a:spcPts val="0"/>
              </a:spcBef>
              <a:spcAft>
                <a:spcPts val="600"/>
              </a:spcAft>
            </a:pPr>
            <a:r>
              <a:rPr lang="en-US" sz="2000" dirty="0"/>
              <a:t>Memory requirement for storing contexts</a:t>
            </a:r>
          </a:p>
          <a:p>
            <a:pPr lvl="1">
              <a:spcAft>
                <a:spcPts val="600"/>
              </a:spcAft>
            </a:pPr>
            <a:r>
              <a:rPr lang="en-US" sz="1800" dirty="0"/>
              <a:t>SIG: 60 vs. 44 in HEVC</a:t>
            </a:r>
          </a:p>
          <a:p>
            <a:pPr lvl="1">
              <a:spcAft>
                <a:spcPts val="600"/>
              </a:spcAft>
            </a:pPr>
            <a:r>
              <a:rPr lang="en-US" sz="1800" dirty="0"/>
              <a:t>gt1: 64 vs. 24 in HEVC</a:t>
            </a:r>
          </a:p>
          <a:p>
            <a:pPr lvl="1">
              <a:spcAft>
                <a:spcPts val="600"/>
              </a:spcAft>
            </a:pPr>
            <a:r>
              <a:rPr lang="en-US" sz="1800" dirty="0"/>
              <a:t>gt2/gt3/gt4: 32 vs. 6 for gt2 in HEVC</a:t>
            </a:r>
          </a:p>
        </p:txBody>
      </p:sp>
    </p:spTree>
    <p:extLst>
      <p:ext uri="{BB962C8B-B14F-4D97-AF65-F5344CB8AC3E}">
        <p14:creationId xmlns:p14="http://schemas.microsoft.com/office/powerpoint/2010/main" val="1699745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4F4CC-AC22-4A59-A018-1A6CE0CBA387}"/>
              </a:ext>
            </a:extLst>
          </p:cNvPr>
          <p:cNvSpPr>
            <a:spLocks noGrp="1"/>
          </p:cNvSpPr>
          <p:nvPr>
            <p:ph type="title"/>
          </p:nvPr>
        </p:nvSpPr>
        <p:spPr/>
        <p:txBody>
          <a:bodyPr/>
          <a:lstStyle/>
          <a:p>
            <a:r>
              <a:rPr lang="en-US" dirty="0"/>
              <a:t>Proposed TCQ and Coefficient Coding</a:t>
            </a:r>
          </a:p>
        </p:txBody>
      </p:sp>
      <p:sp>
        <p:nvSpPr>
          <p:cNvPr id="3" name="Content Placeholder 2">
            <a:extLst>
              <a:ext uri="{FF2B5EF4-FFF2-40B4-BE49-F238E27FC236}">
                <a16:creationId xmlns:a16="http://schemas.microsoft.com/office/drawing/2014/main" id="{83DD9E3D-AA73-4E03-BEEB-D06D26AE8ED4}"/>
              </a:ext>
            </a:extLst>
          </p:cNvPr>
          <p:cNvSpPr>
            <a:spLocks noGrp="1"/>
          </p:cNvSpPr>
          <p:nvPr>
            <p:ph sz="quarter" idx="12"/>
          </p:nvPr>
        </p:nvSpPr>
        <p:spPr>
          <a:xfrm>
            <a:off x="502444" y="1132232"/>
            <a:ext cx="11187112" cy="4224772"/>
          </a:xfrm>
        </p:spPr>
        <p:txBody>
          <a:bodyPr/>
          <a:lstStyle/>
          <a:p>
            <a:pPr marL="0">
              <a:lnSpc>
                <a:spcPct val="100000"/>
              </a:lnSpc>
              <a:spcAft>
                <a:spcPts val="600"/>
              </a:spcAft>
            </a:pPr>
            <a:r>
              <a:rPr lang="en-US" sz="2000" dirty="0"/>
              <a:t>TCQ</a:t>
            </a:r>
          </a:p>
          <a:p>
            <a:pPr marL="347663" lvl="1">
              <a:lnSpc>
                <a:spcPct val="100000"/>
              </a:lnSpc>
              <a:spcAft>
                <a:spcPts val="600"/>
              </a:spcAft>
            </a:pPr>
            <a:r>
              <a:rPr lang="en-US" sz="1800" dirty="0"/>
              <a:t>SIG-based state transition to replace parity-based (Fig. 4)</a:t>
            </a:r>
          </a:p>
          <a:p>
            <a:pPr marL="0">
              <a:lnSpc>
                <a:spcPct val="100000"/>
              </a:lnSpc>
              <a:spcBef>
                <a:spcPts val="0"/>
              </a:spcBef>
              <a:spcAft>
                <a:spcPts val="600"/>
              </a:spcAft>
            </a:pPr>
            <a:r>
              <a:rPr lang="en-US" sz="2000" dirty="0"/>
              <a:t>Coefficient coding </a:t>
            </a:r>
          </a:p>
          <a:p>
            <a:pPr marL="347663" lvl="1">
              <a:lnSpc>
                <a:spcPct val="100000"/>
              </a:lnSpc>
              <a:spcAft>
                <a:spcPts val="600"/>
              </a:spcAft>
            </a:pPr>
            <a:r>
              <a:rPr lang="en-US" sz="1800" dirty="0"/>
              <a:t>Basically JEM coefficient coding (Fig. 5)</a:t>
            </a:r>
          </a:p>
          <a:p>
            <a:pPr marL="347663" lvl="1">
              <a:lnSpc>
                <a:spcPct val="100000"/>
              </a:lnSpc>
              <a:spcAft>
                <a:spcPts val="600"/>
              </a:spcAft>
            </a:pPr>
            <a:r>
              <a:rPr lang="en-US" sz="1800" dirty="0"/>
              <a:t>Two SIG context sets for Q0 and Q1 (30 contexts per set)</a:t>
            </a:r>
          </a:p>
          <a:p>
            <a:pPr marL="347663" lvl="1">
              <a:lnSpc>
                <a:spcPct val="100000"/>
              </a:lnSpc>
              <a:spcAft>
                <a:spcPts val="600"/>
              </a:spcAft>
            </a:pPr>
            <a:r>
              <a:rPr lang="en-US" sz="1800" dirty="0"/>
              <a:t>Two gt1/gt2 context sets for Q0 and Q1 (22 contexts per set)</a:t>
            </a:r>
          </a:p>
          <a:p>
            <a:pPr marL="347663" lvl="1">
              <a:lnSpc>
                <a:spcPct val="100000"/>
              </a:lnSpc>
              <a:spcAft>
                <a:spcPts val="600"/>
              </a:spcAft>
            </a:pPr>
            <a:r>
              <a:rPr lang="en-US" sz="1800" dirty="0"/>
              <a:t>Advantages:</a:t>
            </a:r>
          </a:p>
          <a:p>
            <a:pPr marL="518923" lvl="2">
              <a:spcAft>
                <a:spcPts val="600"/>
              </a:spcAft>
            </a:pPr>
            <a:r>
              <a:rPr lang="en-US" sz="1600" dirty="0"/>
              <a:t>Regular coded bins per CG up to 25</a:t>
            </a:r>
          </a:p>
          <a:p>
            <a:pPr marL="518923" lvl="2">
              <a:spcAft>
                <a:spcPts val="600"/>
              </a:spcAft>
            </a:pPr>
            <a:r>
              <a:rPr lang="en-US" sz="1600" dirty="0"/>
              <a:t>Bypass coded bins grouped together</a:t>
            </a:r>
          </a:p>
          <a:p>
            <a:pPr marL="518923" lvl="2">
              <a:spcAft>
                <a:spcPts val="600"/>
              </a:spcAft>
            </a:pPr>
            <a:r>
              <a:rPr lang="en-US" sz="1600" dirty="0"/>
              <a:t>Regular coded bins with the same set of contexts grouped together</a:t>
            </a:r>
          </a:p>
          <a:p>
            <a:pPr marL="518923" lvl="2">
              <a:spcAft>
                <a:spcPts val="600"/>
              </a:spcAft>
            </a:pPr>
            <a:r>
              <a:rPr lang="en-US" sz="1600" dirty="0"/>
              <a:t>2/3 of the contexts used in JVET-K0071</a:t>
            </a:r>
          </a:p>
          <a:p>
            <a:pPr marL="518923" lvl="2">
              <a:spcAft>
                <a:spcPts val="600"/>
              </a:spcAft>
            </a:pPr>
            <a:endParaRPr lang="en-US" sz="1500" dirty="0"/>
          </a:p>
        </p:txBody>
      </p:sp>
      <p:sp>
        <p:nvSpPr>
          <p:cNvPr id="5" name="Footer Placeholder 4">
            <a:extLst>
              <a:ext uri="{FF2B5EF4-FFF2-40B4-BE49-F238E27FC236}">
                <a16:creationId xmlns:a16="http://schemas.microsoft.com/office/drawing/2014/main" id="{1751D010-80A5-40AC-8371-B3E6E735064B}"/>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
        <p:nvSpPr>
          <p:cNvPr id="9" name="Rectangle 2">
            <a:extLst>
              <a:ext uri="{FF2B5EF4-FFF2-40B4-BE49-F238E27FC236}">
                <a16:creationId xmlns:a16="http://schemas.microsoft.com/office/drawing/2014/main" id="{AD908155-D205-45BE-B947-EC1059DEEDC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11" name="Group 10">
            <a:extLst>
              <a:ext uri="{FF2B5EF4-FFF2-40B4-BE49-F238E27FC236}">
                <a16:creationId xmlns:a16="http://schemas.microsoft.com/office/drawing/2014/main" id="{E2935FDF-0B7F-4815-A0D5-0E56125CAA70}"/>
              </a:ext>
            </a:extLst>
          </p:cNvPr>
          <p:cNvGrpSpPr>
            <a:grpSpLocks noChangeAspect="1"/>
          </p:cNvGrpSpPr>
          <p:nvPr/>
        </p:nvGrpSpPr>
        <p:grpSpPr>
          <a:xfrm>
            <a:off x="8237954" y="1228826"/>
            <a:ext cx="3444458" cy="3353917"/>
            <a:chOff x="8055247" y="1580179"/>
            <a:chExt cx="2958860" cy="2881083"/>
          </a:xfrm>
        </p:grpSpPr>
        <p:sp>
          <p:nvSpPr>
            <p:cNvPr id="8" name="TextBox 7">
              <a:extLst>
                <a:ext uri="{FF2B5EF4-FFF2-40B4-BE49-F238E27FC236}">
                  <a16:creationId xmlns:a16="http://schemas.microsoft.com/office/drawing/2014/main" id="{F282A491-9186-4D6A-B06C-D9C31BC0AEDA}"/>
                </a:ext>
              </a:extLst>
            </p:cNvPr>
            <p:cNvSpPr txBox="1"/>
            <p:nvPr/>
          </p:nvSpPr>
          <p:spPr>
            <a:xfrm>
              <a:off x="8055247" y="4227352"/>
              <a:ext cx="2958860" cy="233910"/>
            </a:xfrm>
            <a:prstGeom prst="rect">
              <a:avLst/>
            </a:prstGeom>
            <a:noFill/>
            <a:ln>
              <a:noFill/>
            </a:ln>
          </p:spPr>
          <p:txBody>
            <a:bodyPr wrap="square" lIns="0" tIns="0" rIns="0" bIns="0" rtlCol="0">
              <a:spAutoFit/>
            </a:bodyPr>
            <a:lstStyle/>
            <a:p>
              <a:pPr algn="ctr">
                <a:lnSpc>
                  <a:spcPct val="95000"/>
                </a:lnSpc>
                <a:spcBef>
                  <a:spcPts val="1200"/>
                </a:spcBef>
              </a:pPr>
              <a:r>
                <a:rPr lang="en-US" sz="1600" dirty="0">
                  <a:solidFill>
                    <a:schemeClr val="tx1">
                      <a:lumMod val="85000"/>
                      <a:lumOff val="15000"/>
                    </a:schemeClr>
                  </a:solidFill>
                </a:rPr>
                <a:t>Fig. 4 SIG-based state transition</a:t>
              </a:r>
            </a:p>
          </p:txBody>
        </p:sp>
        <p:graphicFrame>
          <p:nvGraphicFramePr>
            <p:cNvPr id="10" name="Object 9">
              <a:extLst>
                <a:ext uri="{FF2B5EF4-FFF2-40B4-BE49-F238E27FC236}">
                  <a16:creationId xmlns:a16="http://schemas.microsoft.com/office/drawing/2014/main" id="{C9DF3928-5E68-4401-9061-FEC8C1D5443B}"/>
                </a:ext>
              </a:extLst>
            </p:cNvPr>
            <p:cNvGraphicFramePr>
              <a:graphicFrameLocks noChangeAspect="1"/>
            </p:cNvGraphicFramePr>
            <p:nvPr>
              <p:extLst>
                <p:ext uri="{D42A27DB-BD31-4B8C-83A1-F6EECF244321}">
                  <p14:modId xmlns:p14="http://schemas.microsoft.com/office/powerpoint/2010/main" val="2886746655"/>
                </p:ext>
              </p:extLst>
            </p:nvPr>
          </p:nvGraphicFramePr>
          <p:xfrm>
            <a:off x="8084364" y="1580179"/>
            <a:ext cx="2900626" cy="2647173"/>
          </p:xfrm>
          <a:graphic>
            <a:graphicData uri="http://schemas.openxmlformats.org/presentationml/2006/ole">
              <mc:AlternateContent xmlns:mc="http://schemas.openxmlformats.org/markup-compatibility/2006">
                <mc:Choice xmlns:v="urn:schemas-microsoft-com:vml" Requires="v">
                  <p:oleObj spid="_x0000_s4150" name="Visio" r:id="rId3" imgW="1955704" imgH="1793700" progId="Visio.Drawing.11">
                    <p:embed/>
                  </p:oleObj>
                </mc:Choice>
                <mc:Fallback>
                  <p:oleObj name="Visio" r:id="rId3" imgW="1955704" imgH="179370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4364" y="1580179"/>
                          <a:ext cx="2900626" cy="2647173"/>
                        </a:xfrm>
                        <a:prstGeom prst="rect">
                          <a:avLst/>
                        </a:prstGeom>
                        <a:noFill/>
                      </p:spPr>
                    </p:pic>
                  </p:oleObj>
                </mc:Fallback>
              </mc:AlternateContent>
            </a:graphicData>
          </a:graphic>
        </p:graphicFrame>
      </p:grpSp>
      <p:grpSp>
        <p:nvGrpSpPr>
          <p:cNvPr id="16" name="Group 15">
            <a:extLst>
              <a:ext uri="{FF2B5EF4-FFF2-40B4-BE49-F238E27FC236}">
                <a16:creationId xmlns:a16="http://schemas.microsoft.com/office/drawing/2014/main" id="{B041A9E9-B1D3-4B12-A256-965C4C9F64A5}"/>
              </a:ext>
            </a:extLst>
          </p:cNvPr>
          <p:cNvGrpSpPr/>
          <p:nvPr/>
        </p:nvGrpSpPr>
        <p:grpSpPr>
          <a:xfrm>
            <a:off x="1135435" y="4970226"/>
            <a:ext cx="9209418" cy="1474322"/>
            <a:chOff x="1135435" y="4844252"/>
            <a:chExt cx="9209418" cy="1474322"/>
          </a:xfrm>
        </p:grpSpPr>
        <p:pic>
          <p:nvPicPr>
            <p:cNvPr id="14" name="Picture 13">
              <a:extLst>
                <a:ext uri="{FF2B5EF4-FFF2-40B4-BE49-F238E27FC236}">
                  <a16:creationId xmlns:a16="http://schemas.microsoft.com/office/drawing/2014/main" id="{E0937F9B-98DF-489A-9BE0-6BF2ED85EB2B}"/>
                </a:ext>
              </a:extLst>
            </p:cNvPr>
            <p:cNvPicPr>
              <a:picLocks noChangeAspect="1"/>
            </p:cNvPicPr>
            <p:nvPr/>
          </p:nvPicPr>
          <p:blipFill>
            <a:blip r:embed="rId5"/>
            <a:stretch>
              <a:fillRect/>
            </a:stretch>
          </p:blipFill>
          <p:spPr>
            <a:xfrm>
              <a:off x="1135435" y="4844252"/>
              <a:ext cx="9209418" cy="1240412"/>
            </a:xfrm>
            <a:prstGeom prst="rect">
              <a:avLst/>
            </a:prstGeom>
          </p:spPr>
        </p:pic>
        <p:sp>
          <p:nvSpPr>
            <p:cNvPr id="15" name="TextBox 14">
              <a:extLst>
                <a:ext uri="{FF2B5EF4-FFF2-40B4-BE49-F238E27FC236}">
                  <a16:creationId xmlns:a16="http://schemas.microsoft.com/office/drawing/2014/main" id="{6540D2EF-50D4-4366-A70A-1200D1A3C55B}"/>
                </a:ext>
              </a:extLst>
            </p:cNvPr>
            <p:cNvSpPr txBox="1"/>
            <p:nvPr/>
          </p:nvSpPr>
          <p:spPr>
            <a:xfrm>
              <a:off x="1135435" y="6084664"/>
              <a:ext cx="9209418" cy="233910"/>
            </a:xfrm>
            <a:prstGeom prst="rect">
              <a:avLst/>
            </a:prstGeom>
            <a:noFill/>
            <a:ln>
              <a:noFill/>
            </a:ln>
          </p:spPr>
          <p:txBody>
            <a:bodyPr wrap="square" lIns="0" tIns="0" rIns="0" bIns="0" rtlCol="0">
              <a:spAutoFit/>
            </a:bodyPr>
            <a:lstStyle/>
            <a:p>
              <a:pPr algn="ctr">
                <a:lnSpc>
                  <a:spcPct val="95000"/>
                </a:lnSpc>
                <a:spcBef>
                  <a:spcPts val="1200"/>
                </a:spcBef>
              </a:pPr>
              <a:r>
                <a:rPr lang="en-US" sz="1600" dirty="0">
                  <a:solidFill>
                    <a:schemeClr val="tx1">
                      <a:lumMod val="85000"/>
                      <a:lumOff val="15000"/>
                    </a:schemeClr>
                  </a:solidFill>
                </a:rPr>
                <a:t>Fig. 5 Proposed order of coefficient bins in a CG</a:t>
              </a:r>
            </a:p>
          </p:txBody>
        </p:sp>
      </p:grpSp>
    </p:spTree>
    <p:extLst>
      <p:ext uri="{BB962C8B-B14F-4D97-AF65-F5344CB8AC3E}">
        <p14:creationId xmlns:p14="http://schemas.microsoft.com/office/powerpoint/2010/main" val="360525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4F4CC-AC22-4A59-A018-1A6CE0CBA387}"/>
              </a:ext>
            </a:extLst>
          </p:cNvPr>
          <p:cNvSpPr>
            <a:spLocks noGrp="1"/>
          </p:cNvSpPr>
          <p:nvPr>
            <p:ph type="title"/>
          </p:nvPr>
        </p:nvSpPr>
        <p:spPr/>
        <p:txBody>
          <a:bodyPr/>
          <a:lstStyle/>
          <a:p>
            <a:r>
              <a:rPr lang="en-US" dirty="0"/>
              <a:t>Experimental Results</a:t>
            </a:r>
          </a:p>
        </p:txBody>
      </p:sp>
      <p:sp>
        <p:nvSpPr>
          <p:cNvPr id="3" name="Content Placeholder 2">
            <a:extLst>
              <a:ext uri="{FF2B5EF4-FFF2-40B4-BE49-F238E27FC236}">
                <a16:creationId xmlns:a16="http://schemas.microsoft.com/office/drawing/2014/main" id="{83DD9E3D-AA73-4E03-BEEB-D06D26AE8ED4}"/>
              </a:ext>
            </a:extLst>
          </p:cNvPr>
          <p:cNvSpPr>
            <a:spLocks noGrp="1"/>
          </p:cNvSpPr>
          <p:nvPr>
            <p:ph sz="quarter" idx="12"/>
          </p:nvPr>
        </p:nvSpPr>
        <p:spPr>
          <a:xfrm>
            <a:off x="495300" y="1132232"/>
            <a:ext cx="5603575" cy="5636558"/>
          </a:xfrm>
        </p:spPr>
        <p:txBody>
          <a:bodyPr/>
          <a:lstStyle/>
          <a:p>
            <a:r>
              <a:rPr lang="en-US" sz="2000" dirty="0"/>
              <a:t>Over VTM-1.0</a:t>
            </a:r>
          </a:p>
          <a:p>
            <a:pPr lvl="1">
              <a:lnSpc>
                <a:spcPct val="100000"/>
              </a:lnSpc>
            </a:pPr>
            <a:r>
              <a:rPr lang="en-US" sz="1800" dirty="0"/>
              <a:t>AI</a:t>
            </a:r>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r>
              <a:rPr lang="en-US" sz="1800" dirty="0"/>
              <a:t>RA</a:t>
            </a:r>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r>
              <a:rPr lang="en-US" sz="1800" dirty="0"/>
              <a:t>LDB</a:t>
            </a:r>
          </a:p>
        </p:txBody>
      </p:sp>
      <p:sp>
        <p:nvSpPr>
          <p:cNvPr id="5" name="Footer Placeholder 4">
            <a:extLst>
              <a:ext uri="{FF2B5EF4-FFF2-40B4-BE49-F238E27FC236}">
                <a16:creationId xmlns:a16="http://schemas.microsoft.com/office/drawing/2014/main" id="{1751D010-80A5-40AC-8371-B3E6E735064B}"/>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graphicFrame>
        <p:nvGraphicFramePr>
          <p:cNvPr id="7" name="Table 6">
            <a:extLst>
              <a:ext uri="{FF2B5EF4-FFF2-40B4-BE49-F238E27FC236}">
                <a16:creationId xmlns:a16="http://schemas.microsoft.com/office/drawing/2014/main" id="{49040264-F90C-441F-BC93-4B5BEB81FD7E}"/>
              </a:ext>
            </a:extLst>
          </p:cNvPr>
          <p:cNvGraphicFramePr>
            <a:graphicFrameLocks noGrp="1"/>
          </p:cNvGraphicFramePr>
          <p:nvPr>
            <p:extLst>
              <p:ext uri="{D42A27DB-BD31-4B8C-83A1-F6EECF244321}">
                <p14:modId xmlns:p14="http://schemas.microsoft.com/office/powerpoint/2010/main" val="2924175624"/>
              </p:ext>
            </p:extLst>
          </p:nvPr>
        </p:nvGraphicFramePr>
        <p:xfrm>
          <a:off x="979097" y="1727312"/>
          <a:ext cx="4406902" cy="1539240"/>
        </p:xfrm>
        <a:graphic>
          <a:graphicData uri="http://schemas.openxmlformats.org/drawingml/2006/table">
            <a:tbl>
              <a:tblPr/>
              <a:tblGrid>
                <a:gridCol w="1037662">
                  <a:extLst>
                    <a:ext uri="{9D8B030D-6E8A-4147-A177-3AD203B41FA5}">
                      <a16:colId xmlns:a16="http://schemas.microsoft.com/office/drawing/2014/main" val="1346568309"/>
                    </a:ext>
                  </a:extLst>
                </a:gridCol>
                <a:gridCol w="673848">
                  <a:extLst>
                    <a:ext uri="{9D8B030D-6E8A-4147-A177-3AD203B41FA5}">
                      <a16:colId xmlns:a16="http://schemas.microsoft.com/office/drawing/2014/main" val="1238848233"/>
                    </a:ext>
                  </a:extLst>
                </a:gridCol>
                <a:gridCol w="673848">
                  <a:extLst>
                    <a:ext uri="{9D8B030D-6E8A-4147-A177-3AD203B41FA5}">
                      <a16:colId xmlns:a16="http://schemas.microsoft.com/office/drawing/2014/main" val="3336344321"/>
                    </a:ext>
                  </a:extLst>
                </a:gridCol>
                <a:gridCol w="673848">
                  <a:extLst>
                    <a:ext uri="{9D8B030D-6E8A-4147-A177-3AD203B41FA5}">
                      <a16:colId xmlns:a16="http://schemas.microsoft.com/office/drawing/2014/main" val="564050344"/>
                    </a:ext>
                  </a:extLst>
                </a:gridCol>
                <a:gridCol w="673848">
                  <a:extLst>
                    <a:ext uri="{9D8B030D-6E8A-4147-A177-3AD203B41FA5}">
                      <a16:colId xmlns:a16="http://schemas.microsoft.com/office/drawing/2014/main" val="1240669317"/>
                    </a:ext>
                  </a:extLst>
                </a:gridCol>
                <a:gridCol w="673848">
                  <a:extLst>
                    <a:ext uri="{9D8B030D-6E8A-4147-A177-3AD203B41FA5}">
                      <a16:colId xmlns:a16="http://schemas.microsoft.com/office/drawing/2014/main" val="1533952350"/>
                    </a:ext>
                  </a:extLst>
                </a:gridCol>
              </a:tblGrid>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1766945"/>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-3.87%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-2.29%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-1.73%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123%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21249191"/>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-4.24%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-0.63%</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-1.77%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136%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109%</a:t>
                      </a:r>
                    </a:p>
                  </a:txBody>
                  <a:tcPr marL="9525" marR="9525" marT="9525" marB="0" anchor="ctr">
                    <a:lnL>
                      <a:noFill/>
                    </a:lnL>
                    <a:lnR>
                      <a:noFill/>
                    </a:lnR>
                    <a:lnT>
                      <a:noFill/>
                    </a:lnT>
                    <a:lnB>
                      <a:noFill/>
                    </a:lnB>
                  </a:tcPr>
                </a:tc>
                <a:extLst>
                  <a:ext uri="{0D108BD9-81ED-4DB2-BD59-A6C34878D82A}">
                    <a16:rowId xmlns:a16="http://schemas.microsoft.com/office/drawing/2014/main" val="219507000"/>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-3.80%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-0.50%</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0.22%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134%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108%</a:t>
                      </a:r>
                    </a:p>
                  </a:txBody>
                  <a:tcPr marL="9525" marR="9525" marT="9525" marB="0" anchor="ctr">
                    <a:lnL>
                      <a:noFill/>
                    </a:lnL>
                    <a:lnR>
                      <a:noFill/>
                    </a:lnR>
                    <a:lnT>
                      <a:noFill/>
                    </a:lnT>
                    <a:lnB>
                      <a:noFill/>
                    </a:lnB>
                  </a:tcPr>
                </a:tc>
                <a:extLst>
                  <a:ext uri="{0D108BD9-81ED-4DB2-BD59-A6C34878D82A}">
                    <a16:rowId xmlns:a16="http://schemas.microsoft.com/office/drawing/2014/main" val="2199099478"/>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-4.02%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200" b="0" i="0" u="none" strike="noStrike" dirty="0">
                          <a:solidFill>
                            <a:srgbClr val="000000"/>
                          </a:solidFill>
                          <a:effectLst/>
                          <a:latin typeface="Arial" panose="020B0604020202020204" pitchFamily="34" charset="0"/>
                        </a:rPr>
                        <a:t>0.60%</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179%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134%</a:t>
                      </a:r>
                    </a:p>
                  </a:txBody>
                  <a:tcPr marL="9525" marR="9525" marT="9525" marB="0" anchor="ctr">
                    <a:lnL>
                      <a:noFill/>
                    </a:lnL>
                    <a:lnR>
                      <a:noFill/>
                    </a:lnR>
                    <a:lnT>
                      <a:noFill/>
                    </a:lnT>
                    <a:lnB>
                      <a:noFill/>
                    </a:lnB>
                  </a:tcPr>
                </a:tc>
                <a:extLst>
                  <a:ext uri="{0D108BD9-81ED-4DB2-BD59-A6C34878D82A}">
                    <a16:rowId xmlns:a16="http://schemas.microsoft.com/office/drawing/2014/main" val="1901327408"/>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-4.09%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dirty="0">
                          <a:solidFill>
                            <a:srgbClr val="000000"/>
                          </a:solidFill>
                          <a:effectLst/>
                          <a:latin typeface="Arial" panose="020B0604020202020204" pitchFamily="34" charset="0"/>
                        </a:rPr>
                        <a:t>-0.88%</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-0.83%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155%</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131%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8255533"/>
                  </a:ext>
                </a:extLst>
              </a:tr>
              <a:tr h="161925">
                <a:tc>
                  <a:txBody>
                    <a:bodyPr/>
                    <a:lstStyle/>
                    <a:p>
                      <a:pPr algn="ctr" fontAlgn="ctr"/>
                      <a:r>
                        <a:rPr lang="en-US" sz="12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-3.98%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dirty="0">
                          <a:solidFill>
                            <a:srgbClr val="000000"/>
                          </a:solidFill>
                          <a:effectLst/>
                          <a:latin typeface="Arial" panose="020B0604020202020204" pitchFamily="34" charset="0"/>
                        </a:rPr>
                        <a:t>-0.64%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145%</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117%</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2594006"/>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-4.18%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200" b="0" i="0" u="none" strike="noStrike" dirty="0">
                          <a:solidFill>
                            <a:srgbClr val="000000"/>
                          </a:solidFill>
                          <a:effectLst/>
                          <a:latin typeface="Arial" panose="020B0604020202020204" pitchFamily="34" charset="0"/>
                        </a:rPr>
                        <a:t>1.43%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1.13%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185%</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137%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50885869"/>
                  </a:ext>
                </a:extLst>
              </a:tr>
            </a:tbl>
          </a:graphicData>
        </a:graphic>
      </p:graphicFrame>
      <p:graphicFrame>
        <p:nvGraphicFramePr>
          <p:cNvPr id="9" name="Table 8">
            <a:extLst>
              <a:ext uri="{FF2B5EF4-FFF2-40B4-BE49-F238E27FC236}">
                <a16:creationId xmlns:a16="http://schemas.microsoft.com/office/drawing/2014/main" id="{9879D755-0156-4EA5-AD0D-745D32CAAD09}"/>
              </a:ext>
            </a:extLst>
          </p:cNvPr>
          <p:cNvGraphicFramePr>
            <a:graphicFrameLocks noGrp="1"/>
          </p:cNvGraphicFramePr>
          <p:nvPr>
            <p:extLst>
              <p:ext uri="{D42A27DB-BD31-4B8C-83A1-F6EECF244321}">
                <p14:modId xmlns:p14="http://schemas.microsoft.com/office/powerpoint/2010/main" val="1121588837"/>
              </p:ext>
            </p:extLst>
          </p:nvPr>
        </p:nvGraphicFramePr>
        <p:xfrm>
          <a:off x="979097" y="5378286"/>
          <a:ext cx="4406902" cy="1154430"/>
        </p:xfrm>
        <a:graphic>
          <a:graphicData uri="http://schemas.openxmlformats.org/drawingml/2006/table">
            <a:tbl>
              <a:tblPr/>
              <a:tblGrid>
                <a:gridCol w="1037662">
                  <a:extLst>
                    <a:ext uri="{9D8B030D-6E8A-4147-A177-3AD203B41FA5}">
                      <a16:colId xmlns:a16="http://schemas.microsoft.com/office/drawing/2014/main" val="2438980796"/>
                    </a:ext>
                  </a:extLst>
                </a:gridCol>
                <a:gridCol w="673848">
                  <a:extLst>
                    <a:ext uri="{9D8B030D-6E8A-4147-A177-3AD203B41FA5}">
                      <a16:colId xmlns:a16="http://schemas.microsoft.com/office/drawing/2014/main" val="362657763"/>
                    </a:ext>
                  </a:extLst>
                </a:gridCol>
                <a:gridCol w="673848">
                  <a:extLst>
                    <a:ext uri="{9D8B030D-6E8A-4147-A177-3AD203B41FA5}">
                      <a16:colId xmlns:a16="http://schemas.microsoft.com/office/drawing/2014/main" val="701513844"/>
                    </a:ext>
                  </a:extLst>
                </a:gridCol>
                <a:gridCol w="673848">
                  <a:extLst>
                    <a:ext uri="{9D8B030D-6E8A-4147-A177-3AD203B41FA5}">
                      <a16:colId xmlns:a16="http://schemas.microsoft.com/office/drawing/2014/main" val="1950159779"/>
                    </a:ext>
                  </a:extLst>
                </a:gridCol>
                <a:gridCol w="673848">
                  <a:extLst>
                    <a:ext uri="{9D8B030D-6E8A-4147-A177-3AD203B41FA5}">
                      <a16:colId xmlns:a16="http://schemas.microsoft.com/office/drawing/2014/main" val="2865939102"/>
                    </a:ext>
                  </a:extLst>
                </a:gridCol>
                <a:gridCol w="673848">
                  <a:extLst>
                    <a:ext uri="{9D8B030D-6E8A-4147-A177-3AD203B41FA5}">
                      <a16:colId xmlns:a16="http://schemas.microsoft.com/office/drawing/2014/main" val="68004881"/>
                    </a:ext>
                  </a:extLst>
                </a:gridCol>
              </a:tblGrid>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2673460"/>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-2.12%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-2.75%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-0.19%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122%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109%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93507840"/>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-1.89%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-3.29%</a:t>
                      </a:r>
                    </a:p>
                  </a:txBody>
                  <a:tcPr marL="9525" marR="9525" marT="9525" marB="0" anchor="ctr">
                    <a:lnL>
                      <a:noFill/>
                    </a:lnL>
                    <a:lnR>
                      <a:noFill/>
                    </a:lnR>
                    <a:lnT>
                      <a:noFill/>
                    </a:lnT>
                    <a:lnB>
                      <a:noFill/>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-1.91%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163%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137%</a:t>
                      </a:r>
                    </a:p>
                  </a:txBody>
                  <a:tcPr marL="9525" marR="9525" marT="9525" marB="0" anchor="ctr">
                    <a:lnL>
                      <a:noFill/>
                    </a:lnL>
                    <a:lnR>
                      <a:noFill/>
                    </a:lnR>
                    <a:lnT>
                      <a:noFill/>
                    </a:lnT>
                    <a:lnB>
                      <a:noFill/>
                    </a:lnB>
                  </a:tcPr>
                </a:tc>
                <a:extLst>
                  <a:ext uri="{0D108BD9-81ED-4DB2-BD59-A6C34878D82A}">
                    <a16:rowId xmlns:a16="http://schemas.microsoft.com/office/drawing/2014/main" val="2441165677"/>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-1.16%</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1.50%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146%</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140%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2043066"/>
                  </a:ext>
                </a:extLst>
              </a:tr>
              <a:tr h="161925">
                <a:tc>
                  <a:txBody>
                    <a:bodyPr/>
                    <a:lstStyle/>
                    <a:p>
                      <a:pPr algn="ctr" fontAlgn="ctr"/>
                      <a:r>
                        <a:rPr lang="en-US" sz="12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-1.80%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-1.99%</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-0.34%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141%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125%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68613"/>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-1.68%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-2.65%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-2.78%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164%</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135%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98874388"/>
                  </a:ext>
                </a:extLst>
              </a:tr>
            </a:tbl>
          </a:graphicData>
        </a:graphic>
      </p:graphicFrame>
      <p:graphicFrame>
        <p:nvGraphicFramePr>
          <p:cNvPr id="10" name="Table 9">
            <a:extLst>
              <a:ext uri="{FF2B5EF4-FFF2-40B4-BE49-F238E27FC236}">
                <a16:creationId xmlns:a16="http://schemas.microsoft.com/office/drawing/2014/main" id="{C1972392-4A08-44F4-878A-5B2A5DC3C290}"/>
              </a:ext>
            </a:extLst>
          </p:cNvPr>
          <p:cNvGraphicFramePr>
            <a:graphicFrameLocks noGrp="1"/>
          </p:cNvGraphicFramePr>
          <p:nvPr>
            <p:extLst>
              <p:ext uri="{D42A27DB-BD31-4B8C-83A1-F6EECF244321}">
                <p14:modId xmlns:p14="http://schemas.microsoft.com/office/powerpoint/2010/main" val="528497634"/>
              </p:ext>
            </p:extLst>
          </p:nvPr>
        </p:nvGraphicFramePr>
        <p:xfrm>
          <a:off x="979097" y="3619253"/>
          <a:ext cx="4406902" cy="1346835"/>
        </p:xfrm>
        <a:graphic>
          <a:graphicData uri="http://schemas.openxmlformats.org/drawingml/2006/table">
            <a:tbl>
              <a:tblPr/>
              <a:tblGrid>
                <a:gridCol w="1037662">
                  <a:extLst>
                    <a:ext uri="{9D8B030D-6E8A-4147-A177-3AD203B41FA5}">
                      <a16:colId xmlns:a16="http://schemas.microsoft.com/office/drawing/2014/main" val="3370153730"/>
                    </a:ext>
                  </a:extLst>
                </a:gridCol>
                <a:gridCol w="673848">
                  <a:extLst>
                    <a:ext uri="{9D8B030D-6E8A-4147-A177-3AD203B41FA5}">
                      <a16:colId xmlns:a16="http://schemas.microsoft.com/office/drawing/2014/main" val="1440839023"/>
                    </a:ext>
                  </a:extLst>
                </a:gridCol>
                <a:gridCol w="673848">
                  <a:extLst>
                    <a:ext uri="{9D8B030D-6E8A-4147-A177-3AD203B41FA5}">
                      <a16:colId xmlns:a16="http://schemas.microsoft.com/office/drawing/2014/main" val="3428054372"/>
                    </a:ext>
                  </a:extLst>
                </a:gridCol>
                <a:gridCol w="673848">
                  <a:extLst>
                    <a:ext uri="{9D8B030D-6E8A-4147-A177-3AD203B41FA5}">
                      <a16:colId xmlns:a16="http://schemas.microsoft.com/office/drawing/2014/main" val="536007009"/>
                    </a:ext>
                  </a:extLst>
                </a:gridCol>
                <a:gridCol w="673848">
                  <a:extLst>
                    <a:ext uri="{9D8B030D-6E8A-4147-A177-3AD203B41FA5}">
                      <a16:colId xmlns:a16="http://schemas.microsoft.com/office/drawing/2014/main" val="1379652370"/>
                    </a:ext>
                  </a:extLst>
                </a:gridCol>
                <a:gridCol w="673848">
                  <a:extLst>
                    <a:ext uri="{9D8B030D-6E8A-4147-A177-3AD203B41FA5}">
                      <a16:colId xmlns:a16="http://schemas.microsoft.com/office/drawing/2014/main" val="2252261797"/>
                    </a:ext>
                  </a:extLst>
                </a:gridCol>
              </a:tblGrid>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0328484"/>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-2.45%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-1.47%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-0.58%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112%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69583302"/>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-2.14%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-0.30%</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-2.09%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106%</a:t>
                      </a:r>
                    </a:p>
                  </a:txBody>
                  <a:tcPr marL="9525" marR="9525" marT="9525" marB="0" anchor="ctr">
                    <a:lnL>
                      <a:noFill/>
                    </a:lnL>
                    <a:lnR>
                      <a:noFill/>
                    </a:lnR>
                    <a:lnT>
                      <a:noFill/>
                    </a:lnT>
                    <a:lnB>
                      <a:noFill/>
                    </a:lnB>
                  </a:tcPr>
                </a:tc>
                <a:extLst>
                  <a:ext uri="{0D108BD9-81ED-4DB2-BD59-A6C34878D82A}">
                    <a16:rowId xmlns:a16="http://schemas.microsoft.com/office/drawing/2014/main" val="2146939609"/>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-2.85%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-0.94%</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106%</a:t>
                      </a:r>
                    </a:p>
                  </a:txBody>
                  <a:tcPr marL="9525" marR="9525" marT="9525" marB="0" anchor="ctr">
                    <a:lnL>
                      <a:noFill/>
                    </a:lnL>
                    <a:lnR>
                      <a:noFill/>
                    </a:lnR>
                    <a:lnT>
                      <a:noFill/>
                    </a:lnT>
                    <a:lnB>
                      <a:noFill/>
                    </a:lnB>
                  </a:tcPr>
                </a:tc>
                <a:extLst>
                  <a:ext uri="{0D108BD9-81ED-4DB2-BD59-A6C34878D82A}">
                    <a16:rowId xmlns:a16="http://schemas.microsoft.com/office/drawing/2014/main" val="2531588607"/>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-2.65%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-0.86%</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-0.82%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162%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131%</a:t>
                      </a:r>
                    </a:p>
                  </a:txBody>
                  <a:tcPr marL="9525" marR="9525" marT="9525" marB="0" anchor="ctr">
                    <a:lnL>
                      <a:noFill/>
                    </a:lnL>
                    <a:lnR>
                      <a:noFill/>
                    </a:lnR>
                    <a:lnT>
                      <a:noFill/>
                    </a:lnT>
                    <a:lnB>
                      <a:noFill/>
                    </a:lnB>
                  </a:tcPr>
                </a:tc>
                <a:extLst>
                  <a:ext uri="{0D108BD9-81ED-4DB2-BD59-A6C34878D82A}">
                    <a16:rowId xmlns:a16="http://schemas.microsoft.com/office/drawing/2014/main" val="1561155182"/>
                  </a:ext>
                </a:extLst>
              </a:tr>
              <a:tr h="161925">
                <a:tc>
                  <a:txBody>
                    <a:bodyPr/>
                    <a:lstStyle/>
                    <a:p>
                      <a:pPr algn="ctr" fontAlgn="ctr"/>
                      <a:r>
                        <a:rPr lang="en-US" sz="12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-2.58%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-0.90%</a:t>
                      </a: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-0.72%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127%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112%</a:t>
                      </a: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0765933"/>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-2.56%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0.95%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-0.14%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172%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136%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967894853"/>
                  </a:ext>
                </a:extLst>
              </a:tr>
            </a:tbl>
          </a:graphicData>
        </a:graphic>
      </p:graphicFrame>
      <p:sp>
        <p:nvSpPr>
          <p:cNvPr id="12" name="Rectangle 11">
            <a:extLst>
              <a:ext uri="{FF2B5EF4-FFF2-40B4-BE49-F238E27FC236}">
                <a16:creationId xmlns:a16="http://schemas.microsoft.com/office/drawing/2014/main" id="{67DA68F4-5F5D-4E52-801B-12FE5FC985D0}"/>
              </a:ext>
            </a:extLst>
          </p:cNvPr>
          <p:cNvSpPr/>
          <p:nvPr/>
        </p:nvSpPr>
        <p:spPr>
          <a:xfrm>
            <a:off x="983547" y="1741976"/>
            <a:ext cx="4406902" cy="1524576"/>
          </a:xfrm>
          <a:prstGeom prst="rect">
            <a:avLst/>
          </a:prstGeom>
          <a:noFill/>
          <a:ln w="19050">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err="1"/>
          </a:p>
        </p:txBody>
      </p:sp>
      <p:cxnSp>
        <p:nvCxnSpPr>
          <p:cNvPr id="14" name="Straight Connector 13">
            <a:extLst>
              <a:ext uri="{FF2B5EF4-FFF2-40B4-BE49-F238E27FC236}">
                <a16:creationId xmlns:a16="http://schemas.microsoft.com/office/drawing/2014/main" id="{0109F724-2E7B-4D4A-94B3-07947DA00771}"/>
              </a:ext>
            </a:extLst>
          </p:cNvPr>
          <p:cNvCxnSpPr/>
          <p:nvPr/>
        </p:nvCxnSpPr>
        <p:spPr>
          <a:xfrm>
            <a:off x="979097" y="4966088"/>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49227637-50B1-438D-B1F8-C72FA0CF557F}"/>
              </a:ext>
            </a:extLst>
          </p:cNvPr>
          <p:cNvCxnSpPr/>
          <p:nvPr/>
        </p:nvCxnSpPr>
        <p:spPr>
          <a:xfrm flipH="1">
            <a:off x="979097" y="3619253"/>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9940DD88-678E-4C66-B398-28BC252C8E72}"/>
              </a:ext>
            </a:extLst>
          </p:cNvPr>
          <p:cNvCxnSpPr>
            <a:cxnSpLocks/>
          </p:cNvCxnSpPr>
          <p:nvPr/>
        </p:nvCxnSpPr>
        <p:spPr>
          <a:xfrm>
            <a:off x="5385999" y="3619253"/>
            <a:ext cx="0" cy="1240155"/>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3E63D72F-3782-4529-9985-BFBD3CF585A4}"/>
              </a:ext>
            </a:extLst>
          </p:cNvPr>
          <p:cNvCxnSpPr>
            <a:cxnSpLocks/>
          </p:cNvCxnSpPr>
          <p:nvPr/>
        </p:nvCxnSpPr>
        <p:spPr>
          <a:xfrm>
            <a:off x="979097" y="3619253"/>
            <a:ext cx="0" cy="1240155"/>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6F9F4831-4543-4A5F-A37D-DE74AF01CCE3}"/>
              </a:ext>
            </a:extLst>
          </p:cNvPr>
          <p:cNvCxnSpPr>
            <a:cxnSpLocks/>
          </p:cNvCxnSpPr>
          <p:nvPr/>
        </p:nvCxnSpPr>
        <p:spPr>
          <a:xfrm>
            <a:off x="979097" y="5378286"/>
            <a:ext cx="0" cy="106299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A0673EF6-FBAD-4279-BB4F-42411582B9F3}"/>
              </a:ext>
            </a:extLst>
          </p:cNvPr>
          <p:cNvCxnSpPr>
            <a:cxnSpLocks/>
          </p:cNvCxnSpPr>
          <p:nvPr/>
        </p:nvCxnSpPr>
        <p:spPr>
          <a:xfrm>
            <a:off x="5385999" y="5378286"/>
            <a:ext cx="0" cy="106299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987DEA4B-DE1D-40BF-9C86-8241A941947F}"/>
              </a:ext>
            </a:extLst>
          </p:cNvPr>
          <p:cNvCxnSpPr/>
          <p:nvPr/>
        </p:nvCxnSpPr>
        <p:spPr>
          <a:xfrm flipH="1">
            <a:off x="979097" y="5362663"/>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7D355201-361C-4BC7-A086-84622B27D7B9}"/>
              </a:ext>
            </a:extLst>
          </p:cNvPr>
          <p:cNvCxnSpPr/>
          <p:nvPr/>
        </p:nvCxnSpPr>
        <p:spPr>
          <a:xfrm flipH="1">
            <a:off x="979097" y="6532716"/>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sp>
        <p:nvSpPr>
          <p:cNvPr id="31" name="Content Placeholder 2">
            <a:extLst>
              <a:ext uri="{FF2B5EF4-FFF2-40B4-BE49-F238E27FC236}">
                <a16:creationId xmlns:a16="http://schemas.microsoft.com/office/drawing/2014/main" id="{4B74CDE9-B185-4612-A188-0E6BBE6F7A3F}"/>
              </a:ext>
            </a:extLst>
          </p:cNvPr>
          <p:cNvSpPr txBox="1">
            <a:spLocks/>
          </p:cNvSpPr>
          <p:nvPr/>
        </p:nvSpPr>
        <p:spPr>
          <a:xfrm>
            <a:off x="6088855" y="1132232"/>
            <a:ext cx="5603575" cy="5636558"/>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sz="2000" dirty="0"/>
              <a:t>Over BMS-1.0</a:t>
            </a:r>
          </a:p>
          <a:p>
            <a:pPr lvl="1">
              <a:lnSpc>
                <a:spcPct val="100000"/>
              </a:lnSpc>
            </a:pPr>
            <a:r>
              <a:rPr lang="en-US" sz="1800" dirty="0"/>
              <a:t>AI</a:t>
            </a:r>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r>
              <a:rPr lang="en-US" sz="1800" dirty="0"/>
              <a:t>RA</a:t>
            </a:r>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r>
              <a:rPr lang="en-US" sz="1800" dirty="0"/>
              <a:t>LDB</a:t>
            </a:r>
          </a:p>
        </p:txBody>
      </p:sp>
      <p:graphicFrame>
        <p:nvGraphicFramePr>
          <p:cNvPr id="32" name="Table 31">
            <a:extLst>
              <a:ext uri="{FF2B5EF4-FFF2-40B4-BE49-F238E27FC236}">
                <a16:creationId xmlns:a16="http://schemas.microsoft.com/office/drawing/2014/main" id="{3F43FEFC-BFDF-4FA7-8B6E-43355A1B5BC8}"/>
              </a:ext>
            </a:extLst>
          </p:cNvPr>
          <p:cNvGraphicFramePr>
            <a:graphicFrameLocks noGrp="1"/>
          </p:cNvGraphicFramePr>
          <p:nvPr>
            <p:extLst>
              <p:ext uri="{D42A27DB-BD31-4B8C-83A1-F6EECF244321}">
                <p14:modId xmlns:p14="http://schemas.microsoft.com/office/powerpoint/2010/main" val="1199141696"/>
              </p:ext>
            </p:extLst>
          </p:nvPr>
        </p:nvGraphicFramePr>
        <p:xfrm>
          <a:off x="6797281" y="1741976"/>
          <a:ext cx="4406902" cy="1539240"/>
        </p:xfrm>
        <a:graphic>
          <a:graphicData uri="http://schemas.openxmlformats.org/drawingml/2006/table">
            <a:tbl>
              <a:tblPr/>
              <a:tblGrid>
                <a:gridCol w="1037662">
                  <a:extLst>
                    <a:ext uri="{9D8B030D-6E8A-4147-A177-3AD203B41FA5}">
                      <a16:colId xmlns:a16="http://schemas.microsoft.com/office/drawing/2014/main" val="1346568309"/>
                    </a:ext>
                  </a:extLst>
                </a:gridCol>
                <a:gridCol w="673848">
                  <a:extLst>
                    <a:ext uri="{9D8B030D-6E8A-4147-A177-3AD203B41FA5}">
                      <a16:colId xmlns:a16="http://schemas.microsoft.com/office/drawing/2014/main" val="1238848233"/>
                    </a:ext>
                  </a:extLst>
                </a:gridCol>
                <a:gridCol w="673848">
                  <a:extLst>
                    <a:ext uri="{9D8B030D-6E8A-4147-A177-3AD203B41FA5}">
                      <a16:colId xmlns:a16="http://schemas.microsoft.com/office/drawing/2014/main" val="3336344321"/>
                    </a:ext>
                  </a:extLst>
                </a:gridCol>
                <a:gridCol w="673848">
                  <a:extLst>
                    <a:ext uri="{9D8B030D-6E8A-4147-A177-3AD203B41FA5}">
                      <a16:colId xmlns:a16="http://schemas.microsoft.com/office/drawing/2014/main" val="564050344"/>
                    </a:ext>
                  </a:extLst>
                </a:gridCol>
                <a:gridCol w="673848">
                  <a:extLst>
                    <a:ext uri="{9D8B030D-6E8A-4147-A177-3AD203B41FA5}">
                      <a16:colId xmlns:a16="http://schemas.microsoft.com/office/drawing/2014/main" val="1240669317"/>
                    </a:ext>
                  </a:extLst>
                </a:gridCol>
                <a:gridCol w="673848">
                  <a:extLst>
                    <a:ext uri="{9D8B030D-6E8A-4147-A177-3AD203B41FA5}">
                      <a16:colId xmlns:a16="http://schemas.microsoft.com/office/drawing/2014/main" val="1533952350"/>
                    </a:ext>
                  </a:extLst>
                </a:gridCol>
              </a:tblGrid>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11766945"/>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-2.41%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-1.72%</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-1.83%</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125%</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96%</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121249191"/>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-2.39%</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-0.29%</a:t>
                      </a:r>
                    </a:p>
                  </a:txBody>
                  <a:tcPr marL="6350" marR="6350" marT="6350"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-0.67%</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136%</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94%</a:t>
                      </a:r>
                    </a:p>
                  </a:txBody>
                  <a:tcPr marL="6350" marR="6350" marT="6350" marB="0" anchor="ctr">
                    <a:lnL>
                      <a:noFill/>
                    </a:lnL>
                    <a:lnR>
                      <a:noFill/>
                    </a:lnR>
                    <a:lnT>
                      <a:noFill/>
                    </a:lnT>
                    <a:lnB>
                      <a:noFill/>
                    </a:lnB>
                    <a:noFill/>
                  </a:tcPr>
                </a:tc>
                <a:extLst>
                  <a:ext uri="{0D108BD9-81ED-4DB2-BD59-A6C34878D82A}">
                    <a16:rowId xmlns:a16="http://schemas.microsoft.com/office/drawing/2014/main" val="219507000"/>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-1.94%</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-0.96%</a:t>
                      </a:r>
                    </a:p>
                  </a:txBody>
                  <a:tcPr marL="6350" marR="6350" marT="6350" marB="0" anchor="ctr">
                    <a:lnL>
                      <a:noFill/>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1.30%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136%</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95%</a:t>
                      </a:r>
                    </a:p>
                  </a:txBody>
                  <a:tcPr marL="6350" marR="6350" marT="6350" marB="0" anchor="ctr">
                    <a:lnL>
                      <a:noFill/>
                    </a:lnL>
                    <a:lnR>
                      <a:noFill/>
                    </a:lnR>
                    <a:lnT>
                      <a:noFill/>
                    </a:lnT>
                    <a:lnB>
                      <a:noFill/>
                    </a:lnB>
                    <a:noFill/>
                  </a:tcPr>
                </a:tc>
                <a:extLst>
                  <a:ext uri="{0D108BD9-81ED-4DB2-BD59-A6C34878D82A}">
                    <a16:rowId xmlns:a16="http://schemas.microsoft.com/office/drawing/2014/main" val="2199099478"/>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-1.74%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-0.50%</a:t>
                      </a:r>
                    </a:p>
                  </a:txBody>
                  <a:tcPr marL="9525" marR="9525" marT="9525"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2.18%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178%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119%</a:t>
                      </a:r>
                    </a:p>
                  </a:txBody>
                  <a:tcPr marL="9525" marR="9525" marT="9525" marB="0" anchor="ctr">
                    <a:lnL>
                      <a:noFill/>
                    </a:lnL>
                    <a:lnR>
                      <a:noFill/>
                    </a:lnR>
                    <a:lnT>
                      <a:noFill/>
                    </a:lnT>
                    <a:lnB>
                      <a:noFill/>
                    </a:lnB>
                    <a:noFill/>
                  </a:tcPr>
                </a:tc>
                <a:extLst>
                  <a:ext uri="{0D108BD9-81ED-4DB2-BD59-A6C34878D82A}">
                    <a16:rowId xmlns:a16="http://schemas.microsoft.com/office/drawing/2014/main" val="1901327408"/>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-1.60%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-1.02%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1.55%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159%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115%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8255533"/>
                  </a:ext>
                </a:extLst>
              </a:tr>
              <a:tr h="161925">
                <a:tc>
                  <a:txBody>
                    <a:bodyPr/>
                    <a:lstStyle/>
                    <a:p>
                      <a:pPr algn="ctr" fontAlgn="ctr"/>
                      <a:r>
                        <a:rPr lang="en-US" sz="12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-1.99%</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-0.88%</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0.68%</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146%</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103%</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92594006"/>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-1.72%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0.50%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2.55%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182%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121%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950885869"/>
                  </a:ext>
                </a:extLst>
              </a:tr>
            </a:tbl>
          </a:graphicData>
        </a:graphic>
      </p:graphicFrame>
      <p:sp>
        <p:nvSpPr>
          <p:cNvPr id="33" name="Rectangle 32">
            <a:extLst>
              <a:ext uri="{FF2B5EF4-FFF2-40B4-BE49-F238E27FC236}">
                <a16:creationId xmlns:a16="http://schemas.microsoft.com/office/drawing/2014/main" id="{1D38ADBF-2235-4FAD-93F9-AC8B67FA97C6}"/>
              </a:ext>
            </a:extLst>
          </p:cNvPr>
          <p:cNvSpPr/>
          <p:nvPr/>
        </p:nvSpPr>
        <p:spPr>
          <a:xfrm>
            <a:off x="6797281" y="1756640"/>
            <a:ext cx="4406902" cy="1524576"/>
          </a:xfrm>
          <a:prstGeom prst="rect">
            <a:avLst/>
          </a:prstGeom>
          <a:noFill/>
          <a:ln w="19050">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err="1"/>
          </a:p>
        </p:txBody>
      </p:sp>
      <p:graphicFrame>
        <p:nvGraphicFramePr>
          <p:cNvPr id="34" name="Table 33">
            <a:extLst>
              <a:ext uri="{FF2B5EF4-FFF2-40B4-BE49-F238E27FC236}">
                <a16:creationId xmlns:a16="http://schemas.microsoft.com/office/drawing/2014/main" id="{C189E446-B9BF-47D3-B1C2-FAD8ECEBB94E}"/>
              </a:ext>
            </a:extLst>
          </p:cNvPr>
          <p:cNvGraphicFramePr>
            <a:graphicFrameLocks noGrp="1"/>
          </p:cNvGraphicFramePr>
          <p:nvPr>
            <p:extLst>
              <p:ext uri="{D42A27DB-BD31-4B8C-83A1-F6EECF244321}">
                <p14:modId xmlns:p14="http://schemas.microsoft.com/office/powerpoint/2010/main" val="3584177764"/>
              </p:ext>
            </p:extLst>
          </p:nvPr>
        </p:nvGraphicFramePr>
        <p:xfrm>
          <a:off x="6797281" y="3619253"/>
          <a:ext cx="4406902" cy="1346835"/>
        </p:xfrm>
        <a:graphic>
          <a:graphicData uri="http://schemas.openxmlformats.org/drawingml/2006/table">
            <a:tbl>
              <a:tblPr/>
              <a:tblGrid>
                <a:gridCol w="1037662">
                  <a:extLst>
                    <a:ext uri="{9D8B030D-6E8A-4147-A177-3AD203B41FA5}">
                      <a16:colId xmlns:a16="http://schemas.microsoft.com/office/drawing/2014/main" val="3370153730"/>
                    </a:ext>
                  </a:extLst>
                </a:gridCol>
                <a:gridCol w="673848">
                  <a:extLst>
                    <a:ext uri="{9D8B030D-6E8A-4147-A177-3AD203B41FA5}">
                      <a16:colId xmlns:a16="http://schemas.microsoft.com/office/drawing/2014/main" val="1440839023"/>
                    </a:ext>
                  </a:extLst>
                </a:gridCol>
                <a:gridCol w="673848">
                  <a:extLst>
                    <a:ext uri="{9D8B030D-6E8A-4147-A177-3AD203B41FA5}">
                      <a16:colId xmlns:a16="http://schemas.microsoft.com/office/drawing/2014/main" val="3428054372"/>
                    </a:ext>
                  </a:extLst>
                </a:gridCol>
                <a:gridCol w="673848">
                  <a:extLst>
                    <a:ext uri="{9D8B030D-6E8A-4147-A177-3AD203B41FA5}">
                      <a16:colId xmlns:a16="http://schemas.microsoft.com/office/drawing/2014/main" val="536007009"/>
                    </a:ext>
                  </a:extLst>
                </a:gridCol>
                <a:gridCol w="673848">
                  <a:extLst>
                    <a:ext uri="{9D8B030D-6E8A-4147-A177-3AD203B41FA5}">
                      <a16:colId xmlns:a16="http://schemas.microsoft.com/office/drawing/2014/main" val="1379652370"/>
                    </a:ext>
                  </a:extLst>
                </a:gridCol>
                <a:gridCol w="673848">
                  <a:extLst>
                    <a:ext uri="{9D8B030D-6E8A-4147-A177-3AD203B41FA5}">
                      <a16:colId xmlns:a16="http://schemas.microsoft.com/office/drawing/2014/main" val="2252261797"/>
                    </a:ext>
                  </a:extLst>
                </a:gridCol>
              </a:tblGrid>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0328484"/>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-1.63%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-0.57%</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118%</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91%</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69583302"/>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-1.22%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-0.06%</a:t>
                      </a:r>
                    </a:p>
                  </a:txBody>
                  <a:tcPr marL="6350" marR="6350" marT="6350"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-0.95%</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129%</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92%</a:t>
                      </a:r>
                    </a:p>
                  </a:txBody>
                  <a:tcPr marL="6350" marR="6350" marT="6350" marB="0" anchor="ctr">
                    <a:lnL>
                      <a:noFill/>
                    </a:lnL>
                    <a:lnR>
                      <a:noFill/>
                    </a:lnR>
                    <a:lnT>
                      <a:noFill/>
                    </a:lnT>
                    <a:lnB>
                      <a:noFill/>
                    </a:lnB>
                  </a:tcPr>
                </a:tc>
                <a:extLst>
                  <a:ext uri="{0D108BD9-81ED-4DB2-BD59-A6C34878D82A}">
                    <a16:rowId xmlns:a16="http://schemas.microsoft.com/office/drawing/2014/main" val="2146939609"/>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-1.60%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-0.79%</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1.75%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128%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93%</a:t>
                      </a:r>
                    </a:p>
                  </a:txBody>
                  <a:tcPr marL="9525" marR="9525" marT="9525" marB="0" anchor="ctr">
                    <a:lnL>
                      <a:noFill/>
                    </a:lnL>
                    <a:lnR>
                      <a:noFill/>
                    </a:lnR>
                    <a:lnT>
                      <a:noFill/>
                    </a:lnT>
                    <a:lnB>
                      <a:noFill/>
                    </a:lnB>
                  </a:tcPr>
                </a:tc>
                <a:extLst>
                  <a:ext uri="{0D108BD9-81ED-4DB2-BD59-A6C34878D82A}">
                    <a16:rowId xmlns:a16="http://schemas.microsoft.com/office/drawing/2014/main" val="2531588607"/>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-1.05%</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170%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118%</a:t>
                      </a:r>
                    </a:p>
                  </a:txBody>
                  <a:tcPr marL="9525" marR="9525" marT="9525" marB="0" anchor="ctr">
                    <a:lnL>
                      <a:noFill/>
                    </a:lnL>
                    <a:lnR>
                      <a:noFill/>
                    </a:lnR>
                    <a:lnT>
                      <a:noFill/>
                    </a:lnT>
                    <a:lnB>
                      <a:noFill/>
                    </a:lnB>
                  </a:tcPr>
                </a:tc>
                <a:extLst>
                  <a:ext uri="{0D108BD9-81ED-4DB2-BD59-A6C34878D82A}">
                    <a16:rowId xmlns:a16="http://schemas.microsoft.com/office/drawing/2014/main" val="1561155182"/>
                  </a:ext>
                </a:extLst>
              </a:tr>
              <a:tr h="161925">
                <a:tc>
                  <a:txBody>
                    <a:bodyPr/>
                    <a:lstStyle/>
                    <a:p>
                      <a:pPr algn="ctr" fontAlgn="ctr"/>
                      <a:r>
                        <a:rPr lang="en-US" sz="12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-1.37%</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-0.67%</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0.71%</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136%</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99%</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0765933"/>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0.28%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2.34%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173%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119%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967894853"/>
                  </a:ext>
                </a:extLst>
              </a:tr>
            </a:tbl>
          </a:graphicData>
        </a:graphic>
      </p:graphicFrame>
      <p:cxnSp>
        <p:nvCxnSpPr>
          <p:cNvPr id="35" name="Straight Connector 34">
            <a:extLst>
              <a:ext uri="{FF2B5EF4-FFF2-40B4-BE49-F238E27FC236}">
                <a16:creationId xmlns:a16="http://schemas.microsoft.com/office/drawing/2014/main" id="{4E567B9F-CC93-4CF5-81FD-E1943403C7C6}"/>
              </a:ext>
            </a:extLst>
          </p:cNvPr>
          <p:cNvCxnSpPr/>
          <p:nvPr/>
        </p:nvCxnSpPr>
        <p:spPr>
          <a:xfrm flipH="1">
            <a:off x="6797281" y="3606785"/>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4BFA9C23-3A1D-4489-A46A-475523476A3E}"/>
              </a:ext>
            </a:extLst>
          </p:cNvPr>
          <p:cNvCxnSpPr>
            <a:cxnSpLocks/>
          </p:cNvCxnSpPr>
          <p:nvPr/>
        </p:nvCxnSpPr>
        <p:spPr>
          <a:xfrm>
            <a:off x="6801594" y="3606785"/>
            <a:ext cx="0" cy="1240155"/>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73F61AE3-E5D6-4CDC-9B70-4A9235713346}"/>
              </a:ext>
            </a:extLst>
          </p:cNvPr>
          <p:cNvCxnSpPr>
            <a:cxnSpLocks/>
          </p:cNvCxnSpPr>
          <p:nvPr/>
        </p:nvCxnSpPr>
        <p:spPr>
          <a:xfrm>
            <a:off x="11204183" y="3606785"/>
            <a:ext cx="0" cy="1240155"/>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55E0CFAD-3507-4048-A894-8B3749565D29}"/>
              </a:ext>
            </a:extLst>
          </p:cNvPr>
          <p:cNvCxnSpPr/>
          <p:nvPr/>
        </p:nvCxnSpPr>
        <p:spPr>
          <a:xfrm>
            <a:off x="6797281" y="4966088"/>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graphicFrame>
        <p:nvGraphicFramePr>
          <p:cNvPr id="39" name="Table 38">
            <a:extLst>
              <a:ext uri="{FF2B5EF4-FFF2-40B4-BE49-F238E27FC236}">
                <a16:creationId xmlns:a16="http://schemas.microsoft.com/office/drawing/2014/main" id="{B47E7481-20BE-40B5-8612-9C7A81335EB4}"/>
              </a:ext>
            </a:extLst>
          </p:cNvPr>
          <p:cNvGraphicFramePr>
            <a:graphicFrameLocks noGrp="1"/>
          </p:cNvGraphicFramePr>
          <p:nvPr>
            <p:extLst>
              <p:ext uri="{D42A27DB-BD31-4B8C-83A1-F6EECF244321}">
                <p14:modId xmlns:p14="http://schemas.microsoft.com/office/powerpoint/2010/main" val="2388060886"/>
              </p:ext>
            </p:extLst>
          </p:nvPr>
        </p:nvGraphicFramePr>
        <p:xfrm>
          <a:off x="6797281" y="5359695"/>
          <a:ext cx="4406902" cy="1154430"/>
        </p:xfrm>
        <a:graphic>
          <a:graphicData uri="http://schemas.openxmlformats.org/drawingml/2006/table">
            <a:tbl>
              <a:tblPr/>
              <a:tblGrid>
                <a:gridCol w="1037662">
                  <a:extLst>
                    <a:ext uri="{9D8B030D-6E8A-4147-A177-3AD203B41FA5}">
                      <a16:colId xmlns:a16="http://schemas.microsoft.com/office/drawing/2014/main" val="2438980796"/>
                    </a:ext>
                  </a:extLst>
                </a:gridCol>
                <a:gridCol w="673848">
                  <a:extLst>
                    <a:ext uri="{9D8B030D-6E8A-4147-A177-3AD203B41FA5}">
                      <a16:colId xmlns:a16="http://schemas.microsoft.com/office/drawing/2014/main" val="362657763"/>
                    </a:ext>
                  </a:extLst>
                </a:gridCol>
                <a:gridCol w="673848">
                  <a:extLst>
                    <a:ext uri="{9D8B030D-6E8A-4147-A177-3AD203B41FA5}">
                      <a16:colId xmlns:a16="http://schemas.microsoft.com/office/drawing/2014/main" val="701513844"/>
                    </a:ext>
                  </a:extLst>
                </a:gridCol>
                <a:gridCol w="673848">
                  <a:extLst>
                    <a:ext uri="{9D8B030D-6E8A-4147-A177-3AD203B41FA5}">
                      <a16:colId xmlns:a16="http://schemas.microsoft.com/office/drawing/2014/main" val="1950159779"/>
                    </a:ext>
                  </a:extLst>
                </a:gridCol>
                <a:gridCol w="673848">
                  <a:extLst>
                    <a:ext uri="{9D8B030D-6E8A-4147-A177-3AD203B41FA5}">
                      <a16:colId xmlns:a16="http://schemas.microsoft.com/office/drawing/2014/main" val="2865939102"/>
                    </a:ext>
                  </a:extLst>
                </a:gridCol>
                <a:gridCol w="673848">
                  <a:extLst>
                    <a:ext uri="{9D8B030D-6E8A-4147-A177-3AD203B41FA5}">
                      <a16:colId xmlns:a16="http://schemas.microsoft.com/office/drawing/2014/main" val="68004881"/>
                    </a:ext>
                  </a:extLst>
                </a:gridCol>
              </a:tblGrid>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2673460"/>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-1.34%</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-2.54%</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0.82%</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125%</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93%</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93507840"/>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-0.96%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-2.97%</a:t>
                      </a:r>
                    </a:p>
                  </a:txBody>
                  <a:tcPr marL="9525" marR="9525" marT="9525" marB="0" anchor="ctr">
                    <a:lnL>
                      <a:noFill/>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166%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116%</a:t>
                      </a:r>
                    </a:p>
                  </a:txBody>
                  <a:tcPr marL="9525" marR="9525" marT="9525" marB="0" anchor="ctr">
                    <a:lnL>
                      <a:noFill/>
                    </a:lnL>
                    <a:lnR>
                      <a:noFill/>
                    </a:lnR>
                    <a:lnT>
                      <a:noFill/>
                    </a:lnT>
                    <a:lnB>
                      <a:noFill/>
                    </a:lnB>
                  </a:tcPr>
                </a:tc>
                <a:extLst>
                  <a:ext uri="{0D108BD9-81ED-4DB2-BD59-A6C34878D82A}">
                    <a16:rowId xmlns:a16="http://schemas.microsoft.com/office/drawing/2014/main" val="2441165677"/>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-0.42%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0.63%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2.86%</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147%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123%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2043066"/>
                  </a:ext>
                </a:extLst>
              </a:tr>
              <a:tr h="161925">
                <a:tc>
                  <a:txBody>
                    <a:bodyPr/>
                    <a:lstStyle/>
                    <a:p>
                      <a:pPr algn="ctr" fontAlgn="ctr"/>
                      <a:r>
                        <a:rPr lang="en-US" sz="12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-0.98%</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-1.89%</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0.71%</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143%</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107%</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68613"/>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-0.73%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-1.52%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-1.27%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168%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122%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98874388"/>
                  </a:ext>
                </a:extLst>
              </a:tr>
            </a:tbl>
          </a:graphicData>
        </a:graphic>
      </p:graphicFrame>
      <p:cxnSp>
        <p:nvCxnSpPr>
          <p:cNvPr id="40" name="Straight Connector 39">
            <a:extLst>
              <a:ext uri="{FF2B5EF4-FFF2-40B4-BE49-F238E27FC236}">
                <a16:creationId xmlns:a16="http://schemas.microsoft.com/office/drawing/2014/main" id="{A7CFF2AA-00E7-4D03-8D3F-A370DB813B29}"/>
              </a:ext>
            </a:extLst>
          </p:cNvPr>
          <p:cNvCxnSpPr/>
          <p:nvPr/>
        </p:nvCxnSpPr>
        <p:spPr>
          <a:xfrm flipH="1">
            <a:off x="6797281" y="5359695"/>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DE26638C-7FD9-4459-95D4-9D9CAEFF7419}"/>
              </a:ext>
            </a:extLst>
          </p:cNvPr>
          <p:cNvCxnSpPr/>
          <p:nvPr/>
        </p:nvCxnSpPr>
        <p:spPr>
          <a:xfrm flipH="1">
            <a:off x="6797281" y="6514125"/>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81E52671-79C4-4CD2-B4B3-2DECC3D3BFB1}"/>
              </a:ext>
            </a:extLst>
          </p:cNvPr>
          <p:cNvCxnSpPr>
            <a:cxnSpLocks/>
          </p:cNvCxnSpPr>
          <p:nvPr/>
        </p:nvCxnSpPr>
        <p:spPr>
          <a:xfrm>
            <a:off x="11204183" y="5378286"/>
            <a:ext cx="0" cy="106299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52F552AF-6849-4FA1-979D-FE3A8088CD2C}"/>
              </a:ext>
            </a:extLst>
          </p:cNvPr>
          <p:cNvCxnSpPr>
            <a:cxnSpLocks/>
          </p:cNvCxnSpPr>
          <p:nvPr/>
        </p:nvCxnSpPr>
        <p:spPr>
          <a:xfrm>
            <a:off x="6797281" y="5359695"/>
            <a:ext cx="0" cy="106299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id="{99F75757-817F-4C8E-BAA9-313A4C66E82B}"/>
              </a:ext>
            </a:extLst>
          </p:cNvPr>
          <p:cNvCxnSpPr/>
          <p:nvPr/>
        </p:nvCxnSpPr>
        <p:spPr>
          <a:xfrm flipH="1">
            <a:off x="6797281" y="4590196"/>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F0756539-7072-498B-8767-0C8EA834CB76}"/>
              </a:ext>
            </a:extLst>
          </p:cNvPr>
          <p:cNvCxnSpPr/>
          <p:nvPr/>
        </p:nvCxnSpPr>
        <p:spPr>
          <a:xfrm flipH="1">
            <a:off x="979097" y="4590196"/>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22733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12E5B-4898-446A-B6F7-816A00FAFCB7}"/>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0CB6B752-ED88-41E9-ADAB-CADCACD9C0F7}"/>
              </a:ext>
            </a:extLst>
          </p:cNvPr>
          <p:cNvSpPr>
            <a:spLocks noGrp="1"/>
          </p:cNvSpPr>
          <p:nvPr>
            <p:ph sz="quarter" idx="12"/>
          </p:nvPr>
        </p:nvSpPr>
        <p:spPr/>
        <p:txBody>
          <a:bodyPr/>
          <a:lstStyle/>
          <a:p>
            <a:pPr>
              <a:lnSpc>
                <a:spcPct val="100000"/>
              </a:lnSpc>
              <a:spcAft>
                <a:spcPts val="600"/>
              </a:spcAft>
            </a:pPr>
            <a:r>
              <a:rPr lang="en-US" sz="2000" dirty="0"/>
              <a:t>Propose TCQ with high throughput coefficient coding</a:t>
            </a:r>
          </a:p>
          <a:p>
            <a:pPr lvl="1">
              <a:lnSpc>
                <a:spcPct val="100000"/>
              </a:lnSpc>
              <a:spcAft>
                <a:spcPts val="600"/>
              </a:spcAft>
            </a:pPr>
            <a:r>
              <a:rPr lang="en-US" sz="2000" dirty="0"/>
              <a:t>SIG-based TCQ </a:t>
            </a:r>
          </a:p>
          <a:p>
            <a:pPr lvl="1">
              <a:lnSpc>
                <a:spcPct val="100000"/>
              </a:lnSpc>
              <a:spcAft>
                <a:spcPts val="600"/>
              </a:spcAft>
            </a:pPr>
            <a:r>
              <a:rPr lang="en-US" sz="2000" dirty="0"/>
              <a:t>Basically JEM coefficient coding with separate context sets used for Q0 and Q1</a:t>
            </a:r>
          </a:p>
          <a:p>
            <a:pPr lvl="1">
              <a:lnSpc>
                <a:spcPct val="100000"/>
              </a:lnSpc>
              <a:spcAft>
                <a:spcPts val="600"/>
              </a:spcAft>
            </a:pPr>
            <a:r>
              <a:rPr lang="en-US" sz="2000" dirty="0"/>
              <a:t>Throughput comparable to JEM coefficient coding</a:t>
            </a:r>
          </a:p>
          <a:p>
            <a:pPr>
              <a:lnSpc>
                <a:spcPct val="100000"/>
              </a:lnSpc>
              <a:spcAft>
                <a:spcPts val="600"/>
              </a:spcAft>
            </a:pPr>
            <a:r>
              <a:rPr lang="en-US" sz="2000" dirty="0"/>
              <a:t>BD-rate reduction</a:t>
            </a:r>
          </a:p>
          <a:p>
            <a:pPr lvl="1">
              <a:lnSpc>
                <a:spcPct val="100000"/>
              </a:lnSpc>
              <a:spcAft>
                <a:spcPts val="600"/>
              </a:spcAft>
            </a:pPr>
            <a:r>
              <a:rPr lang="en-US" sz="1800" dirty="0"/>
              <a:t>Over VTM-1.0: -4.0% AI, -2.6% RA, -1.8% LDB</a:t>
            </a:r>
          </a:p>
          <a:p>
            <a:pPr lvl="1">
              <a:lnSpc>
                <a:spcPct val="100000"/>
              </a:lnSpc>
              <a:spcAft>
                <a:spcPts val="600"/>
              </a:spcAft>
            </a:pPr>
            <a:r>
              <a:rPr lang="en-US" sz="1800" dirty="0"/>
              <a:t>Over BMS-1.0: -2.0% AI, -1.4% RA, </a:t>
            </a:r>
            <a:r>
              <a:rPr lang="en-US" sz="1800"/>
              <a:t>-1.0% </a:t>
            </a:r>
            <a:r>
              <a:rPr lang="en-US" sz="1800" dirty="0"/>
              <a:t>LDB</a:t>
            </a:r>
          </a:p>
          <a:p>
            <a:pPr>
              <a:lnSpc>
                <a:spcPct val="100000"/>
              </a:lnSpc>
              <a:spcAft>
                <a:spcPts val="600"/>
              </a:spcAft>
            </a:pPr>
            <a:r>
              <a:rPr lang="en-US" dirty="0"/>
              <a:t>Suggest to study this contribution in CE</a:t>
            </a:r>
          </a:p>
        </p:txBody>
      </p:sp>
      <p:sp>
        <p:nvSpPr>
          <p:cNvPr id="4" name="Subtitle 3">
            <a:extLst>
              <a:ext uri="{FF2B5EF4-FFF2-40B4-BE49-F238E27FC236}">
                <a16:creationId xmlns:a16="http://schemas.microsoft.com/office/drawing/2014/main" id="{E91D078C-0DCD-4C94-AFE6-ED5CA6DCBFFF}"/>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D23D5E31-A8B6-475C-B69B-3632D3A51426}"/>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99122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5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2017_Qualcomm_16x9_Corporate-Simplified_Template_V2_00_MB" id="{54706558-357E-2E42-A9F5-45AC9A967602}" vid="{7209CDA1-F5C1-484F-A14C-37E765E18A7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JVET-K0319</Template>
  <TotalTime>379</TotalTime>
  <Words>1145</Words>
  <Application>Microsoft Office PowerPoint</Application>
  <PresentationFormat>Widescreen</PresentationFormat>
  <Paragraphs>402</Paragraphs>
  <Slides>8</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4" baseType="lpstr">
      <vt:lpstr>Arial</vt:lpstr>
      <vt:lpstr>Century Gothic</vt:lpstr>
      <vt:lpstr>Microsoft Sans Serif</vt:lpstr>
      <vt:lpstr>Wingdings</vt:lpstr>
      <vt:lpstr>Qualcomm</vt:lpstr>
      <vt:lpstr>Visio</vt:lpstr>
      <vt:lpstr> JVET-K0319 CE7-Related: TCQ with High Throughput Coefficient Coding</vt:lpstr>
      <vt:lpstr>Introduction</vt:lpstr>
      <vt:lpstr>Introduction</vt:lpstr>
      <vt:lpstr>Problem Statement</vt:lpstr>
      <vt:lpstr>Proposed TCQ and Coefficient Coding</vt:lpstr>
      <vt:lpstr>Experimental Results</vt:lpstr>
      <vt:lpstr>Conclusion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CE7-Related: TCQ with High Throughput Coefficient Coding</dc:title>
  <dc:creator>Jie Dong</dc:creator>
  <cp:lastModifiedBy>Jie Dong</cp:lastModifiedBy>
  <cp:revision>114</cp:revision>
  <dcterms:created xsi:type="dcterms:W3CDTF">2018-07-09T19:00:30Z</dcterms:created>
  <dcterms:modified xsi:type="dcterms:W3CDTF">2018-07-15T06:58:43Z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