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277" r:id="rId3"/>
    <p:sldId id="290" r:id="rId4"/>
    <p:sldId id="293" r:id="rId5"/>
    <p:sldId id="297" r:id="rId6"/>
    <p:sldId id="298" r:id="rId7"/>
    <p:sldId id="292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90"/>
            <p14:sldId id="293"/>
            <p14:sldId id="297"/>
            <p14:sldId id="298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86382" autoAdjust="0"/>
  </p:normalViewPr>
  <p:slideViewPr>
    <p:cSldViewPr>
      <p:cViewPr varScale="1">
        <p:scale>
          <a:sx n="150" d="100"/>
          <a:sy n="150" d="100"/>
        </p:scale>
        <p:origin x="462" y="132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95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85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0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0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  <p:sldLayoutId id="2147483666" r:id="rId7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CE1: Implicit QT and BT Partitions on Picture Boundary (Test 2.0.14) 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W. Zhu, K. Misra, A. </a:t>
            </a:r>
            <a:r>
              <a:rPr lang="en-US" dirty="0" err="1"/>
              <a:t>Segall</a:t>
            </a:r>
            <a:r>
              <a:rPr lang="en-US" dirty="0"/>
              <a:t> (Sharp)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of the proposed scheme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QT partition is always selected for a CTU or CU spanning across the picture boundary</a:t>
            </a:r>
          </a:p>
          <a:p>
            <a:pPr lvl="1"/>
            <a:r>
              <a:rPr lang="en-CA" dirty="0"/>
              <a:t>Limits the flexibility of picture boundary partitioning </a:t>
            </a:r>
          </a:p>
          <a:p>
            <a:pPr lvl="2"/>
            <a:r>
              <a:rPr lang="en-CA" dirty="0"/>
              <a:t>The boundary CUs have to be partitioned to 4 sub-blocks 	</a:t>
            </a:r>
          </a:p>
          <a:p>
            <a:pPr lvl="2"/>
            <a:r>
              <a:rPr lang="en-US" dirty="0"/>
              <a:t>T</a:t>
            </a:r>
            <a:r>
              <a:rPr lang="en-CA" dirty="0"/>
              <a:t>he </a:t>
            </a:r>
            <a:r>
              <a:rPr lang="en-US" dirty="0"/>
              <a:t>texture </a:t>
            </a:r>
            <a:r>
              <a:rPr lang="en-CA" dirty="0"/>
              <a:t>consistency </a:t>
            </a:r>
            <a:r>
              <a:rPr lang="en-US" altLang="zh-CN" dirty="0"/>
              <a:t>of boundary </a:t>
            </a:r>
            <a:r>
              <a:rPr lang="en-CA"/>
              <a:t>CUs cannot be always maintained</a:t>
            </a:r>
          </a:p>
          <a:p>
            <a:pPr lvl="1"/>
            <a:r>
              <a:rPr lang="en-CA"/>
              <a:t>This </a:t>
            </a:r>
            <a:r>
              <a:rPr lang="en-CA" dirty="0"/>
              <a:t>limitation can be further improved by enabling BT and MTT on picture boundaries partition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819150"/>
            <a:ext cx="3800474" cy="3692281"/>
          </a:xfrm>
        </p:spPr>
        <p:txBody>
          <a:bodyPr/>
          <a:lstStyle/>
          <a:p>
            <a:r>
              <a:rPr lang="en-CA" sz="1400" dirty="0"/>
              <a:t>The partitions </a:t>
            </a:r>
            <a:r>
              <a:rPr lang="en-US" sz="1400" dirty="0"/>
              <a:t>are performed as sequential as follows</a:t>
            </a:r>
          </a:p>
          <a:p>
            <a:pPr lvl="1"/>
            <a:r>
              <a:rPr lang="en-US" sz="1400" dirty="0"/>
              <a:t>Implicit QT partitions</a:t>
            </a:r>
          </a:p>
          <a:p>
            <a:pPr lvl="2"/>
            <a:r>
              <a:rPr lang="en-US" sz="1400" dirty="0"/>
              <a:t>Encoder configurable</a:t>
            </a:r>
          </a:p>
          <a:p>
            <a:pPr lvl="2"/>
            <a:r>
              <a:rPr lang="en-US" sz="1400" dirty="0"/>
              <a:t>Indicated by a threshold in SPS or slice header</a:t>
            </a:r>
          </a:p>
          <a:p>
            <a:pPr lvl="1"/>
            <a:r>
              <a:rPr lang="en-US" sz="1400" dirty="0"/>
              <a:t>Implicit BT partitions</a:t>
            </a:r>
          </a:p>
          <a:p>
            <a:pPr lvl="2"/>
            <a:r>
              <a:rPr lang="en-US" sz="1400" dirty="0"/>
              <a:t>The maximal BT depth of the current CTU will be increased by 1 since a implicit BT or MTT partition will increase the current BT depth unexpectedly</a:t>
            </a:r>
          </a:p>
          <a:p>
            <a:pPr lvl="1"/>
            <a:r>
              <a:rPr lang="en-US" sz="1400" dirty="0"/>
              <a:t>Explicit QT, BT or MTT partitions if</a:t>
            </a:r>
          </a:p>
          <a:p>
            <a:pPr lvl="2"/>
            <a:r>
              <a:rPr lang="en-US" sz="1400" dirty="0"/>
              <a:t>All samples in the current region are inside the picture boundary</a:t>
            </a:r>
          </a:p>
          <a:p>
            <a:pPr lvl="1"/>
            <a:r>
              <a:rPr lang="en-US" sz="1400" dirty="0"/>
              <a:t>No RDO decision in the proposed picture boundary partitioning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AFDD85-289D-4FEB-99BB-158409AD5B9D}"/>
              </a:ext>
            </a:extLst>
          </p:cNvPr>
          <p:cNvSpPr/>
          <p:nvPr/>
        </p:nvSpPr>
        <p:spPr bwMode="auto">
          <a:xfrm>
            <a:off x="5715000" y="895349"/>
            <a:ext cx="2057400" cy="165253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7F0837-1F29-4F7D-AD28-28DC23BBDAF9}"/>
              </a:ext>
            </a:extLst>
          </p:cNvPr>
          <p:cNvSpPr txBox="1"/>
          <p:nvPr/>
        </p:nvSpPr>
        <p:spPr>
          <a:xfrm>
            <a:off x="4969608" y="1244257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QP 37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9F6160-DB84-4C22-A58B-8CBCE3C82209}"/>
              </a:ext>
            </a:extLst>
          </p:cNvPr>
          <p:cNvSpPr/>
          <p:nvPr/>
        </p:nvSpPr>
        <p:spPr bwMode="auto">
          <a:xfrm>
            <a:off x="5715000" y="2547886"/>
            <a:ext cx="2057400" cy="21075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DD9F526-8515-4FED-952F-3F7878B8C52F}"/>
              </a:ext>
            </a:extLst>
          </p:cNvPr>
          <p:cNvCxnSpPr/>
          <p:nvPr/>
        </p:nvCxnSpPr>
        <p:spPr bwMode="auto">
          <a:xfrm>
            <a:off x="5715000" y="1809750"/>
            <a:ext cx="2057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6079536-CDF9-476B-92B7-64D39F46B5B2}"/>
              </a:ext>
            </a:extLst>
          </p:cNvPr>
          <p:cNvCxnSpPr/>
          <p:nvPr/>
        </p:nvCxnSpPr>
        <p:spPr bwMode="auto">
          <a:xfrm>
            <a:off x="5715000" y="2343150"/>
            <a:ext cx="2057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4A08E42-98D3-4B7A-B77C-97FBA24D1AD9}"/>
              </a:ext>
            </a:extLst>
          </p:cNvPr>
          <p:cNvSpPr txBox="1"/>
          <p:nvPr/>
        </p:nvSpPr>
        <p:spPr>
          <a:xfrm>
            <a:off x="7767192" y="1598472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 BT_HORZ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1A8CA3-18E3-4584-99E6-180DB50795AC}"/>
              </a:ext>
            </a:extLst>
          </p:cNvPr>
          <p:cNvSpPr txBox="1"/>
          <p:nvPr/>
        </p:nvSpPr>
        <p:spPr>
          <a:xfrm>
            <a:off x="7754636" y="2178555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2. BT_HORZ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4EF024-D0E4-48AA-990D-34BC49B59402}"/>
              </a:ext>
            </a:extLst>
          </p:cNvPr>
          <p:cNvSpPr txBox="1"/>
          <p:nvPr/>
        </p:nvSpPr>
        <p:spPr>
          <a:xfrm>
            <a:off x="7753811" y="2381249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3. BT_HORZ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C4A43C-E882-4E06-91B8-CFA9FB685592}"/>
              </a:ext>
            </a:extLst>
          </p:cNvPr>
          <p:cNvCxnSpPr/>
          <p:nvPr/>
        </p:nvCxnSpPr>
        <p:spPr bwMode="auto">
          <a:xfrm>
            <a:off x="5715000" y="2554419"/>
            <a:ext cx="2057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598ED7F7-0948-41C1-AE97-64D06907D46F}"/>
              </a:ext>
            </a:extLst>
          </p:cNvPr>
          <p:cNvSpPr txBox="1"/>
          <p:nvPr/>
        </p:nvSpPr>
        <p:spPr>
          <a:xfrm>
            <a:off x="6395592" y="59017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4K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D325BA93-1DCD-4111-92E9-9886F0AB479A}"/>
              </a:ext>
            </a:extLst>
          </p:cNvPr>
          <p:cNvSpPr/>
          <p:nvPr/>
        </p:nvSpPr>
        <p:spPr bwMode="auto">
          <a:xfrm>
            <a:off x="5720342" y="3028950"/>
            <a:ext cx="2027436" cy="6852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B5E4F16C-0C88-4BD8-A944-22B49DCB0041}"/>
              </a:ext>
            </a:extLst>
          </p:cNvPr>
          <p:cNvCxnSpPr>
            <a:cxnSpLocks/>
          </p:cNvCxnSpPr>
          <p:nvPr/>
        </p:nvCxnSpPr>
        <p:spPr bwMode="auto">
          <a:xfrm>
            <a:off x="5715000" y="4019025"/>
            <a:ext cx="20193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sp>
        <p:nvSpPr>
          <p:cNvPr id="26" name="TextBox 18">
            <a:extLst>
              <a:ext uri="{FF2B5EF4-FFF2-40B4-BE49-F238E27FC236}">
                <a16:creationId xmlns:a16="http://schemas.microsoft.com/office/drawing/2014/main" id="{0DE9AC4A-0D6B-47DB-8FC0-F636D890E586}"/>
              </a:ext>
            </a:extLst>
          </p:cNvPr>
          <p:cNvSpPr txBox="1"/>
          <p:nvPr/>
        </p:nvSpPr>
        <p:spPr>
          <a:xfrm>
            <a:off x="7741088" y="3739428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 BT_HORZ</a:t>
            </a: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1D28445A-A9C2-4CBD-9238-255AC04840D4}"/>
              </a:ext>
            </a:extLst>
          </p:cNvPr>
          <p:cNvSpPr txBox="1"/>
          <p:nvPr/>
        </p:nvSpPr>
        <p:spPr>
          <a:xfrm>
            <a:off x="7743625" y="3262960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2. BT_HORZ</a:t>
            </a:r>
          </a:p>
        </p:txBody>
      </p:sp>
      <p:sp>
        <p:nvSpPr>
          <p:cNvPr id="28" name="TextBox 20">
            <a:extLst>
              <a:ext uri="{FF2B5EF4-FFF2-40B4-BE49-F238E27FC236}">
                <a16:creationId xmlns:a16="http://schemas.microsoft.com/office/drawing/2014/main" id="{59A94FDE-A5C5-4FE3-AFD3-2825C8A774AF}"/>
              </a:ext>
            </a:extLst>
          </p:cNvPr>
          <p:cNvSpPr txBox="1"/>
          <p:nvPr/>
        </p:nvSpPr>
        <p:spPr>
          <a:xfrm>
            <a:off x="7735222" y="3512228"/>
            <a:ext cx="1288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3. BT_HORZ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F60ACDA-7C49-45A8-89DC-9C190BE5F368}"/>
              </a:ext>
            </a:extLst>
          </p:cNvPr>
          <p:cNvSpPr txBox="1"/>
          <p:nvPr/>
        </p:nvSpPr>
        <p:spPr>
          <a:xfrm>
            <a:off x="6477000" y="2731713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HD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40330D0-AE89-401D-A2DB-66523EA1403C}"/>
              </a:ext>
            </a:extLst>
          </p:cNvPr>
          <p:cNvCxnSpPr>
            <a:cxnSpLocks/>
          </p:cNvCxnSpPr>
          <p:nvPr/>
        </p:nvCxnSpPr>
        <p:spPr bwMode="auto">
          <a:xfrm>
            <a:off x="5727200" y="3714225"/>
            <a:ext cx="2027436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16">
            <a:extLst>
              <a:ext uri="{FF2B5EF4-FFF2-40B4-BE49-F238E27FC236}">
                <a16:creationId xmlns:a16="http://schemas.microsoft.com/office/drawing/2014/main" id="{D39E9AE3-207E-4135-8A78-88D985D21D42}"/>
              </a:ext>
            </a:extLst>
          </p:cNvPr>
          <p:cNvCxnSpPr>
            <a:cxnSpLocks/>
          </p:cNvCxnSpPr>
          <p:nvPr/>
        </p:nvCxnSpPr>
        <p:spPr bwMode="auto">
          <a:xfrm>
            <a:off x="5735239" y="3485625"/>
            <a:ext cx="20193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cxnSp>
        <p:nvCxnSpPr>
          <p:cNvPr id="32" name="Straight Connector 16">
            <a:extLst>
              <a:ext uri="{FF2B5EF4-FFF2-40B4-BE49-F238E27FC236}">
                <a16:creationId xmlns:a16="http://schemas.microsoft.com/office/drawing/2014/main" id="{9856B7F2-639C-47F6-8B8F-85FEA8C7CD65}"/>
              </a:ext>
            </a:extLst>
          </p:cNvPr>
          <p:cNvCxnSpPr>
            <a:cxnSpLocks/>
          </p:cNvCxnSpPr>
          <p:nvPr/>
        </p:nvCxnSpPr>
        <p:spPr bwMode="auto">
          <a:xfrm>
            <a:off x="5728381" y="3714225"/>
            <a:ext cx="20193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CC2944AA-3FB0-429A-A3C3-29A82F26A432}"/>
              </a:ext>
            </a:extLst>
          </p:cNvPr>
          <p:cNvSpPr/>
          <p:nvPr/>
        </p:nvSpPr>
        <p:spPr bwMode="auto">
          <a:xfrm>
            <a:off x="5720342" y="3714226"/>
            <a:ext cx="2027436" cy="1143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33" name="Straight Connector 16">
            <a:extLst>
              <a:ext uri="{FF2B5EF4-FFF2-40B4-BE49-F238E27FC236}">
                <a16:creationId xmlns:a16="http://schemas.microsoft.com/office/drawing/2014/main" id="{568C4E8C-27DE-43AC-B4DC-CA350A0C8962}"/>
              </a:ext>
            </a:extLst>
          </p:cNvPr>
          <p:cNvCxnSpPr>
            <a:cxnSpLocks/>
          </p:cNvCxnSpPr>
          <p:nvPr/>
        </p:nvCxnSpPr>
        <p:spPr bwMode="auto">
          <a:xfrm>
            <a:off x="5715000" y="3714225"/>
            <a:ext cx="20193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miter lim="800000"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421188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7D7BA-25F3-44FF-A7F1-71218B6F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Access Results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3DA767-F4B5-4393-AA79-07F8BB826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8644-F757-4A06-91D0-20783DC7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4</a:t>
            </a:fld>
            <a:endParaRPr 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20907708-8792-449D-B3B1-C8DCC3E53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771525"/>
            <a:ext cx="8153400" cy="3833813"/>
          </a:xfrm>
        </p:spPr>
        <p:txBody>
          <a:bodyPr/>
          <a:lstStyle/>
          <a:p>
            <a:r>
              <a:rPr lang="en-US" dirty="0"/>
              <a:t>Thank Technicolor for the cross-check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5AED83-D599-410C-8A54-481F931B0246}"/>
              </a:ext>
            </a:extLst>
          </p:cNvPr>
          <p:cNvSpPr txBox="1"/>
          <p:nvPr/>
        </p:nvSpPr>
        <p:spPr>
          <a:xfrm>
            <a:off x="0" y="4431269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*The simulations were run on a heterogeneous cluster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DB7257-82B6-4041-9CA9-A8BD8C405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962150"/>
            <a:ext cx="4002863" cy="1926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0E6E355-DD75-4AE1-A45C-B969952D38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62150"/>
            <a:ext cx="5122087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06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7D7BA-25F3-44FF-A7F1-71218B6F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Low-delay B Results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3DA767-F4B5-4393-AA79-07F8BB826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8644-F757-4A06-91D0-20783DC7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9F1B7B2C-8E2A-442B-8D31-9E64700D0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11299" y="1879600"/>
            <a:ext cx="3932701" cy="1926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1AFA78D-4FEB-4185-916C-46781AB971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79600"/>
            <a:ext cx="5225025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16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7D7BA-25F3-44FF-A7F1-71218B6F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</a:t>
            </a:r>
            <a:r>
              <a:rPr lang="en-US"/>
              <a:t>Intra Results</a:t>
            </a:r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3DA767-F4B5-4393-AA79-07F8BB826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8644-F757-4A06-91D0-20783DC7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B67D846-B48E-4984-812F-4D2DC6883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996216-717A-420F-A496-7B1828A76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137" y="1879600"/>
            <a:ext cx="4002863" cy="1926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58FBF7E-473C-4136-BC86-EAFE642476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79600"/>
            <a:ext cx="5153837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31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1" y="742950"/>
            <a:ext cx="8152608" cy="3650794"/>
          </a:xfrm>
        </p:spPr>
        <p:txBody>
          <a:bodyPr/>
          <a:lstStyle/>
          <a:p>
            <a:r>
              <a:rPr lang="en-CA" sz="2600" dirty="0"/>
              <a:t>0.23% and 0.28% BD- bitrate saving under the VTM and BMS RA configurations</a:t>
            </a:r>
          </a:p>
          <a:p>
            <a:r>
              <a:rPr lang="en-CA" sz="2600" dirty="0"/>
              <a:t>Class B: 0.45% and 0.56% BD- bitrate saving</a:t>
            </a:r>
          </a:p>
          <a:p>
            <a:r>
              <a:rPr lang="en-CA" sz="2600" dirty="0"/>
              <a:t>Encoder run-time is measured to be in the range of 102%-106%.</a:t>
            </a:r>
          </a:p>
          <a:p>
            <a:r>
              <a:rPr lang="en-CA" sz="2600" dirty="0"/>
              <a:t>Only implicit decisions thus no RDO </a:t>
            </a:r>
            <a:r>
              <a:rPr lang="en-CA" sz="2600"/>
              <a:t>based decisions </a:t>
            </a:r>
            <a:r>
              <a:rPr lang="en-CA" sz="2600" dirty="0"/>
              <a:t>on picture boundary partitioning</a:t>
            </a:r>
          </a:p>
          <a:p>
            <a:r>
              <a:rPr lang="en-CA" sz="2600" dirty="0"/>
              <a:t>We propose adopting the method into the versatile video coding working draft.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81174853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37537</TotalTime>
  <Words>278</Words>
  <Application>Microsoft Office PowerPoint</Application>
  <PresentationFormat>全屏显示(16:9)</PresentationFormat>
  <Paragraphs>45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</vt:lpstr>
      <vt:lpstr>Calibri</vt:lpstr>
      <vt:lpstr>Tahoma</vt:lpstr>
      <vt:lpstr>Verdana</vt:lpstr>
      <vt:lpstr>Wingdings</vt:lpstr>
      <vt:lpstr>CST July Monthly Dept Meeting 073008</vt:lpstr>
      <vt:lpstr>CE1: Implicit QT and BT Partitions on Picture Boundary (Test 2.0.14) </vt:lpstr>
      <vt:lpstr>Motivation of the proposed scheme</vt:lpstr>
      <vt:lpstr>Proposed method</vt:lpstr>
      <vt:lpstr>Random Access Results</vt:lpstr>
      <vt:lpstr>Low-delay B Results</vt:lpstr>
      <vt:lpstr>All Intra Results</vt:lpstr>
      <vt:lpstr>Conclusion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Zhu, Weijia</cp:lastModifiedBy>
  <cp:revision>1731</cp:revision>
  <cp:lastPrinted>2012-05-17T23:57:45Z</cp:lastPrinted>
  <dcterms:created xsi:type="dcterms:W3CDTF">2008-07-29T15:54:01Z</dcterms:created>
  <dcterms:modified xsi:type="dcterms:W3CDTF">2018-07-10T15:41:56Z</dcterms:modified>
</cp:coreProperties>
</file>