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4">
  <p:sldMasterIdLst>
    <p:sldMasterId id="2147483657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7" r:id="rId3"/>
    <p:sldId id="290" r:id="rId4"/>
    <p:sldId id="295" r:id="rId5"/>
    <p:sldId id="293" r:id="rId6"/>
    <p:sldId id="299" r:id="rId7"/>
    <p:sldId id="300" r:id="rId8"/>
    <p:sldId id="292" r:id="rId9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A6B99B8-33E0-4D7A-9FC1-09AC52952A7C}">
          <p14:sldIdLst>
            <p14:sldId id="256"/>
            <p14:sldId id="277"/>
            <p14:sldId id="290"/>
            <p14:sldId id="295"/>
            <p14:sldId id="293"/>
            <p14:sldId id="299"/>
            <p14:sldId id="300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  <p:cmAuthor id="1" name="Zhu, Weijia" initials="ZW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5050"/>
    <a:srgbClr val="FFFFCC"/>
    <a:srgbClr val="CCECFF"/>
    <a:srgbClr val="CCFFFF"/>
    <a:srgbClr val="CCFFCC"/>
    <a:srgbClr val="FF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3" autoAdjust="0"/>
    <p:restoredTop sz="86382" autoAdjust="0"/>
  </p:normalViewPr>
  <p:slideViewPr>
    <p:cSldViewPr>
      <p:cViewPr varScale="1">
        <p:scale>
          <a:sx n="150" d="100"/>
          <a:sy n="150" d="100"/>
        </p:scale>
        <p:origin x="462" y="132"/>
      </p:cViewPr>
      <p:guideLst>
        <p:guide orient="horz" pos="16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3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40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57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495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475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F1D5-7FBB-416E-8546-6F7489555323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10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  <p:sldLayoutId id="2147483666" r:id="rId7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4000" dirty="0"/>
              <a:t>CE1: Implicit QT, BT and MTT Partitions on Picture Boundary (Test 2.0.15)</a:t>
            </a:r>
            <a:endParaRPr sz="4000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491229"/>
          </a:xfrm>
        </p:spPr>
        <p:txBody>
          <a:bodyPr>
            <a:normAutofit/>
          </a:bodyPr>
          <a:lstStyle/>
          <a:p>
            <a:r>
              <a:rPr lang="en-US" dirty="0"/>
              <a:t>W. Zhu, K. Misra, A. </a:t>
            </a:r>
            <a:r>
              <a:rPr lang="en-US" dirty="0" err="1"/>
              <a:t>Segall</a:t>
            </a:r>
            <a:r>
              <a:rPr lang="en-US" dirty="0"/>
              <a:t> (Sharp)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of the proposed scheme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20733" y="1962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F15E2CA-51E1-48F9-A083-0648C927A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 QT partition is always selected for a CTU or CU spanning across the picture boundary</a:t>
            </a:r>
          </a:p>
          <a:p>
            <a:pPr lvl="1"/>
            <a:r>
              <a:rPr lang="en-CA" dirty="0"/>
              <a:t>Limits the flexibility of picture boundary partitioning </a:t>
            </a:r>
          </a:p>
          <a:p>
            <a:pPr lvl="2"/>
            <a:r>
              <a:rPr lang="en-CA" dirty="0"/>
              <a:t>The boundary CUs have to be partitioned to 4 sub-blocks 	</a:t>
            </a:r>
          </a:p>
          <a:p>
            <a:pPr lvl="2"/>
            <a:r>
              <a:rPr lang="en-US" dirty="0"/>
              <a:t>T</a:t>
            </a:r>
            <a:r>
              <a:rPr lang="en-CA" dirty="0"/>
              <a:t>he </a:t>
            </a:r>
            <a:r>
              <a:rPr lang="en-US" dirty="0"/>
              <a:t>texture </a:t>
            </a:r>
            <a:r>
              <a:rPr lang="en-CA" dirty="0"/>
              <a:t>consistency </a:t>
            </a:r>
            <a:r>
              <a:rPr lang="en-US" altLang="zh-CN" dirty="0"/>
              <a:t>of boundary </a:t>
            </a:r>
            <a:r>
              <a:rPr lang="en-CA" dirty="0"/>
              <a:t>CUs </a:t>
            </a:r>
            <a:r>
              <a:rPr lang="en-CA"/>
              <a:t>cannot be always </a:t>
            </a:r>
            <a:r>
              <a:rPr lang="en-CA" dirty="0"/>
              <a:t>maintained</a:t>
            </a:r>
          </a:p>
          <a:p>
            <a:pPr lvl="1"/>
            <a:r>
              <a:rPr lang="en-CA" dirty="0"/>
              <a:t>This limitation can be further improved by enabling BT and MTT on picture boundaries partition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35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method</a:t>
            </a:r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20733" y="1962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F15E2CA-51E1-48F9-A083-0648C927A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000" dirty="0"/>
              <a:t>The partitions </a:t>
            </a:r>
            <a:r>
              <a:rPr lang="en-US" sz="2000" dirty="0"/>
              <a:t>are performed as sequential as follows</a:t>
            </a:r>
          </a:p>
          <a:p>
            <a:pPr lvl="1"/>
            <a:r>
              <a:rPr lang="en-US" sz="2000" dirty="0"/>
              <a:t>Implicit QT partitions</a:t>
            </a:r>
          </a:p>
          <a:p>
            <a:pPr lvl="2"/>
            <a:r>
              <a:rPr lang="en-US" sz="2000" dirty="0"/>
              <a:t>Encoder configurable</a:t>
            </a:r>
          </a:p>
          <a:p>
            <a:pPr lvl="2"/>
            <a:r>
              <a:rPr lang="en-US" sz="2000" dirty="0"/>
              <a:t>Indicated by a threshold in SPS or slice header</a:t>
            </a:r>
          </a:p>
          <a:p>
            <a:pPr lvl="1"/>
            <a:r>
              <a:rPr lang="en-US" sz="2000" dirty="0"/>
              <a:t>Implicit BT or MTT partitions</a:t>
            </a:r>
          </a:p>
          <a:p>
            <a:pPr lvl="2"/>
            <a:r>
              <a:rPr lang="en-US" sz="2000" dirty="0"/>
              <a:t>The maximal BT depth of the current CTU will be increased by 1 since a implicit BT or MTT partition will increase the current BT depth unexpectedly</a:t>
            </a:r>
          </a:p>
          <a:p>
            <a:pPr lvl="1"/>
            <a:r>
              <a:rPr lang="en-US" sz="2000" dirty="0"/>
              <a:t>Explicit QT, BT or MTT partitions if</a:t>
            </a:r>
          </a:p>
          <a:p>
            <a:pPr lvl="2"/>
            <a:r>
              <a:rPr lang="en-US" sz="2000" dirty="0"/>
              <a:t>All samples in the current region are inside the picture boundary</a:t>
            </a:r>
          </a:p>
          <a:p>
            <a:pPr lvl="1"/>
            <a:r>
              <a:rPr lang="en-US" sz="2000" dirty="0"/>
              <a:t>No RDO decision in the proposed picture boundary partitioning </a:t>
            </a:r>
          </a:p>
        </p:txBody>
      </p:sp>
    </p:spTree>
    <p:extLst>
      <p:ext uri="{BB962C8B-B14F-4D97-AF65-F5344CB8AC3E}">
        <p14:creationId xmlns:p14="http://schemas.microsoft.com/office/powerpoint/2010/main" val="4211883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dirty="0"/>
              <a:t>Partition selection based on distance to boundary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20733" y="1962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内容占位符 4" descr="C:\Users\zhuw\AppData\Local\Temp\1529600655(1).png">
            <a:extLst>
              <a:ext uri="{FF2B5EF4-FFF2-40B4-BE49-F238E27FC236}">
                <a16:creationId xmlns:a16="http://schemas.microsoft.com/office/drawing/2014/main" id="{2135F997-ADFE-437B-9871-9E71003D119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85950"/>
            <a:ext cx="2911092" cy="1958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C:\Users\zhuw\AppData\Local\Temp\1529600794(1).png">
            <a:extLst>
              <a:ext uri="{FF2B5EF4-FFF2-40B4-BE49-F238E27FC236}">
                <a16:creationId xmlns:a16="http://schemas.microsoft.com/office/drawing/2014/main" id="{1BBF5E61-CD5D-41B7-A721-DAE04CD47A7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33550"/>
            <a:ext cx="2286000" cy="2209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A9287F8-F098-48BD-A339-A244E2F8FC1C}"/>
              </a:ext>
            </a:extLst>
          </p:cNvPr>
          <p:cNvSpPr txBox="1"/>
          <p:nvPr/>
        </p:nvSpPr>
        <p:spPr>
          <a:xfrm>
            <a:off x="3003550" y="713602"/>
            <a:ext cx="304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Calibri" pitchFamily="34" charset="0"/>
                <a:cs typeface="Calibri" pitchFamily="34" charset="0"/>
              </a:rPr>
              <a:t>Dash Line --- Pic boundary</a:t>
            </a:r>
          </a:p>
          <a:p>
            <a:r>
              <a:rPr lang="en-US" sz="1400" dirty="0">
                <a:latin typeface="Calibri" pitchFamily="34" charset="0"/>
                <a:cs typeface="Calibri" pitchFamily="34" charset="0"/>
              </a:rPr>
              <a:t>Red Line --- TT partition boundary</a:t>
            </a:r>
          </a:p>
          <a:p>
            <a:r>
              <a:rPr lang="en-US" sz="1400" dirty="0">
                <a:latin typeface="Calibri" pitchFamily="34" charset="0"/>
                <a:cs typeface="Calibri" pitchFamily="34" charset="0"/>
              </a:rPr>
              <a:t>Yellow Line --- BT partition boundary</a:t>
            </a:r>
          </a:p>
        </p:txBody>
      </p:sp>
    </p:spTree>
    <p:extLst>
      <p:ext uri="{BB962C8B-B14F-4D97-AF65-F5344CB8AC3E}">
        <p14:creationId xmlns:p14="http://schemas.microsoft.com/office/powerpoint/2010/main" val="336050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67D7BA-25F3-44FF-A7F1-71218B6FC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Access Results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3DA767-F4B5-4393-AA79-07F8BB826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C818644-F757-4A06-91D0-20783DC74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5</a:t>
            </a:fld>
            <a:endParaRPr lang="en-US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20907708-8792-449D-B3B1-C8DCC3E53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771525"/>
            <a:ext cx="8153400" cy="3833813"/>
          </a:xfrm>
        </p:spPr>
        <p:txBody>
          <a:bodyPr/>
          <a:lstStyle/>
          <a:p>
            <a:r>
              <a:rPr lang="en-US" dirty="0"/>
              <a:t>Thank Technicolor for the cross-check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80560A-BF07-4237-A5B3-CFA5AE1C36DD}"/>
              </a:ext>
            </a:extLst>
          </p:cNvPr>
          <p:cNvSpPr txBox="1"/>
          <p:nvPr/>
        </p:nvSpPr>
        <p:spPr>
          <a:xfrm>
            <a:off x="0" y="4431269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*The simulations were run on a heterogeneous cluster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B1DECF6-1CF1-40FF-B117-F364F3B2AA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13370"/>
            <a:ext cx="5225025" cy="19264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0AE5926-5253-48C7-9815-F6927847B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8675" y="1813370"/>
            <a:ext cx="3931675" cy="19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06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67D7BA-25F3-44FF-A7F1-71218B6FC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Delay B Results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3DA767-F4B5-4393-AA79-07F8BB826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C818644-F757-4A06-91D0-20783DC74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6</a:t>
            </a:fld>
            <a:endParaRPr lang="en-US"/>
          </a:p>
        </p:txBody>
      </p:sp>
      <p:pic>
        <p:nvPicPr>
          <p:cNvPr id="12" name="内容占位符 11">
            <a:extLst>
              <a:ext uri="{FF2B5EF4-FFF2-40B4-BE49-F238E27FC236}">
                <a16:creationId xmlns:a16="http://schemas.microsoft.com/office/drawing/2014/main" id="{0FB22318-EFB1-456C-B167-67A65EB16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038350"/>
            <a:ext cx="5225025" cy="19264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535B521-D24A-4F82-BB0F-35BEC8AFD7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2250" y="2038350"/>
            <a:ext cx="3951750" cy="19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78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97F44386-8296-4D36-AE72-173F97F4E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</a:t>
            </a:r>
            <a:r>
              <a:rPr lang="en-US"/>
              <a:t>Intra Results</a:t>
            </a:r>
            <a:endParaRPr lang="en-US" dirty="0"/>
          </a:p>
        </p:txBody>
      </p:sp>
      <p:pic>
        <p:nvPicPr>
          <p:cNvPr id="2" name="内容占位符 1">
            <a:extLst>
              <a:ext uri="{FF2B5EF4-FFF2-40B4-BE49-F238E27FC236}">
                <a16:creationId xmlns:a16="http://schemas.microsoft.com/office/drawing/2014/main" id="{D7AC8B77-EE92-4911-9AA0-6D0D622D6C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9168" y="1962150"/>
            <a:ext cx="3934832" cy="19264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8BD94D4-325A-4717-A52D-52C495811A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62150"/>
            <a:ext cx="5225025" cy="19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55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20733" y="1962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F15E2CA-51E1-48F9-A083-0648C927A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1" y="742950"/>
            <a:ext cx="8152608" cy="3650794"/>
          </a:xfrm>
        </p:spPr>
        <p:txBody>
          <a:bodyPr/>
          <a:lstStyle/>
          <a:p>
            <a:r>
              <a:rPr lang="en-CA" sz="2600" dirty="0"/>
              <a:t>0.20% and 0.25% BD- bitrate saving under the VTM and BMS RA configurations</a:t>
            </a:r>
          </a:p>
          <a:p>
            <a:r>
              <a:rPr lang="en-CA" sz="2600" dirty="0"/>
              <a:t>Class B: 0.42% and 0.54% BD- bitrate saving</a:t>
            </a:r>
          </a:p>
          <a:p>
            <a:r>
              <a:rPr lang="en-CA" sz="2600" dirty="0"/>
              <a:t>Encoder run-time is measured to be in the range of 102%-108%.</a:t>
            </a:r>
          </a:p>
          <a:p>
            <a:r>
              <a:rPr lang="en-CA" sz="2600" dirty="0"/>
              <a:t>Only implicit decisions thus no RDO based decisions on picture boundary partitioning</a:t>
            </a:r>
          </a:p>
          <a:p>
            <a:r>
              <a:rPr lang="en-CA" sz="2600" dirty="0"/>
              <a:t>We propose adopting the method into the versatile video coding working draft.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981174853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37518</TotalTime>
  <Words>271</Words>
  <Application>Microsoft Office PowerPoint</Application>
  <PresentationFormat>全屏显示(16:9)</PresentationFormat>
  <Paragraphs>38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Arial</vt:lpstr>
      <vt:lpstr>Calibri</vt:lpstr>
      <vt:lpstr>Tahoma</vt:lpstr>
      <vt:lpstr>Verdana</vt:lpstr>
      <vt:lpstr>Wingdings</vt:lpstr>
      <vt:lpstr>CST July Monthly Dept Meeting 073008</vt:lpstr>
      <vt:lpstr>CE1: Implicit QT, BT and MTT Partitions on Picture Boundary (Test 2.0.15)</vt:lpstr>
      <vt:lpstr>Motivation of the proposed scheme</vt:lpstr>
      <vt:lpstr>Proposed method</vt:lpstr>
      <vt:lpstr>Partition selection based on distance to boundary</vt:lpstr>
      <vt:lpstr>Random Access Results</vt:lpstr>
      <vt:lpstr>Low Delay B Results</vt:lpstr>
      <vt:lpstr>All Intra Results</vt:lpstr>
      <vt:lpstr>Conclusion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Zhu, Weijia</cp:lastModifiedBy>
  <cp:revision>1714</cp:revision>
  <cp:lastPrinted>2012-05-17T23:57:45Z</cp:lastPrinted>
  <dcterms:created xsi:type="dcterms:W3CDTF">2008-07-29T15:54:01Z</dcterms:created>
  <dcterms:modified xsi:type="dcterms:W3CDTF">2018-07-10T15:42:23Z</dcterms:modified>
</cp:coreProperties>
</file>